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handoutMasterIdLst>
    <p:handoutMasterId r:id="rId19"/>
  </p:handoutMasterIdLst>
  <p:sldIdLst>
    <p:sldId id="309" r:id="rId2"/>
    <p:sldId id="284" r:id="rId3"/>
    <p:sldId id="301" r:id="rId4"/>
    <p:sldId id="285" r:id="rId5"/>
    <p:sldId id="286" r:id="rId6"/>
    <p:sldId id="314" r:id="rId7"/>
    <p:sldId id="315" r:id="rId8"/>
    <p:sldId id="316" r:id="rId9"/>
    <p:sldId id="317" r:id="rId10"/>
    <p:sldId id="318" r:id="rId11"/>
    <p:sldId id="298" r:id="rId12"/>
    <p:sldId id="302" r:id="rId13"/>
    <p:sldId id="300" r:id="rId14"/>
    <p:sldId id="288" r:id="rId15"/>
    <p:sldId id="289" r:id="rId16"/>
    <p:sldId id="319" r:id="rId17"/>
  </p:sldIdLst>
  <p:sldSz cx="9906000" cy="6858000" type="A4"/>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アドグローブ開発4" initials="ア"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4E"/>
    <a:srgbClr val="E15C80"/>
    <a:srgbClr val="E1546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1" autoAdjust="0"/>
    <p:restoredTop sz="94424" autoAdjust="0"/>
  </p:normalViewPr>
  <p:slideViewPr>
    <p:cSldViewPr snapToGrid="0">
      <p:cViewPr varScale="1">
        <p:scale>
          <a:sx n="110" d="100"/>
          <a:sy n="110" d="100"/>
        </p:scale>
        <p:origin x="1692" y="96"/>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97DD7798-5AB5-41BF-BB27-C3EF53A4423D}" type="datetimeFigureOut">
              <a:rPr kumimoji="1" lang="ja-JP" altLang="en-US" smtClean="0"/>
              <a:t>2017/6/16</a:t>
            </a:fld>
            <a:endParaRPr kumimoji="1" lang="ja-JP" altLang="en-US"/>
          </a:p>
        </p:txBody>
      </p:sp>
      <p:sp>
        <p:nvSpPr>
          <p:cNvPr id="4" name="フッター プレースホルダー 3"/>
          <p:cNvSpPr>
            <a:spLocks noGrp="1"/>
          </p:cNvSpPr>
          <p:nvPr>
            <p:ph type="ftr" sz="quarter" idx="2"/>
          </p:nvPr>
        </p:nvSpPr>
        <p:spPr>
          <a:xfrm>
            <a:off x="0" y="9377363"/>
            <a:ext cx="29464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688" y="9377363"/>
            <a:ext cx="2946400" cy="495300"/>
          </a:xfrm>
          <a:prstGeom prst="rect">
            <a:avLst/>
          </a:prstGeom>
        </p:spPr>
        <p:txBody>
          <a:bodyPr vert="horz" lIns="91440" tIns="45720" rIns="91440" bIns="45720" rtlCol="0" anchor="b"/>
          <a:lstStyle>
            <a:lvl1pPr algn="r">
              <a:defRPr sz="1200"/>
            </a:lvl1pPr>
          </a:lstStyle>
          <a:p>
            <a:fld id="{15435922-F949-4E2B-8750-2D7C828B4343}" type="slidenum">
              <a:rPr kumimoji="1" lang="ja-JP" altLang="en-US" smtClean="0"/>
              <a:t>‹#›</a:t>
            </a:fld>
            <a:endParaRPr kumimoji="1" lang="ja-JP" altLang="en-US"/>
          </a:p>
        </p:txBody>
      </p:sp>
    </p:spTree>
    <p:extLst>
      <p:ext uri="{BB962C8B-B14F-4D97-AF65-F5344CB8AC3E}">
        <p14:creationId xmlns:p14="http://schemas.microsoft.com/office/powerpoint/2010/main" val="10168837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46826119-09B1-41A3-8D46-6FCB6B1E620E}" type="datetimeFigureOut">
              <a:rPr kumimoji="1" lang="ja-JP" altLang="en-US" smtClean="0"/>
              <a:t>2017/6/16</a:t>
            </a:fld>
            <a:endParaRPr kumimoji="1" lang="ja-JP" altLang="en-US"/>
          </a:p>
        </p:txBody>
      </p:sp>
      <p:sp>
        <p:nvSpPr>
          <p:cNvPr id="4" name="スライド イメージ プレースホルダー 3"/>
          <p:cNvSpPr>
            <a:spLocks noGrp="1" noRot="1" noChangeAspect="1"/>
          </p:cNvSpPr>
          <p:nvPr>
            <p:ph type="sldImg" idx="2"/>
          </p:nvPr>
        </p:nvSpPr>
        <p:spPr>
          <a:xfrm>
            <a:off x="992188" y="1233488"/>
            <a:ext cx="4813300"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51388"/>
            <a:ext cx="5438775" cy="38877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5300"/>
          </a:xfrm>
          <a:prstGeom prst="rect">
            <a:avLst/>
          </a:prstGeom>
        </p:spPr>
        <p:txBody>
          <a:bodyPr vert="horz" lIns="91440" tIns="45720" rIns="91440" bIns="45720" rtlCol="0" anchor="b"/>
          <a:lstStyle>
            <a:lvl1pPr algn="r">
              <a:defRPr sz="1200"/>
            </a:lvl1pPr>
          </a:lstStyle>
          <a:p>
            <a:fld id="{E50B7736-94CF-471A-B6A9-65004CA1925A}" type="slidenum">
              <a:rPr kumimoji="1" lang="ja-JP" altLang="en-US" smtClean="0"/>
              <a:t>‹#›</a:t>
            </a:fld>
            <a:endParaRPr kumimoji="1" lang="ja-JP" altLang="en-US"/>
          </a:p>
        </p:txBody>
      </p:sp>
    </p:spTree>
    <p:extLst>
      <p:ext uri="{BB962C8B-B14F-4D97-AF65-F5344CB8AC3E}">
        <p14:creationId xmlns:p14="http://schemas.microsoft.com/office/powerpoint/2010/main" val="17570097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a:t>
            </a:fld>
            <a:endParaRPr kumimoji="1" lang="ja-JP" altLang="en-US"/>
          </a:p>
        </p:txBody>
      </p:sp>
    </p:spTree>
    <p:extLst>
      <p:ext uri="{BB962C8B-B14F-4D97-AF65-F5344CB8AC3E}">
        <p14:creationId xmlns:p14="http://schemas.microsoft.com/office/powerpoint/2010/main" val="170131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11</a:t>
            </a:fld>
            <a:endParaRPr kumimoji="1" lang="ja-JP" altLang="en-US"/>
          </a:p>
        </p:txBody>
      </p:sp>
    </p:spTree>
    <p:extLst>
      <p:ext uri="{BB962C8B-B14F-4D97-AF65-F5344CB8AC3E}">
        <p14:creationId xmlns:p14="http://schemas.microsoft.com/office/powerpoint/2010/main" val="3886874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12</a:t>
            </a:fld>
            <a:endParaRPr kumimoji="1" lang="ja-JP" altLang="en-US"/>
          </a:p>
        </p:txBody>
      </p:sp>
    </p:spTree>
    <p:extLst>
      <p:ext uri="{BB962C8B-B14F-4D97-AF65-F5344CB8AC3E}">
        <p14:creationId xmlns:p14="http://schemas.microsoft.com/office/powerpoint/2010/main" val="199530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13</a:t>
            </a:fld>
            <a:endParaRPr kumimoji="1" lang="ja-JP" altLang="en-US"/>
          </a:p>
        </p:txBody>
      </p:sp>
    </p:spTree>
    <p:extLst>
      <p:ext uri="{BB962C8B-B14F-4D97-AF65-F5344CB8AC3E}">
        <p14:creationId xmlns:p14="http://schemas.microsoft.com/office/powerpoint/2010/main" val="3397186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14</a:t>
            </a:fld>
            <a:endParaRPr kumimoji="1" lang="ja-JP" altLang="en-US"/>
          </a:p>
        </p:txBody>
      </p:sp>
    </p:spTree>
    <p:extLst>
      <p:ext uri="{BB962C8B-B14F-4D97-AF65-F5344CB8AC3E}">
        <p14:creationId xmlns:p14="http://schemas.microsoft.com/office/powerpoint/2010/main" val="3468789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15</a:t>
            </a:fld>
            <a:endParaRPr kumimoji="1" lang="ja-JP" altLang="en-US"/>
          </a:p>
        </p:txBody>
      </p:sp>
    </p:spTree>
    <p:extLst>
      <p:ext uri="{BB962C8B-B14F-4D97-AF65-F5344CB8AC3E}">
        <p14:creationId xmlns:p14="http://schemas.microsoft.com/office/powerpoint/2010/main" val="1740087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16</a:t>
            </a:fld>
            <a:endParaRPr kumimoji="1" lang="ja-JP" altLang="en-US"/>
          </a:p>
        </p:txBody>
      </p:sp>
    </p:spTree>
    <p:extLst>
      <p:ext uri="{BB962C8B-B14F-4D97-AF65-F5344CB8AC3E}">
        <p14:creationId xmlns:p14="http://schemas.microsoft.com/office/powerpoint/2010/main" val="403720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3</a:t>
            </a:fld>
            <a:endParaRPr kumimoji="1" lang="ja-JP" altLang="en-US"/>
          </a:p>
        </p:txBody>
      </p:sp>
    </p:spTree>
    <p:extLst>
      <p:ext uri="{BB962C8B-B14F-4D97-AF65-F5344CB8AC3E}">
        <p14:creationId xmlns:p14="http://schemas.microsoft.com/office/powerpoint/2010/main" val="422940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4</a:t>
            </a:fld>
            <a:endParaRPr kumimoji="1" lang="ja-JP" altLang="en-US"/>
          </a:p>
        </p:txBody>
      </p:sp>
    </p:spTree>
    <p:extLst>
      <p:ext uri="{BB962C8B-B14F-4D97-AF65-F5344CB8AC3E}">
        <p14:creationId xmlns:p14="http://schemas.microsoft.com/office/powerpoint/2010/main" val="385038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5</a:t>
            </a:fld>
            <a:endParaRPr kumimoji="1" lang="ja-JP" altLang="en-US"/>
          </a:p>
        </p:txBody>
      </p:sp>
    </p:spTree>
    <p:extLst>
      <p:ext uri="{BB962C8B-B14F-4D97-AF65-F5344CB8AC3E}">
        <p14:creationId xmlns:p14="http://schemas.microsoft.com/office/powerpoint/2010/main" val="263263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6</a:t>
            </a:fld>
            <a:endParaRPr kumimoji="1" lang="ja-JP" altLang="en-US"/>
          </a:p>
        </p:txBody>
      </p:sp>
    </p:spTree>
    <p:extLst>
      <p:ext uri="{BB962C8B-B14F-4D97-AF65-F5344CB8AC3E}">
        <p14:creationId xmlns:p14="http://schemas.microsoft.com/office/powerpoint/2010/main" val="153619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7</a:t>
            </a:fld>
            <a:endParaRPr kumimoji="1" lang="ja-JP" altLang="en-US"/>
          </a:p>
        </p:txBody>
      </p:sp>
    </p:spTree>
    <p:extLst>
      <p:ext uri="{BB962C8B-B14F-4D97-AF65-F5344CB8AC3E}">
        <p14:creationId xmlns:p14="http://schemas.microsoft.com/office/powerpoint/2010/main" val="1054264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8</a:t>
            </a:fld>
            <a:endParaRPr kumimoji="1" lang="ja-JP" altLang="en-US"/>
          </a:p>
        </p:txBody>
      </p:sp>
    </p:spTree>
    <p:extLst>
      <p:ext uri="{BB962C8B-B14F-4D97-AF65-F5344CB8AC3E}">
        <p14:creationId xmlns:p14="http://schemas.microsoft.com/office/powerpoint/2010/main" val="246369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9</a:t>
            </a:fld>
            <a:endParaRPr kumimoji="1" lang="ja-JP" altLang="en-US"/>
          </a:p>
        </p:txBody>
      </p:sp>
    </p:spTree>
    <p:extLst>
      <p:ext uri="{BB962C8B-B14F-4D97-AF65-F5344CB8AC3E}">
        <p14:creationId xmlns:p14="http://schemas.microsoft.com/office/powerpoint/2010/main" val="373667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10</a:t>
            </a:fld>
            <a:endParaRPr kumimoji="1" lang="ja-JP" altLang="en-US"/>
          </a:p>
        </p:txBody>
      </p:sp>
    </p:spTree>
    <p:extLst>
      <p:ext uri="{BB962C8B-B14F-4D97-AF65-F5344CB8AC3E}">
        <p14:creationId xmlns:p14="http://schemas.microsoft.com/office/powerpoint/2010/main" val="259032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487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4AD1534-A895-4E29-BA0F-A18800CAB3E0}" type="datetime1">
              <a:rPr kumimoji="1" lang="ja-JP" altLang="en-US" smtClean="0"/>
              <a:t>2017/6/16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26065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8306637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8981" y="365125"/>
            <a:ext cx="2135981"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81037" y="365125"/>
            <a:ext cx="6284119"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70794017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7952783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5878" y="1709739"/>
            <a:ext cx="8543925" cy="2852737"/>
          </a:xfrm>
        </p:spPr>
        <p:txBody>
          <a:bodyPr anchor="b"/>
          <a:lstStyle>
            <a:lvl1pPr>
              <a:defRPr sz="487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416785616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81038" y="1825625"/>
            <a:ext cx="42100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5014913" y="1825625"/>
            <a:ext cx="42100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84780105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365126"/>
            <a:ext cx="8543925"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82328" y="2505075"/>
            <a:ext cx="4190702"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5014913" y="2505075"/>
            <a:ext cx="4211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557288508"/>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665496833"/>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AFEF92-4FB4-4312-978F-19FEDA125188}" type="datetime1">
              <a:rPr kumimoji="1" lang="ja-JP" altLang="en-US" smtClean="0"/>
              <a:t>2017/6/16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
        <p:nvSpPr>
          <p:cNvPr id="5" name="正方形/長方形 4"/>
          <p:cNvSpPr/>
          <p:nvPr userDrawn="1"/>
        </p:nvSpPr>
        <p:spPr>
          <a:xfrm>
            <a:off x="196207" y="166800"/>
            <a:ext cx="4238208" cy="435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462" b="1" i="1" dirty="0">
              <a:solidFill>
                <a:schemeClr val="tx2">
                  <a:lumMod val="75000"/>
                </a:schemeClr>
              </a:solidFill>
              <a:latin typeface="ヒラギノ角ゴ Pro W3" panose="020B0300000000000000" pitchFamily="34" charset="-128"/>
              <a:ea typeface="ヒラギノ角ゴ Pro W3" panose="020B0300000000000000" pitchFamily="34" charset="-128"/>
            </a:endParaRPr>
          </a:p>
        </p:txBody>
      </p:sp>
      <p:cxnSp>
        <p:nvCxnSpPr>
          <p:cNvPr id="6" name="直線コネクタ 5"/>
          <p:cNvCxnSpPr>
            <a:cxnSpLocks/>
          </p:cNvCxnSpPr>
          <p:nvPr userDrawn="1"/>
        </p:nvCxnSpPr>
        <p:spPr>
          <a:xfrm>
            <a:off x="196207" y="602522"/>
            <a:ext cx="9608745" cy="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
        <p:nvSpPr>
          <p:cNvPr id="8" name="正方形/長方形 3"/>
          <p:cNvSpPr>
            <a:spLocks noChangeArrowheads="1"/>
          </p:cNvSpPr>
          <p:nvPr userDrawn="1"/>
        </p:nvSpPr>
        <p:spPr bwMode="auto">
          <a:xfrm>
            <a:off x="196207" y="6320183"/>
            <a:ext cx="9475750" cy="45719"/>
          </a:xfrm>
          <a:prstGeom prst="rect">
            <a:avLst/>
          </a:prstGeom>
          <a:solidFill>
            <a:srgbClr val="F796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solidFill>
                <a:srgbClr val="000000"/>
              </a:solidFill>
              <a:latin typeface="ＭＳ Ｐゴシック" panose="020B0600070205080204" pitchFamily="50" charset="-128"/>
              <a:sym typeface="ＭＳ Ｐゴシック" panose="020B0600070205080204" pitchFamily="50" charset="-128"/>
            </a:endParaRPr>
          </a:p>
        </p:txBody>
      </p:sp>
      <p:pic>
        <p:nvPicPr>
          <p:cNvPr id="9" name="Picture 127" descr="adglobe_logo_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207" y="6432835"/>
            <a:ext cx="11906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テキスト ボックス 9"/>
          <p:cNvSpPr txBox="1"/>
          <p:nvPr userDrawn="1"/>
        </p:nvSpPr>
        <p:spPr>
          <a:xfrm>
            <a:off x="1458934" y="6487832"/>
            <a:ext cx="2396558" cy="215444"/>
          </a:xfrm>
          <a:prstGeom prst="rect">
            <a:avLst/>
          </a:prstGeom>
          <a:noFill/>
        </p:spPr>
        <p:txBody>
          <a:bodyPr wrap="square" rtlCol="0">
            <a:spAutoFit/>
          </a:bodyPr>
          <a:lstStyle/>
          <a:p>
            <a:r>
              <a:rPr kumimoji="1" lang="en-US" altLang="ja-JP" sz="800" dirty="0"/>
              <a:t>Copyright</a:t>
            </a:r>
            <a:r>
              <a:rPr lang="en-US" altLang="ja-JP" sz="800" b="0" i="0" kern="1200" dirty="0">
                <a:solidFill>
                  <a:schemeClr val="tx1"/>
                </a:solidFill>
                <a:effectLst/>
                <a:latin typeface="+mn-lt"/>
                <a:ea typeface="+mn-ea"/>
                <a:cs typeface="+mn-cs"/>
              </a:rPr>
              <a:t>©</a:t>
            </a:r>
            <a:r>
              <a:rPr kumimoji="1" lang="ja-JP" altLang="en-US" sz="800" b="0" i="0" kern="1200" baseline="0" dirty="0">
                <a:solidFill>
                  <a:schemeClr val="tx1"/>
                </a:solidFill>
                <a:effectLst/>
                <a:latin typeface="+mn-lt"/>
                <a:ea typeface="+mn-ea"/>
                <a:cs typeface="+mn-cs"/>
              </a:rPr>
              <a:t> </a:t>
            </a:r>
            <a:r>
              <a:rPr kumimoji="1" lang="en-US" altLang="ja-JP" sz="800" b="0" i="0" kern="1200" baseline="0" dirty="0" err="1">
                <a:solidFill>
                  <a:schemeClr val="tx1"/>
                </a:solidFill>
                <a:effectLst/>
                <a:latin typeface="+mn-lt"/>
                <a:ea typeface="+mn-ea"/>
                <a:cs typeface="+mn-cs"/>
              </a:rPr>
              <a:t>adglobe</a:t>
            </a:r>
            <a:r>
              <a:rPr kumimoji="1" lang="en-US" altLang="ja-JP" sz="800" baseline="0" dirty="0"/>
              <a:t> Inc. All Rights Reserved.</a:t>
            </a:r>
            <a:endParaRPr kumimoji="1" lang="ja-JP" altLang="en-US" sz="800" dirty="0"/>
          </a:p>
        </p:txBody>
      </p:sp>
    </p:spTree>
    <p:extLst>
      <p:ext uri="{BB962C8B-B14F-4D97-AF65-F5344CB8AC3E}">
        <p14:creationId xmlns:p14="http://schemas.microsoft.com/office/powerpoint/2010/main" val="7656128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7080215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48355B8-4655-441C-965D-24181EBBDE7A}" type="datetime1">
              <a:rPr kumimoji="1" lang="ja-JP" altLang="en-US" smtClean="0"/>
              <a:t>2017/6/16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35078648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648355B8-4655-441C-965D-24181EBBDE7A}" type="datetime1">
              <a:rPr kumimoji="1" lang="ja-JP" altLang="en-US" smtClean="0"/>
              <a:t>2017/6/16</a:t>
            </a:fld>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FBCA5A0B-FEA6-49DB-8ACC-71382F0505B3}" type="slidenum">
              <a:rPr kumimoji="1" lang="ja-JP" altLang="en-US" smtClean="0"/>
              <a:t>‹#›</a:t>
            </a:fld>
            <a:endParaRPr kumimoji="1" lang="ja-JP" altLang="en-US"/>
          </a:p>
        </p:txBody>
      </p:sp>
    </p:spTree>
    <p:extLst>
      <p:ext uri="{BB962C8B-B14F-4D97-AF65-F5344CB8AC3E}">
        <p14:creationId xmlns:p14="http://schemas.microsoft.com/office/powerpoint/2010/main" val="295677296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globe_logo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606" y="6059353"/>
            <a:ext cx="1431002" cy="391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テキスト ボックス 4"/>
          <p:cNvSpPr txBox="1"/>
          <p:nvPr/>
        </p:nvSpPr>
        <p:spPr>
          <a:xfrm>
            <a:off x="1562969" y="2566221"/>
            <a:ext cx="6793881" cy="2308324"/>
          </a:xfrm>
          <a:prstGeom prst="rect">
            <a:avLst/>
          </a:prstGeom>
          <a:noFill/>
        </p:spPr>
        <p:txBody>
          <a:bodyPr wrap="square" rtlCol="0">
            <a:spAutoFit/>
          </a:bodyPr>
          <a:lstStyle/>
          <a:p>
            <a:r>
              <a:rPr lang="en-US" altLang="ja-JP" sz="3600" dirty="0"/>
              <a:t>UNSUPERVISED REPRESENTATION LEARNING WITH DEEP CONVOLUTIONAL GENERATIVE ADVERSARIAL NETWORKS</a:t>
            </a:r>
            <a:endParaRPr lang="ja-JP" altLang="en-US" sz="36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315911" y="986348"/>
            <a:ext cx="5355431" cy="523220"/>
          </a:xfrm>
          <a:prstGeom prst="rect">
            <a:avLst/>
          </a:prstGeom>
          <a:noFill/>
        </p:spPr>
        <p:txBody>
          <a:bodyPr wrap="square" rtlCol="0">
            <a:spAutoFit/>
          </a:bodyPr>
          <a:lstStyle/>
          <a:p>
            <a:r>
              <a:rPr lang="ja-JP" altLang="en-US" sz="2800" b="1" dirty="0" smtClean="0">
                <a:solidFill>
                  <a:schemeClr val="accent5">
                    <a:lumMod val="75000"/>
                  </a:schemeClr>
                </a:solidFill>
                <a:latin typeface="メイリオ" panose="020B0604030504040204" pitchFamily="50" charset="-128"/>
                <a:ea typeface="メイリオ" panose="020B0604030504040204" pitchFamily="50" charset="-128"/>
              </a:rPr>
              <a:t>輪講 </a:t>
            </a:r>
            <a:r>
              <a:rPr lang="en-US" altLang="ja-JP" sz="2800" b="1" dirty="0" smtClean="0">
                <a:solidFill>
                  <a:schemeClr val="accent5">
                    <a:lumMod val="75000"/>
                  </a:schemeClr>
                </a:solidFill>
                <a:latin typeface="メイリオ" panose="020B0604030504040204" pitchFamily="50" charset="-128"/>
                <a:ea typeface="メイリオ" panose="020B0604030504040204" pitchFamily="50" charset="-128"/>
              </a:rPr>
              <a:t>on 20170616</a:t>
            </a:r>
            <a:endParaRPr lang="ja-JP" altLang="en-US" sz="28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sz="quarter" idx="12"/>
          </p:nvPr>
        </p:nvSpPr>
        <p:spPr/>
        <p:txBody>
          <a:bodyPr/>
          <a:lstStyle/>
          <a:p>
            <a:fld id="{FBCA5A0B-FEA6-49DB-8ACC-71382F0505B3}" type="slidenum">
              <a:rPr kumimoji="1" lang="ja-JP" altLang="en-US" smtClean="0"/>
              <a:t>1</a:t>
            </a:fld>
            <a:endParaRPr kumimoji="1" lang="ja-JP" altLang="en-US"/>
          </a:p>
        </p:txBody>
      </p:sp>
      <p:cxnSp>
        <p:nvCxnSpPr>
          <p:cNvPr id="7" name="直線コネクタ 6"/>
          <p:cNvCxnSpPr/>
          <p:nvPr/>
        </p:nvCxnSpPr>
        <p:spPr>
          <a:xfrm>
            <a:off x="315910" y="1509568"/>
            <a:ext cx="92880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466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r>
              <a:rPr lang="ja-JP" altLang="en-US" sz="2400" b="1" dirty="0" smtClean="0">
                <a:solidFill>
                  <a:schemeClr val="accent5">
                    <a:lumMod val="75000"/>
                  </a:schemeClr>
                </a:solidFill>
              </a:rPr>
              <a:t>の概念図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10</a:t>
            </a:fld>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42" y="888273"/>
            <a:ext cx="8295413" cy="4667795"/>
          </a:xfrm>
          <a:prstGeom prst="rect">
            <a:avLst/>
          </a:prstGeom>
        </p:spPr>
      </p:pic>
      <p:sp>
        <p:nvSpPr>
          <p:cNvPr id="19" name="角丸四角形吹き出し 18"/>
          <p:cNvSpPr/>
          <p:nvPr/>
        </p:nvSpPr>
        <p:spPr>
          <a:xfrm>
            <a:off x="1924594" y="5434149"/>
            <a:ext cx="5808617" cy="612648"/>
          </a:xfrm>
          <a:prstGeom prst="wedgeRoundRectCallout">
            <a:avLst>
              <a:gd name="adj1" fmla="val -26532"/>
              <a:gd name="adj2" fmla="val -83911"/>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Generator</a:t>
            </a:r>
            <a:r>
              <a:rPr kumimoji="1" lang="ja-JP" altLang="en-US" dirty="0" smtClean="0">
                <a:solidFill>
                  <a:schemeClr val="tx1"/>
                </a:solidFill>
              </a:rPr>
              <a:t>は</a:t>
            </a:r>
            <a:r>
              <a:rPr kumimoji="1" lang="en-US" altLang="ja-JP" dirty="0" smtClean="0">
                <a:solidFill>
                  <a:schemeClr val="tx1"/>
                </a:solidFill>
              </a:rPr>
              <a:t>Discriminator</a:t>
            </a:r>
            <a:r>
              <a:rPr kumimoji="1" lang="ja-JP" altLang="en-US" dirty="0" smtClean="0">
                <a:solidFill>
                  <a:schemeClr val="tx1"/>
                </a:solidFill>
              </a:rPr>
              <a:t>に見破られないように学習する</a:t>
            </a:r>
            <a:endParaRPr kumimoji="1" lang="ja-JP" altLang="en-US" dirty="0">
              <a:solidFill>
                <a:schemeClr val="tx1"/>
              </a:solidFill>
            </a:endParaRPr>
          </a:p>
        </p:txBody>
      </p:sp>
      <p:sp>
        <p:nvSpPr>
          <p:cNvPr id="10" name="円/楕円 9"/>
          <p:cNvSpPr/>
          <p:nvPr/>
        </p:nvSpPr>
        <p:spPr>
          <a:xfrm>
            <a:off x="2333898" y="3361509"/>
            <a:ext cx="1523999" cy="1811658"/>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吹き出し 6"/>
          <p:cNvSpPr/>
          <p:nvPr/>
        </p:nvSpPr>
        <p:spPr>
          <a:xfrm>
            <a:off x="2124892" y="1033548"/>
            <a:ext cx="4519346" cy="612648"/>
          </a:xfrm>
          <a:prstGeom prst="wedgeRoundRectCallout">
            <a:avLst>
              <a:gd name="adj1" fmla="val 29845"/>
              <a:gd name="adj2" fmla="val 214597"/>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Discriminator</a:t>
            </a:r>
            <a:r>
              <a:rPr kumimoji="1" lang="ja-JP" altLang="en-US" dirty="0" smtClean="0">
                <a:solidFill>
                  <a:schemeClr val="tx1"/>
                </a:solidFill>
              </a:rPr>
              <a:t>は本物の画像と</a:t>
            </a:r>
            <a:r>
              <a:rPr kumimoji="1" lang="en-US" altLang="ja-JP" dirty="0" smtClean="0">
                <a:solidFill>
                  <a:schemeClr val="tx1"/>
                </a:solidFill>
              </a:rPr>
              <a:t>Generator</a:t>
            </a:r>
            <a:r>
              <a:rPr kumimoji="1" lang="ja-JP" altLang="en-US" dirty="0" smtClean="0">
                <a:solidFill>
                  <a:schemeClr val="tx1"/>
                </a:solidFill>
              </a:rPr>
              <a:t>が生成した画像を見分ける（</a:t>
            </a:r>
            <a:r>
              <a:rPr kumimoji="1" lang="en-US" altLang="ja-JP" dirty="0" smtClean="0">
                <a:solidFill>
                  <a:schemeClr val="tx1"/>
                </a:solidFill>
              </a:rPr>
              <a:t>2</a:t>
            </a:r>
            <a:r>
              <a:rPr kumimoji="1" lang="ja-JP" altLang="en-US" dirty="0" smtClean="0">
                <a:solidFill>
                  <a:schemeClr val="tx1"/>
                </a:solidFill>
              </a:rPr>
              <a:t>クラス分類）</a:t>
            </a:r>
            <a:endParaRPr kumimoji="1" lang="ja-JP" altLang="en-US" dirty="0">
              <a:solidFill>
                <a:schemeClr val="tx1"/>
              </a:solidFill>
            </a:endParaRPr>
          </a:p>
        </p:txBody>
      </p:sp>
      <p:sp>
        <p:nvSpPr>
          <p:cNvPr id="9" name="円/楕円 8"/>
          <p:cNvSpPr/>
          <p:nvPr/>
        </p:nvSpPr>
        <p:spPr>
          <a:xfrm>
            <a:off x="4998318" y="2621282"/>
            <a:ext cx="2542902" cy="1811658"/>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079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r>
              <a:rPr lang="ja-JP" altLang="en-US" sz="2400" b="1" dirty="0" smtClean="0">
                <a:solidFill>
                  <a:schemeClr val="accent5">
                    <a:lumMod val="75000"/>
                  </a:schemeClr>
                </a:solidFill>
              </a:rPr>
              <a:t>とは</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11</a:t>
            </a:fld>
            <a:endParaRPr kumimoji="1" lang="ja-JP" altLang="en-US"/>
          </a:p>
        </p:txBody>
      </p:sp>
      <p:sp>
        <p:nvSpPr>
          <p:cNvPr id="4" name="テキスト ボックス 3"/>
          <p:cNvSpPr txBox="1"/>
          <p:nvPr/>
        </p:nvSpPr>
        <p:spPr>
          <a:xfrm>
            <a:off x="1114081" y="1845197"/>
            <a:ext cx="7768473" cy="954107"/>
          </a:xfrm>
          <a:prstGeom prst="rect">
            <a:avLst/>
          </a:prstGeom>
          <a:noFill/>
        </p:spPr>
        <p:txBody>
          <a:bodyPr wrap="none" rtlCol="0">
            <a:spAutoFit/>
          </a:bodyPr>
          <a:lstStyle/>
          <a:p>
            <a:pPr>
              <a:lnSpc>
                <a:spcPct val="200000"/>
              </a:lnSpc>
            </a:pPr>
            <a:r>
              <a:rPr kumimoji="1" lang="ja-JP" altLang="en-US" sz="2800" dirty="0" smtClean="0">
                <a:latin typeface="HGPｺﾞｼｯｸE" panose="020B0900000000000000" pitchFamily="50" charset="-128"/>
                <a:ea typeface="HGPｺﾞｼｯｸE" panose="020B0900000000000000" pitchFamily="50" charset="-128"/>
              </a:rPr>
              <a:t>２つのネットワークで相反する目的で学習していく、</a:t>
            </a:r>
            <a:endParaRPr kumimoji="1" lang="en-US" altLang="ja-JP" sz="2800" dirty="0" smtClean="0">
              <a:latin typeface="HGPｺﾞｼｯｸE" panose="020B0900000000000000" pitchFamily="50" charset="-128"/>
              <a:ea typeface="HGPｺﾞｼｯｸE" panose="020B0900000000000000" pitchFamily="50" charset="-128"/>
            </a:endParaRPr>
          </a:p>
        </p:txBody>
      </p:sp>
      <p:sp>
        <p:nvSpPr>
          <p:cNvPr id="7" name="テキスト ボックス 6"/>
          <p:cNvSpPr txBox="1"/>
          <p:nvPr/>
        </p:nvSpPr>
        <p:spPr>
          <a:xfrm>
            <a:off x="1608607" y="2799304"/>
            <a:ext cx="6779420" cy="1200329"/>
          </a:xfrm>
          <a:prstGeom prst="rect">
            <a:avLst/>
          </a:prstGeom>
          <a:noFill/>
        </p:spPr>
        <p:txBody>
          <a:bodyPr wrap="none" rtlCol="0">
            <a:spAutoFit/>
          </a:bodyPr>
          <a:lstStyle/>
          <a:p>
            <a:pPr>
              <a:lnSpc>
                <a:spcPct val="200000"/>
              </a:lnSpc>
            </a:pPr>
            <a:r>
              <a:rPr kumimoji="1" lang="ja-JP" altLang="en-US" sz="2800" dirty="0" smtClean="0">
                <a:latin typeface="HGPｺﾞｼｯｸE" panose="020B0900000000000000" pitchFamily="50" charset="-128"/>
                <a:ea typeface="HGPｺﾞｼｯｸE" panose="020B0900000000000000" pitchFamily="50" charset="-128"/>
              </a:rPr>
              <a:t>ゆえに、</a:t>
            </a:r>
            <a:r>
              <a:rPr kumimoji="1" lang="ja-JP" altLang="en-US" sz="3600" dirty="0" smtClean="0">
                <a:solidFill>
                  <a:srgbClr val="119F4E"/>
                </a:solidFill>
                <a:latin typeface="HGPｺﾞｼｯｸE" panose="020B0900000000000000" pitchFamily="50" charset="-128"/>
                <a:ea typeface="HGPｺﾞｼｯｸE" panose="020B0900000000000000" pitchFamily="50" charset="-128"/>
              </a:rPr>
              <a:t>敵対的ネットワーク</a:t>
            </a:r>
            <a:r>
              <a:rPr kumimoji="1" lang="ja-JP" altLang="en-US" sz="2800" dirty="0" smtClean="0">
                <a:latin typeface="HGPｺﾞｼｯｸE" panose="020B0900000000000000" pitchFamily="50" charset="-128"/>
                <a:ea typeface="HGPｺﾞｼｯｸE" panose="020B0900000000000000" pitchFamily="50" charset="-128"/>
              </a:rPr>
              <a:t>と呼ばれる</a:t>
            </a:r>
            <a:endParaRPr kumimoji="1" lang="en-US" altLang="ja-JP" sz="28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25342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じゃあ、</a:t>
            </a:r>
            <a:r>
              <a:rPr lang="en-US" altLang="ja-JP" sz="2400" b="1" dirty="0" smtClean="0">
                <a:solidFill>
                  <a:schemeClr val="accent5">
                    <a:lumMod val="75000"/>
                  </a:schemeClr>
                </a:solidFill>
              </a:rPr>
              <a:t>DCGAN</a:t>
            </a:r>
            <a:r>
              <a:rPr lang="ja-JP" altLang="en-US" sz="2400" b="1" dirty="0" smtClean="0">
                <a:solidFill>
                  <a:schemeClr val="accent5">
                    <a:lumMod val="75000"/>
                  </a:schemeClr>
                </a:solidFill>
              </a:rPr>
              <a:t>って？</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12</a:t>
            </a:fld>
            <a:endParaRPr kumimoji="1" lang="ja-JP" altLang="en-US"/>
          </a:p>
        </p:txBody>
      </p:sp>
      <p:sp>
        <p:nvSpPr>
          <p:cNvPr id="9" name="テキスト ボックス 8"/>
          <p:cNvSpPr txBox="1"/>
          <p:nvPr/>
        </p:nvSpPr>
        <p:spPr>
          <a:xfrm>
            <a:off x="476086" y="627291"/>
            <a:ext cx="9044464" cy="1815882"/>
          </a:xfrm>
          <a:prstGeom prst="rect">
            <a:avLst/>
          </a:prstGeom>
          <a:noFill/>
        </p:spPr>
        <p:txBody>
          <a:bodyPr wrap="none" rtlCol="0">
            <a:spAutoFit/>
          </a:bodyPr>
          <a:lstStyle/>
          <a:p>
            <a:pPr>
              <a:lnSpc>
                <a:spcPct val="200000"/>
              </a:lnSpc>
            </a:pPr>
            <a:r>
              <a:rPr kumimoji="1" lang="en-US" altLang="ja-JP" sz="2800" dirty="0" smtClean="0">
                <a:latin typeface="HGPｺﾞｼｯｸE" panose="020B0900000000000000" pitchFamily="50" charset="-128"/>
                <a:ea typeface="HGPｺﾞｼｯｸE" panose="020B0900000000000000" pitchFamily="50" charset="-128"/>
              </a:rPr>
              <a:t>DCGAN</a:t>
            </a:r>
            <a:r>
              <a:rPr kumimoji="1" lang="ja-JP" altLang="en-US" sz="2800" dirty="0" smtClean="0">
                <a:latin typeface="HGPｺﾞｼｯｸE" panose="020B0900000000000000" pitchFamily="50" charset="-128"/>
                <a:ea typeface="HGPｺﾞｼｯｸE" panose="020B0900000000000000" pitchFamily="50" charset="-128"/>
              </a:rPr>
              <a:t>は、</a:t>
            </a:r>
            <a:r>
              <a:rPr kumimoji="1" lang="en-US" altLang="ja-JP" sz="2800" dirty="0" smtClean="0">
                <a:latin typeface="HGPｺﾞｼｯｸE" panose="020B0900000000000000" pitchFamily="50" charset="-128"/>
                <a:ea typeface="HGPｺﾞｼｯｸE" panose="020B0900000000000000" pitchFamily="50" charset="-128"/>
              </a:rPr>
              <a:t>GAN</a:t>
            </a:r>
            <a:r>
              <a:rPr kumimoji="1" lang="ja-JP" altLang="en-US" sz="2800" dirty="0" smtClean="0">
                <a:latin typeface="HGPｺﾞｼｯｸE" panose="020B0900000000000000" pitchFamily="50" charset="-128"/>
                <a:ea typeface="HGPｺﾞｼｯｸE" panose="020B0900000000000000" pitchFamily="50" charset="-128"/>
              </a:rPr>
              <a:t>のネットワークを</a:t>
            </a:r>
            <a:endParaRPr kumimoji="1" lang="en-US" altLang="ja-JP" sz="2800" dirty="0" smtClean="0">
              <a:latin typeface="HGPｺﾞｼｯｸE" panose="020B0900000000000000" pitchFamily="50" charset="-128"/>
              <a:ea typeface="HGPｺﾞｼｯｸE" panose="020B0900000000000000" pitchFamily="50" charset="-128"/>
            </a:endParaRPr>
          </a:p>
          <a:p>
            <a:pPr>
              <a:lnSpc>
                <a:spcPct val="200000"/>
              </a:lnSpc>
            </a:pPr>
            <a:r>
              <a:rPr kumimoji="1" lang="en-US" altLang="ja-JP" sz="2800" dirty="0">
                <a:latin typeface="HGPｺﾞｼｯｸE" panose="020B0900000000000000" pitchFamily="50" charset="-128"/>
                <a:ea typeface="HGPｺﾞｼｯｸE" panose="020B0900000000000000" pitchFamily="50" charset="-128"/>
              </a:rPr>
              <a:t>	</a:t>
            </a:r>
            <a:r>
              <a:rPr kumimoji="1" lang="ja-JP" altLang="en-US" sz="2800" dirty="0" smtClean="0">
                <a:solidFill>
                  <a:srgbClr val="FF0000"/>
                </a:solidFill>
                <a:latin typeface="HGPｺﾞｼｯｸE" panose="020B0900000000000000" pitchFamily="50" charset="-128"/>
                <a:ea typeface="HGPｺﾞｼｯｸE" panose="020B0900000000000000" pitchFamily="50" charset="-128"/>
              </a:rPr>
              <a:t>深い畳込み（</a:t>
            </a:r>
            <a:r>
              <a:rPr kumimoji="1" lang="en-US" altLang="ja-JP" sz="2800" dirty="0" smtClean="0">
                <a:solidFill>
                  <a:srgbClr val="FF0000"/>
                </a:solidFill>
                <a:latin typeface="HGPｺﾞｼｯｸE" panose="020B0900000000000000" pitchFamily="50" charset="-128"/>
                <a:ea typeface="HGPｺﾞｼｯｸE" panose="020B0900000000000000" pitchFamily="50" charset="-128"/>
              </a:rPr>
              <a:t>Deep Convolutional</a:t>
            </a:r>
            <a:r>
              <a:rPr kumimoji="1" lang="ja-JP" altLang="en-US" sz="2800" dirty="0" smtClean="0">
                <a:solidFill>
                  <a:srgbClr val="FF0000"/>
                </a:solidFill>
                <a:latin typeface="HGPｺﾞｼｯｸE" panose="020B0900000000000000" pitchFamily="50" charset="-128"/>
                <a:ea typeface="HGPｺﾞｼｯｸE" panose="020B0900000000000000" pitchFamily="50" charset="-128"/>
              </a:rPr>
              <a:t>）</a:t>
            </a:r>
            <a:r>
              <a:rPr kumimoji="1" lang="ja-JP" altLang="en-US" sz="2800" dirty="0" smtClean="0">
                <a:latin typeface="HGPｺﾞｼｯｸE" panose="020B0900000000000000" pitchFamily="50" charset="-128"/>
                <a:ea typeface="HGPｺﾞｼｯｸE" panose="020B0900000000000000" pitchFamily="50" charset="-128"/>
              </a:rPr>
              <a:t>ネットワークにしたもの</a:t>
            </a:r>
            <a:endParaRPr kumimoji="1" lang="en-US" altLang="ja-JP" sz="2800" dirty="0" smtClean="0">
              <a:latin typeface="HGPｺﾞｼｯｸE" panose="020B0900000000000000" pitchFamily="50" charset="-128"/>
              <a:ea typeface="HGPｺﾞｼｯｸE" panose="020B0900000000000000"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329" y="2524815"/>
            <a:ext cx="7545977" cy="3163533"/>
          </a:xfrm>
          <a:prstGeom prst="rect">
            <a:avLst/>
          </a:prstGeom>
        </p:spPr>
      </p:pic>
    </p:spTree>
    <p:extLst>
      <p:ext uri="{BB962C8B-B14F-4D97-AF65-F5344CB8AC3E}">
        <p14:creationId xmlns:p14="http://schemas.microsoft.com/office/powerpoint/2010/main" val="32718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実験結果</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13</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220" y="1342344"/>
            <a:ext cx="8086725" cy="4086225"/>
          </a:xfrm>
          <a:prstGeom prst="rect">
            <a:avLst/>
          </a:prstGeom>
        </p:spPr>
      </p:pic>
      <p:sp>
        <p:nvSpPr>
          <p:cNvPr id="10" name="テキスト ボックス 9"/>
          <p:cNvSpPr txBox="1"/>
          <p:nvPr/>
        </p:nvSpPr>
        <p:spPr>
          <a:xfrm>
            <a:off x="3988525" y="5722587"/>
            <a:ext cx="7355833" cy="461665"/>
          </a:xfrm>
          <a:prstGeom prst="rect">
            <a:avLst/>
          </a:prstGeom>
          <a:noFill/>
        </p:spPr>
        <p:txBody>
          <a:bodyPr wrap="square" rtlCol="0">
            <a:spAutoFit/>
          </a:bodyPr>
          <a:lstStyle/>
          <a:p>
            <a:pPr algn="ctr"/>
            <a:r>
              <a:rPr kumimoji="1" lang="en-US" altLang="ja-JP" sz="2400" dirty="0" smtClean="0">
                <a:latin typeface="HGPｺﾞｼｯｸE" panose="020B0900000000000000" pitchFamily="50" charset="-128"/>
                <a:ea typeface="HGPｺﾞｼｯｸE" panose="020B0900000000000000" pitchFamily="50" charset="-128"/>
              </a:rPr>
              <a:t>※</a:t>
            </a:r>
            <a:r>
              <a:rPr kumimoji="1" lang="ja-JP" altLang="en-US" sz="2400" dirty="0" smtClean="0">
                <a:latin typeface="HGPｺﾞｼｯｸE" panose="020B0900000000000000" pitchFamily="50" charset="-128"/>
                <a:ea typeface="HGPｺﾞｼｯｸE" panose="020B0900000000000000" pitchFamily="50" charset="-128"/>
              </a:rPr>
              <a:t>ベッドルームの画像で訓練</a:t>
            </a:r>
            <a:endParaRPr kumimoji="1" lang="ja-JP" altLang="en-US"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9297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14</a:t>
            </a:fld>
            <a:endParaRPr kumimoji="1" lang="ja-JP" altLang="en-US"/>
          </a:p>
        </p:txBody>
      </p:sp>
      <p:sp>
        <p:nvSpPr>
          <p:cNvPr id="5"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ベクトル演算</a:t>
            </a:r>
            <a:endParaRPr lang="ja-JP" altLang="en-US" sz="2400" b="1" dirty="0">
              <a:solidFill>
                <a:schemeClr val="accent5">
                  <a:lumMod val="75000"/>
                </a:schemeClr>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800" y="987470"/>
            <a:ext cx="8058150" cy="4238625"/>
          </a:xfrm>
          <a:prstGeom prst="rect">
            <a:avLst/>
          </a:prstGeom>
        </p:spPr>
      </p:pic>
      <p:sp>
        <p:nvSpPr>
          <p:cNvPr id="7" name="テキスト ボックス 6"/>
          <p:cNvSpPr txBox="1"/>
          <p:nvPr/>
        </p:nvSpPr>
        <p:spPr>
          <a:xfrm>
            <a:off x="1673420" y="5453893"/>
            <a:ext cx="6506909" cy="523220"/>
          </a:xfrm>
          <a:prstGeom prst="rect">
            <a:avLst/>
          </a:prstGeom>
          <a:noFill/>
        </p:spPr>
        <p:txBody>
          <a:bodyPr wrap="none" rtlCol="0">
            <a:spAutoFit/>
          </a:bodyPr>
          <a:lstStyle/>
          <a:p>
            <a:r>
              <a:rPr kumimoji="1" lang="en-US" altLang="ja-JP" sz="2800" u="sng" dirty="0" smtClean="0">
                <a:solidFill>
                  <a:srgbClr val="FF0000"/>
                </a:solidFill>
                <a:latin typeface="HGPｺﾞｼｯｸE" panose="020B0900000000000000" pitchFamily="50" charset="-128"/>
                <a:ea typeface="HGPｺﾞｼｯｸE" panose="020B0900000000000000" pitchFamily="50" charset="-128"/>
              </a:rPr>
              <a:t>Word2Vec</a:t>
            </a:r>
            <a:r>
              <a:rPr kumimoji="1" lang="ja-JP" altLang="en-US" sz="2800" u="sng" dirty="0" smtClean="0">
                <a:solidFill>
                  <a:srgbClr val="FF0000"/>
                </a:solidFill>
                <a:latin typeface="HGPｺﾞｼｯｸE" panose="020B0900000000000000" pitchFamily="50" charset="-128"/>
                <a:ea typeface="HGPｺﾞｼｯｸE" panose="020B0900000000000000" pitchFamily="50" charset="-128"/>
              </a:rPr>
              <a:t>同様にベクトルの演算が可能に</a:t>
            </a:r>
            <a:endParaRPr kumimoji="1" lang="ja-JP" altLang="en-US" sz="2800" u="sng" dirty="0">
              <a:solidFill>
                <a:srgbClr val="FF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315000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5765597"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学習時のテクニック</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15</a:t>
            </a:fld>
            <a:endParaRPr kumimoji="1" lang="ja-JP" altLang="en-US"/>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9609421"/>
              </p:ext>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1096" name="数式" r:id="rId4" imgW="114120" imgH="215640" progId="Equation.3">
                  <p:embed/>
                </p:oleObj>
              </mc:Choice>
              <mc:Fallback>
                <p:oleObj name="数式" r:id="rId4" imgW="114120" imgH="215640" progId="Equation.3">
                  <p:embed/>
                  <p:pic>
                    <p:nvPicPr>
                      <p:cNvPr id="0" name=""/>
                      <p:cNvPicPr/>
                      <p:nvPr/>
                    </p:nvPicPr>
                    <p:blipFill>
                      <a:blip r:embed="rId5"/>
                      <a:stretch>
                        <a:fillRect/>
                      </a:stretch>
                    </p:blipFill>
                    <p:spPr>
                      <a:xfrm>
                        <a:off x="4895850" y="3319463"/>
                        <a:ext cx="114300" cy="215900"/>
                      </a:xfrm>
                      <a:prstGeom prst="rect">
                        <a:avLst/>
                      </a:prstGeom>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3002617029"/>
              </p:ext>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1097" name="数式" r:id="rId6" imgW="114120" imgH="215640" progId="Equation.3">
                  <p:embed/>
                </p:oleObj>
              </mc:Choice>
              <mc:Fallback>
                <p:oleObj name="数式" r:id="rId6" imgW="114120" imgH="215640" progId="Equation.3">
                  <p:embed/>
                  <p:pic>
                    <p:nvPicPr>
                      <p:cNvPr id="0" name=""/>
                      <p:cNvPicPr/>
                      <p:nvPr/>
                    </p:nvPicPr>
                    <p:blipFill>
                      <a:blip r:embed="rId5"/>
                      <a:stretch>
                        <a:fillRect/>
                      </a:stretch>
                    </p:blipFill>
                    <p:spPr>
                      <a:xfrm>
                        <a:off x="4895850" y="3319463"/>
                        <a:ext cx="114300" cy="215900"/>
                      </a:xfrm>
                      <a:prstGeom prst="rect">
                        <a:avLst/>
                      </a:prstGeom>
                    </p:spPr>
                  </p:pic>
                </p:oleObj>
              </mc:Fallback>
            </mc:AlternateContent>
          </a:graphicData>
        </a:graphic>
      </p:graphicFrame>
      <p:sp>
        <p:nvSpPr>
          <p:cNvPr id="8" name="テキスト ボックス 7"/>
          <p:cNvSpPr txBox="1"/>
          <p:nvPr/>
        </p:nvSpPr>
        <p:spPr>
          <a:xfrm>
            <a:off x="687281" y="1805978"/>
            <a:ext cx="4008149" cy="1938992"/>
          </a:xfrm>
          <a:prstGeom prst="rect">
            <a:avLst/>
          </a:prstGeom>
          <a:noFill/>
        </p:spPr>
        <p:txBody>
          <a:bodyPr wrap="none" rtlCol="0">
            <a:spAutoFit/>
          </a:bodyPr>
          <a:lstStyle/>
          <a:p>
            <a:pPr marL="285750" indent="-285750">
              <a:lnSpc>
                <a:spcPct val="150000"/>
              </a:lnSpc>
              <a:buClr>
                <a:srgbClr val="00B050"/>
              </a:buClr>
              <a:buFont typeface="Wingdings" panose="05000000000000000000" pitchFamily="2" charset="2"/>
              <a:buChar char="ü"/>
            </a:pPr>
            <a:r>
              <a:rPr kumimoji="1" lang="ja-JP" altLang="en-US" sz="2000" dirty="0" smtClean="0"/>
              <a:t>プーリング層をなくす</a:t>
            </a:r>
            <a:endParaRPr kumimoji="1" lang="en-US" altLang="ja-JP" sz="2000" dirty="0" smtClean="0"/>
          </a:p>
          <a:p>
            <a:pPr marL="285750" indent="-285750">
              <a:lnSpc>
                <a:spcPct val="150000"/>
              </a:lnSpc>
              <a:buClr>
                <a:srgbClr val="00B050"/>
              </a:buClr>
              <a:buFont typeface="Wingdings" panose="05000000000000000000" pitchFamily="2" charset="2"/>
              <a:buChar char="ü"/>
            </a:pPr>
            <a:r>
              <a:rPr kumimoji="1" lang="ja-JP" altLang="en-US" sz="2000" dirty="0" smtClean="0"/>
              <a:t>全結合層をなくす</a:t>
            </a:r>
            <a:endParaRPr kumimoji="1" lang="en-US" altLang="ja-JP" sz="2000" dirty="0" smtClean="0"/>
          </a:p>
          <a:p>
            <a:pPr marL="285750" indent="-285750">
              <a:lnSpc>
                <a:spcPct val="150000"/>
              </a:lnSpc>
              <a:buClr>
                <a:srgbClr val="00B050"/>
              </a:buClr>
              <a:buFont typeface="Wingdings" panose="05000000000000000000" pitchFamily="2" charset="2"/>
              <a:buChar char="ü"/>
            </a:pPr>
            <a:r>
              <a:rPr kumimoji="1" lang="en-US" altLang="ja-JP" sz="2000" dirty="0" smtClean="0"/>
              <a:t>Batch Normalization</a:t>
            </a:r>
            <a:r>
              <a:rPr kumimoji="1" lang="ja-JP" altLang="en-US" sz="2000" dirty="0" smtClean="0"/>
              <a:t>を使う</a:t>
            </a:r>
            <a:endParaRPr kumimoji="1" lang="en-US" altLang="ja-JP" sz="2000" dirty="0" smtClean="0"/>
          </a:p>
          <a:p>
            <a:pPr marL="285750" indent="-285750">
              <a:lnSpc>
                <a:spcPct val="150000"/>
              </a:lnSpc>
              <a:buClr>
                <a:srgbClr val="00B050"/>
              </a:buClr>
              <a:buFont typeface="Wingdings" panose="05000000000000000000" pitchFamily="2" charset="2"/>
              <a:buChar char="ü"/>
            </a:pPr>
            <a:r>
              <a:rPr kumimoji="1" lang="ja-JP" altLang="en-US" sz="2000" dirty="0" smtClean="0"/>
              <a:t>活性化関数には</a:t>
            </a:r>
            <a:r>
              <a:rPr kumimoji="1" lang="en-US" altLang="ja-JP" sz="2000" dirty="0" err="1" smtClean="0"/>
              <a:t>LeakyReLu</a:t>
            </a:r>
            <a:r>
              <a:rPr kumimoji="1" lang="ja-JP" altLang="en-US" sz="2000" dirty="0" smtClean="0"/>
              <a:t>を使う</a:t>
            </a:r>
            <a:endParaRPr kumimoji="1" lang="en-US" altLang="ja-JP" sz="2000" dirty="0" smtClean="0"/>
          </a:p>
        </p:txBody>
      </p:sp>
      <p:sp>
        <p:nvSpPr>
          <p:cNvPr id="9" name="テキスト ボックス 8"/>
          <p:cNvSpPr txBox="1"/>
          <p:nvPr/>
        </p:nvSpPr>
        <p:spPr>
          <a:xfrm>
            <a:off x="480625" y="1064179"/>
            <a:ext cx="6965368" cy="400110"/>
          </a:xfrm>
          <a:prstGeom prst="rect">
            <a:avLst/>
          </a:prstGeom>
          <a:noFill/>
        </p:spPr>
        <p:txBody>
          <a:bodyPr wrap="none" rtlCol="0">
            <a:spAutoFit/>
          </a:bodyPr>
          <a:lstStyle/>
          <a:p>
            <a:r>
              <a:rPr kumimoji="1" lang="ja-JP" altLang="en-US" sz="2000" dirty="0" smtClean="0">
                <a:latin typeface="HGPｺﾞｼｯｸE" panose="020B0900000000000000" pitchFamily="50" charset="-128"/>
                <a:ea typeface="HGPｺﾞｼｯｸE" panose="020B0900000000000000" pitchFamily="50" charset="-128"/>
              </a:rPr>
              <a:t>論文では学習を安定させるためにいくつか手法が使われている</a:t>
            </a:r>
            <a:endParaRPr kumimoji="1" lang="ja-JP" altLang="en-US" sz="2000" dirty="0">
              <a:latin typeface="HGPｺﾞｼｯｸE" panose="020B0900000000000000" pitchFamily="50" charset="-128"/>
              <a:ea typeface="HGPｺﾞｼｯｸE" panose="020B0900000000000000" pitchFamily="50" charset="-128"/>
            </a:endParaRPr>
          </a:p>
        </p:txBody>
      </p:sp>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0921" y="3744970"/>
            <a:ext cx="2725789" cy="2044342"/>
          </a:xfrm>
          <a:prstGeom prst="rect">
            <a:avLst/>
          </a:prstGeom>
        </p:spPr>
      </p:pic>
      <p:sp>
        <p:nvSpPr>
          <p:cNvPr id="11" name="テキスト ボックス 10"/>
          <p:cNvSpPr txBox="1"/>
          <p:nvPr/>
        </p:nvSpPr>
        <p:spPr>
          <a:xfrm>
            <a:off x="1773210" y="5789312"/>
            <a:ext cx="901209" cy="261610"/>
          </a:xfrm>
          <a:prstGeom prst="rect">
            <a:avLst/>
          </a:prstGeom>
          <a:noFill/>
        </p:spPr>
        <p:txBody>
          <a:bodyPr wrap="none" rtlCol="0">
            <a:spAutoFit/>
          </a:bodyPr>
          <a:lstStyle/>
          <a:p>
            <a:r>
              <a:rPr kumimoji="1" lang="en-US" altLang="ja-JP" sz="1100" dirty="0" smtClean="0">
                <a:latin typeface="HGPｺﾞｼｯｸE" panose="020B0900000000000000" pitchFamily="50" charset="-128"/>
                <a:ea typeface="HGPｺﾞｼｯｸE" panose="020B0900000000000000" pitchFamily="50" charset="-128"/>
              </a:rPr>
              <a:t>Leaky </a:t>
            </a:r>
            <a:r>
              <a:rPr kumimoji="1" lang="en-US" altLang="ja-JP" sz="1100" dirty="0" err="1" smtClean="0">
                <a:latin typeface="HGPｺﾞｼｯｸE" panose="020B0900000000000000" pitchFamily="50" charset="-128"/>
                <a:ea typeface="HGPｺﾞｼｯｸE" panose="020B0900000000000000" pitchFamily="50" charset="-128"/>
              </a:rPr>
              <a:t>ReLu</a:t>
            </a:r>
            <a:endParaRPr kumimoji="1" lang="ja-JP" altLang="en-US" sz="11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13454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5765597"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まとめと感想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16</a:t>
            </a:fld>
            <a:endParaRPr kumimoji="1" lang="ja-JP" altLang="en-US"/>
          </a:p>
        </p:txBody>
      </p:sp>
      <p:graphicFrame>
        <p:nvGraphicFramePr>
          <p:cNvPr id="4" name="オブジェクト 3"/>
          <p:cNvGraphicFramePr>
            <a:graphicFrameLocks noChangeAspect="1"/>
          </p:cNvGraphicFramePr>
          <p:nvPr>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5126" name="数式" r:id="rId4" imgW="114120" imgH="215640" progId="Equation.3">
                  <p:embed/>
                </p:oleObj>
              </mc:Choice>
              <mc:Fallback>
                <p:oleObj name="数式" r:id="rId4" imgW="114120" imgH="215640" progId="Equation.3">
                  <p:embed/>
                  <p:pic>
                    <p:nvPicPr>
                      <p:cNvPr id="0" name=""/>
                      <p:cNvPicPr/>
                      <p:nvPr/>
                    </p:nvPicPr>
                    <p:blipFill>
                      <a:blip r:embed="rId5"/>
                      <a:stretch>
                        <a:fillRect/>
                      </a:stretch>
                    </p:blipFill>
                    <p:spPr>
                      <a:xfrm>
                        <a:off x="4895850" y="3319463"/>
                        <a:ext cx="114300" cy="215900"/>
                      </a:xfrm>
                      <a:prstGeom prst="rect">
                        <a:avLst/>
                      </a:prstGeom>
                    </p:spPr>
                  </p:pic>
                </p:oleObj>
              </mc:Fallback>
            </mc:AlternateContent>
          </a:graphicData>
        </a:graphic>
      </p:graphicFrame>
      <p:graphicFrame>
        <p:nvGraphicFramePr>
          <p:cNvPr id="5" name="オブジェクト 4"/>
          <p:cNvGraphicFramePr>
            <a:graphicFrameLocks noChangeAspect="1"/>
          </p:cNvGraphicFramePr>
          <p:nvPr>
            <p:extLst/>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5127" name="数式" r:id="rId6" imgW="114120" imgH="215640" progId="Equation.3">
                  <p:embed/>
                </p:oleObj>
              </mc:Choice>
              <mc:Fallback>
                <p:oleObj name="数式" r:id="rId6" imgW="114120" imgH="215640" progId="Equation.3">
                  <p:embed/>
                  <p:pic>
                    <p:nvPicPr>
                      <p:cNvPr id="0" name=""/>
                      <p:cNvPicPr/>
                      <p:nvPr/>
                    </p:nvPicPr>
                    <p:blipFill>
                      <a:blip r:embed="rId5"/>
                      <a:stretch>
                        <a:fillRect/>
                      </a:stretch>
                    </p:blipFill>
                    <p:spPr>
                      <a:xfrm>
                        <a:off x="4895850" y="3319463"/>
                        <a:ext cx="114300" cy="215900"/>
                      </a:xfrm>
                      <a:prstGeom prst="rect">
                        <a:avLst/>
                      </a:prstGeom>
                    </p:spPr>
                  </p:pic>
                </p:oleObj>
              </mc:Fallback>
            </mc:AlternateContent>
          </a:graphicData>
        </a:graphic>
      </p:graphicFrame>
      <p:sp>
        <p:nvSpPr>
          <p:cNvPr id="10" name="テキスト ボックス 9"/>
          <p:cNvSpPr txBox="1"/>
          <p:nvPr/>
        </p:nvSpPr>
        <p:spPr>
          <a:xfrm>
            <a:off x="426719" y="924974"/>
            <a:ext cx="8658139" cy="3046988"/>
          </a:xfrm>
          <a:prstGeom prst="rect">
            <a:avLst/>
          </a:prstGeom>
          <a:noFill/>
        </p:spPr>
        <p:txBody>
          <a:bodyPr wrap="none" rtlCol="0">
            <a:spAutoFit/>
          </a:bodyPr>
          <a:lstStyle/>
          <a:p>
            <a:pPr marL="285750" indent="-285750">
              <a:lnSpc>
                <a:spcPct val="200000"/>
              </a:lnSpc>
              <a:buClr>
                <a:srgbClr val="119F4E"/>
              </a:buClr>
              <a:buFont typeface="Wingdings" panose="05000000000000000000" pitchFamily="2" charset="2"/>
              <a:buChar char="ü"/>
            </a:pPr>
            <a:r>
              <a:rPr kumimoji="1" lang="en-US" altLang="ja-JP" sz="2400" dirty="0" smtClean="0">
                <a:latin typeface="HGPｺﾞｼｯｸE" panose="020B0900000000000000" pitchFamily="50" charset="-128"/>
                <a:ea typeface="HGPｺﾞｼｯｸE" panose="020B0900000000000000" pitchFamily="50" charset="-128"/>
              </a:rPr>
              <a:t>CNN</a:t>
            </a:r>
            <a:r>
              <a:rPr kumimoji="1" lang="ja-JP" altLang="en-US" sz="2400" dirty="0" smtClean="0">
                <a:latin typeface="HGPｺﾞｼｯｸE" panose="020B0900000000000000" pitchFamily="50" charset="-128"/>
                <a:ea typeface="HGPｺﾞｼｯｸE" panose="020B0900000000000000" pitchFamily="50" charset="-128"/>
              </a:rPr>
              <a:t>は生成モデルにおいても安定的な結果が得られた</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en-US" altLang="ja-JP" sz="2400" dirty="0" smtClean="0">
                <a:latin typeface="HGPｺﾞｼｯｸE" panose="020B0900000000000000" pitchFamily="50" charset="-128"/>
                <a:ea typeface="HGPｺﾞｼｯｸE" panose="020B0900000000000000" pitchFamily="50" charset="-128"/>
              </a:rPr>
              <a:t>DCGAN</a:t>
            </a:r>
            <a:r>
              <a:rPr kumimoji="1" lang="ja-JP" altLang="en-US" sz="2400" dirty="0" smtClean="0">
                <a:latin typeface="HGPｺﾞｼｯｸE" panose="020B0900000000000000" pitchFamily="50" charset="-128"/>
                <a:ea typeface="HGPｺﾞｼｯｸE" panose="020B0900000000000000" pitchFamily="50" charset="-128"/>
              </a:rPr>
              <a:t>では</a:t>
            </a:r>
            <a:r>
              <a:rPr kumimoji="1" lang="en-US" altLang="ja-JP" sz="2400" dirty="0" smtClean="0">
                <a:latin typeface="HGPｺﾞｼｯｸE" panose="020B0900000000000000" pitchFamily="50" charset="-128"/>
                <a:ea typeface="HGPｺﾞｼｯｸE" panose="020B0900000000000000" pitchFamily="50" charset="-128"/>
              </a:rPr>
              <a:t>Generator</a:t>
            </a:r>
            <a:r>
              <a:rPr kumimoji="1" lang="ja-JP" altLang="en-US" sz="2400" dirty="0" smtClean="0">
                <a:latin typeface="HGPｺﾞｼｯｸE" panose="020B0900000000000000" pitchFamily="50" charset="-128"/>
                <a:ea typeface="HGPｺﾞｼｯｸE" panose="020B0900000000000000" pitchFamily="50" charset="-128"/>
              </a:rPr>
              <a:t>の入力値をベクトル演算することができる</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en-US" altLang="ja-JP" sz="2400" dirty="0" smtClean="0">
                <a:latin typeface="HGPｺﾞｼｯｸE" panose="020B0900000000000000" pitchFamily="50" charset="-128"/>
                <a:ea typeface="HGPｺﾞｼｯｸE" panose="020B0900000000000000" pitchFamily="50" charset="-128"/>
              </a:rPr>
              <a:t>Batch</a:t>
            </a:r>
            <a:r>
              <a:rPr kumimoji="1" lang="ja-JP" altLang="en-US" sz="2400" dirty="0">
                <a:latin typeface="HGPｺﾞｼｯｸE" panose="020B0900000000000000" pitchFamily="50" charset="-128"/>
                <a:ea typeface="HGPｺﾞｼｯｸE" panose="020B0900000000000000" pitchFamily="50" charset="-128"/>
              </a:rPr>
              <a:t> </a:t>
            </a:r>
            <a:r>
              <a:rPr kumimoji="1" lang="en-US" altLang="ja-JP" sz="2400" dirty="0" smtClean="0">
                <a:latin typeface="HGPｺﾞｼｯｸE" panose="020B0900000000000000" pitchFamily="50" charset="-128"/>
                <a:ea typeface="HGPｺﾞｼｯｸE" panose="020B0900000000000000" pitchFamily="50" charset="-128"/>
              </a:rPr>
              <a:t>Normalization</a:t>
            </a:r>
            <a:r>
              <a:rPr kumimoji="1" lang="ja-JP" altLang="en-US" sz="2400" dirty="0" smtClean="0">
                <a:latin typeface="HGPｺﾞｼｯｸE" panose="020B0900000000000000" pitchFamily="50" charset="-128"/>
                <a:ea typeface="HGPｺﾞｼｯｸE" panose="020B0900000000000000" pitchFamily="50" charset="-128"/>
              </a:rPr>
              <a:t>は生成モデルにおいても有効な手法</a:t>
            </a:r>
            <a:endParaRPr kumimoji="1" lang="en-US" altLang="ja-JP" sz="2400" dirty="0" smtClean="0">
              <a:latin typeface="HGPｺﾞｼｯｸE" panose="020B0900000000000000" pitchFamily="50" charset="-128"/>
              <a:ea typeface="HGPｺﾞｼｯｸE" panose="020B0900000000000000" pitchFamily="50" charset="-128"/>
            </a:endParaRPr>
          </a:p>
          <a:p>
            <a:pPr marL="285750" indent="-285750">
              <a:lnSpc>
                <a:spcPct val="200000"/>
              </a:lnSpc>
              <a:buClr>
                <a:srgbClr val="119F4E"/>
              </a:buClr>
              <a:buFont typeface="Wingdings" panose="05000000000000000000" pitchFamily="2" charset="2"/>
              <a:buChar char="ü"/>
            </a:pPr>
            <a:r>
              <a:rPr kumimoji="1" lang="ja-JP" altLang="en-US" sz="2400" dirty="0" smtClean="0">
                <a:latin typeface="HGPｺﾞｼｯｸE" panose="020B0900000000000000" pitchFamily="50" charset="-128"/>
                <a:ea typeface="HGPｺﾞｼｯｸE" panose="020B0900000000000000" pitchFamily="50" charset="-128"/>
              </a:rPr>
              <a:t>人間は絵を描くとき何を考えているのだろうか</a:t>
            </a:r>
            <a:r>
              <a:rPr kumimoji="1" lang="en-US" altLang="ja-JP" sz="2400" smtClean="0">
                <a:latin typeface="HGPｺﾞｼｯｸE" panose="020B0900000000000000" pitchFamily="50" charset="-128"/>
                <a:ea typeface="HGPｺﾞｼｯｸE" panose="020B0900000000000000" pitchFamily="50" charset="-128"/>
              </a:rPr>
              <a:t>…</a:t>
            </a:r>
            <a:endParaRPr kumimoji="1"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33696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ja-JP" altLang="en-US" sz="2400" b="1" dirty="0" smtClean="0">
                <a:solidFill>
                  <a:schemeClr val="accent5">
                    <a:lumMod val="75000"/>
                  </a:schemeClr>
                </a:solidFill>
              </a:rPr>
              <a:t>対象の論文</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3517970212"/>
              </p:ext>
            </p:extLst>
          </p:nvPr>
        </p:nvGraphicFramePr>
        <p:xfrm>
          <a:off x="400594" y="923108"/>
          <a:ext cx="9083039" cy="4884439"/>
        </p:xfrm>
        <a:graphic>
          <a:graphicData uri="http://schemas.openxmlformats.org/drawingml/2006/table">
            <a:tbl>
              <a:tblPr firstRow="1" bandRow="1">
                <a:tableStyleId>{5C22544A-7EE6-4342-B048-85BDC9FD1C3A}</a:tableStyleId>
              </a:tblPr>
              <a:tblGrid>
                <a:gridCol w="1140823"/>
                <a:gridCol w="7942216"/>
              </a:tblGrid>
              <a:tr h="357052">
                <a:tc>
                  <a:txBody>
                    <a:bodyPr/>
                    <a:lstStyle/>
                    <a:p>
                      <a:r>
                        <a:rPr kumimoji="1" lang="en-US" altLang="ja-JP" sz="1600" b="0" dirty="0" smtClean="0">
                          <a:solidFill>
                            <a:schemeClr val="tx1"/>
                          </a:solidFill>
                        </a:rPr>
                        <a:t>Title</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b="0" dirty="0" smtClean="0">
                          <a:solidFill>
                            <a:schemeClr val="tx1"/>
                          </a:solidFill>
                        </a:rPr>
                        <a:t>UNSUPERVISED REPRESENTATION LEARNING WITH DEEP CONVOLUTIONAL GENERATIVE ADVERSARIAL NETWORKS</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9634">
                <a:tc>
                  <a:txBody>
                    <a:bodyPr/>
                    <a:lstStyle/>
                    <a:p>
                      <a:r>
                        <a:rPr kumimoji="1" lang="en-US" altLang="ja-JP" sz="1600" b="0" dirty="0" smtClean="0">
                          <a:solidFill>
                            <a:schemeClr val="tx1"/>
                          </a:solidFill>
                        </a:rPr>
                        <a:t>Authors</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dirty="0" smtClean="0"/>
                        <a:t>Alec Radford, Luke Metz, </a:t>
                      </a:r>
                      <a:r>
                        <a:rPr lang="en-US" altLang="ja-JP" dirty="0" err="1" smtClean="0"/>
                        <a:t>Soumith</a:t>
                      </a:r>
                      <a:r>
                        <a:rPr lang="en-US" altLang="ja-JP" dirty="0" smtClean="0"/>
                        <a:t> </a:t>
                      </a:r>
                      <a:r>
                        <a:rPr lang="en-US" altLang="ja-JP" dirty="0" err="1" smtClean="0"/>
                        <a:t>Chintala</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7468">
                <a:tc>
                  <a:txBody>
                    <a:bodyPr/>
                    <a:lstStyle/>
                    <a:p>
                      <a:r>
                        <a:rPr kumimoji="1" lang="en-US" altLang="ja-JP" sz="1600" b="0" dirty="0" smtClean="0">
                          <a:solidFill>
                            <a:schemeClr val="tx1"/>
                          </a:solidFill>
                        </a:rPr>
                        <a:t>Abstract</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dirty="0" smtClean="0"/>
                        <a:t>In recent years, supervised learning with convolutional networks (CNNs) has seen huge adoption in computer vision applications. Comparatively, unsupervised learning with CNNs has received less attention. In this work we hope to help bridge the gap between the success of CNNs for supervised learning and unsupervised learning. We introduce a class of CNNs called deep convolutional generative adversarial networks (DCGANs), that have certain architectural constraints, and demonstrate that they are a strong candidate for unsupervised learning. Training on various image datasets, we show convincing evidence that our deep convolutional adversarial pair learns a hierarchy of representations from object parts to scenes in both the generator and discriminator. Additionally, we use the learned features for novel tasks - demonstrating their applicability as general image representations. </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テキスト ボックス 3"/>
          <p:cNvSpPr txBox="1"/>
          <p:nvPr/>
        </p:nvSpPr>
        <p:spPr>
          <a:xfrm>
            <a:off x="3016023" y="4467496"/>
            <a:ext cx="5094515" cy="369332"/>
          </a:xfrm>
          <a:prstGeom prst="rect">
            <a:avLst/>
          </a:prstGeom>
          <a:noFill/>
        </p:spPr>
        <p:txBody>
          <a:bodyPr wrap="square" rtlCol="0">
            <a:spAutoFit/>
          </a:bodyPr>
          <a:lstStyle/>
          <a:p>
            <a:r>
              <a:rPr kumimoji="1" lang="en-US" altLang="ja-JP" dirty="0" smtClean="0"/>
              <a:t>DCGAN</a:t>
            </a:r>
            <a:r>
              <a:rPr kumimoji="1" lang="ja-JP" altLang="en-US" dirty="0" err="1" smtClean="0"/>
              <a:t>ってい</a:t>
            </a:r>
            <a:r>
              <a:rPr kumimoji="1" lang="ja-JP" altLang="en-US" dirty="0" smtClean="0"/>
              <a:t>うすげーのできたから紹介するわ！</a:t>
            </a:r>
            <a:endParaRPr kumimoji="1" lang="ja-JP" altLang="en-US" dirty="0"/>
          </a:p>
        </p:txBody>
      </p:sp>
    </p:spTree>
    <p:extLst>
      <p:ext uri="{BB962C8B-B14F-4D97-AF65-F5344CB8AC3E}">
        <p14:creationId xmlns:p14="http://schemas.microsoft.com/office/powerpoint/2010/main" val="19860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3</a:t>
            </a:fld>
            <a:endParaRPr kumimoji="1" lang="ja-JP" altLang="en-US"/>
          </a:p>
        </p:txBody>
      </p:sp>
      <p:sp>
        <p:nvSpPr>
          <p:cNvPr id="4" name="テキスト ボックス 3"/>
          <p:cNvSpPr txBox="1"/>
          <p:nvPr/>
        </p:nvSpPr>
        <p:spPr>
          <a:xfrm>
            <a:off x="2789874" y="2804161"/>
            <a:ext cx="4206239" cy="769441"/>
          </a:xfrm>
          <a:prstGeom prst="rect">
            <a:avLst/>
          </a:prstGeom>
          <a:noFill/>
        </p:spPr>
        <p:txBody>
          <a:bodyPr wrap="square" rtlCol="0">
            <a:spAutoFit/>
          </a:bodyPr>
          <a:lstStyle/>
          <a:p>
            <a:pPr algn="ctr"/>
            <a:r>
              <a:rPr kumimoji="1" lang="en-US" altLang="ja-JP" sz="4400" dirty="0" smtClean="0">
                <a:latin typeface="HGPｺﾞｼｯｸE" panose="020B0900000000000000" pitchFamily="50" charset="-128"/>
                <a:ea typeface="HGPｺﾞｼｯｸE" panose="020B0900000000000000" pitchFamily="50" charset="-128"/>
              </a:rPr>
              <a:t>GAN</a:t>
            </a:r>
            <a:r>
              <a:rPr kumimoji="1" lang="ja-JP" altLang="en-US" sz="4400" dirty="0" smtClean="0">
                <a:latin typeface="HGPｺﾞｼｯｸE" panose="020B0900000000000000" pitchFamily="50" charset="-128"/>
                <a:ea typeface="HGPｺﾞｼｯｸE" panose="020B0900000000000000" pitchFamily="50" charset="-128"/>
              </a:rPr>
              <a:t>とは</a:t>
            </a:r>
            <a:endParaRPr kumimoji="1" lang="ja-JP" altLang="en-US" sz="4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97423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5528530"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4</a:t>
            </a:fld>
            <a:endParaRPr kumimoji="1" lang="ja-JP" altLang="en-US"/>
          </a:p>
        </p:txBody>
      </p:sp>
      <p:sp>
        <p:nvSpPr>
          <p:cNvPr id="2" name="テキスト ボックス 1"/>
          <p:cNvSpPr txBox="1"/>
          <p:nvPr/>
        </p:nvSpPr>
        <p:spPr>
          <a:xfrm>
            <a:off x="2071455" y="1875830"/>
            <a:ext cx="5546390" cy="738664"/>
          </a:xfrm>
          <a:prstGeom prst="rect">
            <a:avLst/>
          </a:prstGeom>
          <a:noFill/>
        </p:spPr>
        <p:txBody>
          <a:bodyPr wrap="none" rtlCol="0">
            <a:spAutoFit/>
          </a:bodyPr>
          <a:lstStyle/>
          <a:p>
            <a:pPr>
              <a:lnSpc>
                <a:spcPct val="150000"/>
              </a:lnSpc>
            </a:pPr>
            <a:r>
              <a:rPr lang="en-US" altLang="ja-JP" sz="2800" dirty="0" smtClean="0"/>
              <a:t>Generative </a:t>
            </a:r>
            <a:r>
              <a:rPr lang="en-US" altLang="ja-JP" sz="2800" dirty="0"/>
              <a:t>Adversarial </a:t>
            </a:r>
            <a:r>
              <a:rPr lang="en-US" altLang="ja-JP" sz="2800" dirty="0" smtClean="0"/>
              <a:t>Network</a:t>
            </a:r>
            <a:r>
              <a:rPr lang="ja-JP" altLang="en-US" sz="2800" dirty="0"/>
              <a:t>の略</a:t>
            </a:r>
            <a:endParaRPr kumimoji="1" lang="ja-JP" altLang="en-US" sz="3200" dirty="0">
              <a:solidFill>
                <a:srgbClr val="119F4E"/>
              </a:solidFill>
              <a:latin typeface="HGPｺﾞｼｯｸE" panose="020B0900000000000000" pitchFamily="50" charset="-128"/>
              <a:ea typeface="HGPｺﾞｼｯｸE" panose="020B0900000000000000" pitchFamily="50" charset="-128"/>
            </a:endParaRPr>
          </a:p>
        </p:txBody>
      </p:sp>
      <p:sp>
        <p:nvSpPr>
          <p:cNvPr id="5" name="テキスト ボックス 4"/>
          <p:cNvSpPr txBox="1"/>
          <p:nvPr/>
        </p:nvSpPr>
        <p:spPr>
          <a:xfrm>
            <a:off x="1701803" y="3150494"/>
            <a:ext cx="6285695" cy="715581"/>
          </a:xfrm>
          <a:prstGeom prst="rect">
            <a:avLst/>
          </a:prstGeom>
          <a:noFill/>
        </p:spPr>
        <p:txBody>
          <a:bodyPr wrap="none" rtlCol="0">
            <a:spAutoFit/>
          </a:bodyPr>
          <a:lstStyle/>
          <a:p>
            <a:pPr>
              <a:lnSpc>
                <a:spcPct val="150000"/>
              </a:lnSpc>
            </a:pPr>
            <a:r>
              <a:rPr kumimoji="1" lang="ja-JP" altLang="en-US" sz="3200" dirty="0" smtClean="0">
                <a:latin typeface="HGPｺﾞｼｯｸE" panose="020B0900000000000000" pitchFamily="50" charset="-128"/>
                <a:ea typeface="HGPｺﾞｼｯｸE" panose="020B0900000000000000" pitchFamily="50" charset="-128"/>
              </a:rPr>
              <a:t>日本語では</a:t>
            </a:r>
            <a:r>
              <a:rPr kumimoji="1" lang="ja-JP" altLang="en-US" sz="3200" u="sng" dirty="0" smtClean="0">
                <a:solidFill>
                  <a:srgbClr val="119F4E"/>
                </a:solidFill>
                <a:latin typeface="HGPｺﾞｼｯｸE" panose="020B0900000000000000" pitchFamily="50" charset="-128"/>
                <a:ea typeface="HGPｺﾞｼｯｸE" panose="020B0900000000000000" pitchFamily="50" charset="-128"/>
              </a:rPr>
              <a:t>生成的敵対ネットワーク</a:t>
            </a:r>
            <a:endParaRPr kumimoji="1" lang="ja-JP" altLang="en-US" sz="3200" u="sng" dirty="0">
              <a:solidFill>
                <a:srgbClr val="119F4E"/>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70079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r>
              <a:rPr lang="ja-JP" altLang="en-US" sz="2400" b="1" dirty="0" smtClean="0">
                <a:solidFill>
                  <a:schemeClr val="accent5">
                    <a:lumMod val="75000"/>
                  </a:schemeClr>
                </a:solidFill>
              </a:rPr>
              <a:t>の概念図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5</a:t>
            </a:fld>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42" y="888273"/>
            <a:ext cx="8295413" cy="4667795"/>
          </a:xfrm>
          <a:prstGeom prst="rect">
            <a:avLst/>
          </a:prstGeom>
        </p:spPr>
      </p:pic>
      <p:sp>
        <p:nvSpPr>
          <p:cNvPr id="9" name="円/楕円 8"/>
          <p:cNvSpPr/>
          <p:nvPr/>
        </p:nvSpPr>
        <p:spPr>
          <a:xfrm>
            <a:off x="2264229" y="3466011"/>
            <a:ext cx="1785257" cy="162850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4998318" y="2738846"/>
            <a:ext cx="1785257" cy="162850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吹き出し 18"/>
          <p:cNvSpPr/>
          <p:nvPr/>
        </p:nvSpPr>
        <p:spPr>
          <a:xfrm>
            <a:off x="2264229" y="5434149"/>
            <a:ext cx="4519346" cy="612648"/>
          </a:xfrm>
          <a:prstGeom prst="wedgeRoundRectCallout">
            <a:avLst>
              <a:gd name="adj1" fmla="val -26614"/>
              <a:gd name="adj2" fmla="val -99547"/>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吹き出し 21"/>
          <p:cNvSpPr/>
          <p:nvPr/>
        </p:nvSpPr>
        <p:spPr>
          <a:xfrm>
            <a:off x="2264229" y="5434149"/>
            <a:ext cx="4519346" cy="612648"/>
          </a:xfrm>
          <a:prstGeom prst="wedgeRoundRectCallout">
            <a:avLst>
              <a:gd name="adj1" fmla="val 26570"/>
              <a:gd name="adj2" fmla="val -206157"/>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二種類のネットワークを用意</a:t>
            </a:r>
            <a:endParaRPr kumimoji="1" lang="ja-JP" altLang="en-US" dirty="0">
              <a:solidFill>
                <a:schemeClr val="tx1"/>
              </a:solidFill>
            </a:endParaRPr>
          </a:p>
        </p:txBody>
      </p:sp>
    </p:spTree>
    <p:extLst>
      <p:ext uri="{BB962C8B-B14F-4D97-AF65-F5344CB8AC3E}">
        <p14:creationId xmlns:p14="http://schemas.microsoft.com/office/powerpoint/2010/main" val="13606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r>
              <a:rPr lang="ja-JP" altLang="en-US" sz="2400" b="1" dirty="0" smtClean="0">
                <a:solidFill>
                  <a:schemeClr val="accent5">
                    <a:lumMod val="75000"/>
                  </a:schemeClr>
                </a:solidFill>
              </a:rPr>
              <a:t>の概念図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6</a:t>
            </a:fld>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42" y="888273"/>
            <a:ext cx="8295413" cy="4667795"/>
          </a:xfrm>
          <a:prstGeom prst="rect">
            <a:avLst/>
          </a:prstGeom>
        </p:spPr>
      </p:pic>
      <p:sp>
        <p:nvSpPr>
          <p:cNvPr id="19" name="角丸四角形吹き出し 18"/>
          <p:cNvSpPr/>
          <p:nvPr/>
        </p:nvSpPr>
        <p:spPr>
          <a:xfrm>
            <a:off x="2264229" y="5434149"/>
            <a:ext cx="4519346" cy="612648"/>
          </a:xfrm>
          <a:prstGeom prst="wedgeRoundRectCallout">
            <a:avLst>
              <a:gd name="adj1" fmla="val -54940"/>
              <a:gd name="adj2" fmla="val -156406"/>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ランダムな値を生成し、</a:t>
            </a:r>
            <a:r>
              <a:rPr kumimoji="1" lang="en-US" altLang="ja-JP" dirty="0" smtClean="0">
                <a:solidFill>
                  <a:schemeClr val="tx1"/>
                </a:solidFill>
              </a:rPr>
              <a:t>Generator</a:t>
            </a:r>
            <a:r>
              <a:rPr kumimoji="1" lang="ja-JP" altLang="en-US" dirty="0" smtClean="0">
                <a:solidFill>
                  <a:schemeClr val="tx1"/>
                </a:solidFill>
              </a:rPr>
              <a:t>に入力</a:t>
            </a:r>
            <a:endParaRPr kumimoji="1" lang="ja-JP" altLang="en-US" dirty="0">
              <a:solidFill>
                <a:schemeClr val="tx1"/>
              </a:solidFill>
            </a:endParaRPr>
          </a:p>
        </p:txBody>
      </p:sp>
      <p:sp>
        <p:nvSpPr>
          <p:cNvPr id="10" name="円/楕円 9"/>
          <p:cNvSpPr/>
          <p:nvPr/>
        </p:nvSpPr>
        <p:spPr>
          <a:xfrm>
            <a:off x="1018904" y="3513455"/>
            <a:ext cx="1375954" cy="162850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6988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r>
              <a:rPr lang="ja-JP" altLang="en-US" sz="2400" b="1" dirty="0" smtClean="0">
                <a:solidFill>
                  <a:schemeClr val="accent5">
                    <a:lumMod val="75000"/>
                  </a:schemeClr>
                </a:solidFill>
              </a:rPr>
              <a:t>の概念図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7</a:t>
            </a:fld>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42" y="888273"/>
            <a:ext cx="8295413" cy="4667795"/>
          </a:xfrm>
          <a:prstGeom prst="rect">
            <a:avLst/>
          </a:prstGeom>
        </p:spPr>
      </p:pic>
      <p:sp>
        <p:nvSpPr>
          <p:cNvPr id="19" name="角丸四角形吹き出し 18"/>
          <p:cNvSpPr/>
          <p:nvPr/>
        </p:nvSpPr>
        <p:spPr>
          <a:xfrm>
            <a:off x="2264229" y="5434149"/>
            <a:ext cx="4519346" cy="612648"/>
          </a:xfrm>
          <a:prstGeom prst="wedgeRoundRectCallout">
            <a:avLst>
              <a:gd name="adj1" fmla="val -18136"/>
              <a:gd name="adj2" fmla="val -85332"/>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入力値を元に画像を生成</a:t>
            </a:r>
            <a:endParaRPr kumimoji="1" lang="ja-JP" altLang="en-US" dirty="0">
              <a:solidFill>
                <a:schemeClr val="tx1"/>
              </a:solidFill>
            </a:endParaRPr>
          </a:p>
        </p:txBody>
      </p:sp>
      <p:sp>
        <p:nvSpPr>
          <p:cNvPr id="10" name="円/楕円 9"/>
          <p:cNvSpPr/>
          <p:nvPr/>
        </p:nvSpPr>
        <p:spPr>
          <a:xfrm>
            <a:off x="2333898" y="3361509"/>
            <a:ext cx="2542902" cy="1811658"/>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26943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r>
              <a:rPr lang="ja-JP" altLang="en-US" sz="2400" b="1" dirty="0" smtClean="0">
                <a:solidFill>
                  <a:schemeClr val="accent5">
                    <a:lumMod val="75000"/>
                  </a:schemeClr>
                </a:solidFill>
              </a:rPr>
              <a:t>の概念図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8</a:t>
            </a:fld>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42" y="888273"/>
            <a:ext cx="8295413" cy="4667795"/>
          </a:xfrm>
          <a:prstGeom prst="rect">
            <a:avLst/>
          </a:prstGeom>
        </p:spPr>
      </p:pic>
      <p:sp>
        <p:nvSpPr>
          <p:cNvPr id="19" name="角丸四角形吹き出し 18"/>
          <p:cNvSpPr/>
          <p:nvPr/>
        </p:nvSpPr>
        <p:spPr>
          <a:xfrm>
            <a:off x="2124892" y="1033548"/>
            <a:ext cx="4519346" cy="612648"/>
          </a:xfrm>
          <a:prstGeom prst="wedgeRoundRectCallout">
            <a:avLst>
              <a:gd name="adj1" fmla="val -17943"/>
              <a:gd name="adj2" fmla="val 78136"/>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本物</a:t>
            </a:r>
            <a:r>
              <a:rPr kumimoji="1" lang="ja-JP" altLang="en-US" dirty="0" smtClean="0">
                <a:solidFill>
                  <a:schemeClr val="tx1"/>
                </a:solidFill>
              </a:rPr>
              <a:t>の画像もトレーニングデータとして用意</a:t>
            </a:r>
            <a:endParaRPr kumimoji="1" lang="ja-JP" altLang="en-US" dirty="0">
              <a:solidFill>
                <a:schemeClr val="tx1"/>
              </a:solidFill>
            </a:endParaRPr>
          </a:p>
        </p:txBody>
      </p:sp>
      <p:sp>
        <p:nvSpPr>
          <p:cNvPr id="10" name="円/楕円 9"/>
          <p:cNvSpPr/>
          <p:nvPr/>
        </p:nvSpPr>
        <p:spPr>
          <a:xfrm>
            <a:off x="2345246" y="1898470"/>
            <a:ext cx="2542902" cy="1811658"/>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936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254203" y="266929"/>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r>
              <a:rPr lang="en-US" altLang="ja-JP" sz="2400" b="1" dirty="0" smtClean="0">
                <a:solidFill>
                  <a:schemeClr val="accent5">
                    <a:lumMod val="75000"/>
                  </a:schemeClr>
                </a:solidFill>
              </a:rPr>
              <a:t>GAN</a:t>
            </a:r>
            <a:r>
              <a:rPr lang="ja-JP" altLang="en-US" sz="2400" b="1" dirty="0" smtClean="0">
                <a:solidFill>
                  <a:schemeClr val="accent5">
                    <a:lumMod val="75000"/>
                  </a:schemeClr>
                </a:solidFill>
              </a:rPr>
              <a:t>の概念図</a:t>
            </a:r>
            <a:endParaRPr lang="ja-JP" altLang="en-US" sz="2400" b="1" dirty="0">
              <a:solidFill>
                <a:schemeClr val="accent5">
                  <a:lumMod val="75000"/>
                </a:schemeClr>
              </a:solidFill>
            </a:endParaRP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9</a:t>
            </a:fld>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42" y="888273"/>
            <a:ext cx="8295413" cy="4667795"/>
          </a:xfrm>
          <a:prstGeom prst="rect">
            <a:avLst/>
          </a:prstGeom>
        </p:spPr>
      </p:pic>
      <p:sp>
        <p:nvSpPr>
          <p:cNvPr id="19" name="角丸四角形吹き出し 18"/>
          <p:cNvSpPr/>
          <p:nvPr/>
        </p:nvSpPr>
        <p:spPr>
          <a:xfrm>
            <a:off x="2124892" y="1033548"/>
            <a:ext cx="4519346" cy="612648"/>
          </a:xfrm>
          <a:prstGeom prst="wedgeRoundRectCallout">
            <a:avLst>
              <a:gd name="adj1" fmla="val 29845"/>
              <a:gd name="adj2" fmla="val 214597"/>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Discriminator</a:t>
            </a:r>
            <a:r>
              <a:rPr kumimoji="1" lang="ja-JP" altLang="en-US" dirty="0" smtClean="0">
                <a:solidFill>
                  <a:schemeClr val="tx1"/>
                </a:solidFill>
              </a:rPr>
              <a:t>は本物の画像と</a:t>
            </a:r>
            <a:r>
              <a:rPr kumimoji="1" lang="en-US" altLang="ja-JP" dirty="0" smtClean="0">
                <a:solidFill>
                  <a:schemeClr val="tx1"/>
                </a:solidFill>
              </a:rPr>
              <a:t>Generator</a:t>
            </a:r>
            <a:r>
              <a:rPr kumimoji="1" lang="ja-JP" altLang="en-US" dirty="0" smtClean="0">
                <a:solidFill>
                  <a:schemeClr val="tx1"/>
                </a:solidFill>
              </a:rPr>
              <a:t>が生成した画像を見分ける（</a:t>
            </a:r>
            <a:r>
              <a:rPr kumimoji="1" lang="en-US" altLang="ja-JP" dirty="0" smtClean="0">
                <a:solidFill>
                  <a:schemeClr val="tx1"/>
                </a:solidFill>
              </a:rPr>
              <a:t>2</a:t>
            </a:r>
            <a:r>
              <a:rPr kumimoji="1" lang="ja-JP" altLang="en-US" dirty="0" smtClean="0">
                <a:solidFill>
                  <a:schemeClr val="tx1"/>
                </a:solidFill>
              </a:rPr>
              <a:t>クラス分類）</a:t>
            </a:r>
            <a:endParaRPr kumimoji="1" lang="ja-JP" altLang="en-US" dirty="0">
              <a:solidFill>
                <a:schemeClr val="tx1"/>
              </a:solidFill>
            </a:endParaRPr>
          </a:p>
        </p:txBody>
      </p:sp>
      <p:sp>
        <p:nvSpPr>
          <p:cNvPr id="10" name="円/楕円 9"/>
          <p:cNvSpPr/>
          <p:nvPr/>
        </p:nvSpPr>
        <p:spPr>
          <a:xfrm>
            <a:off x="4998318" y="2621282"/>
            <a:ext cx="2542902" cy="1811658"/>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6080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21602</TotalTime>
  <Words>467</Words>
  <Application>Microsoft Office PowerPoint</Application>
  <PresentationFormat>A4 210 x 297 mm</PresentationFormat>
  <Paragraphs>80</Paragraphs>
  <Slides>16</Slides>
  <Notes>15</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26" baseType="lpstr">
      <vt:lpstr>HGPｺﾞｼｯｸE</vt:lpstr>
      <vt:lpstr>ＭＳ Ｐゴシック</vt:lpstr>
      <vt:lpstr>ヒラギノ角ゴ Pro W3</vt:lpstr>
      <vt:lpstr>メイリオ</vt:lpstr>
      <vt:lpstr>Arial</vt:lpstr>
      <vt:lpstr>Calibri</vt:lpstr>
      <vt:lpstr>Calibri Light</vt:lpstr>
      <vt:lpstr>Wingdings</vt:lpstr>
      <vt:lpstr>Office テーマ</vt:lpstr>
      <vt:lpstr>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d-tsutsui</dc:creator>
  <cp:lastModifiedBy>アドグローブ開発4</cp:lastModifiedBy>
  <cp:revision>187</cp:revision>
  <cp:lastPrinted>2016-08-15T06:37:41Z</cp:lastPrinted>
  <dcterms:created xsi:type="dcterms:W3CDTF">2016-07-12T04:34:18Z</dcterms:created>
  <dcterms:modified xsi:type="dcterms:W3CDTF">2017-06-16T01:22:30Z</dcterms:modified>
</cp:coreProperties>
</file>