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88376" autoAdjust="0"/>
  </p:normalViewPr>
  <p:slideViewPr>
    <p:cSldViewPr snapToGrid="0">
      <p:cViewPr varScale="1">
        <p:scale>
          <a:sx n="64" d="100"/>
          <a:sy n="64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6B2AD-3C37-452B-8E7E-C0EA3154CAC6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7700-3813-4282-BE47-A778E5FD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8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igero/prototype_ci/blob/develop/docker-compose.y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2018/5/17</a:t>
            </a:r>
            <a:r>
              <a:rPr kumimoji="1" lang="ja-JP" altLang="en-US" dirty="0"/>
              <a:t>　機械学習工学研究会キックオフシンポジウム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39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機械学習の使い所</a:t>
            </a:r>
            <a:endParaRPr kumimoji="1" lang="en-US" altLang="ja-JP" dirty="0"/>
          </a:p>
          <a:p>
            <a:r>
              <a:rPr kumimoji="1" lang="ja-JP" altLang="en-US" dirty="0"/>
              <a:t>　・　出品時のタグ付け</a:t>
            </a:r>
            <a:endParaRPr kumimoji="1" lang="en-US" altLang="ja-JP" dirty="0"/>
          </a:p>
          <a:p>
            <a:r>
              <a:rPr kumimoji="1" lang="ja-JP" altLang="en-US" dirty="0"/>
              <a:t>　・　不正出品の検知</a:t>
            </a:r>
            <a:endParaRPr kumimoji="1" lang="en-US" altLang="ja-JP" dirty="0"/>
          </a:p>
          <a:p>
            <a:r>
              <a:rPr kumimoji="1" lang="ja-JP" altLang="en-US" dirty="0"/>
              <a:t>　・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10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Pub/Sub</a:t>
            </a:r>
          </a:p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メッセージングモデル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　パブリッシャー：メッセージを作成して送信する送信側のクライアント（プロデューサー）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　サブスクライバー：メッセージを受信する側のクライアント（コンシューマー）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28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１．</a:t>
            </a:r>
            <a:r>
              <a:rPr kumimoji="1" lang="en-US" altLang="ja-JP" dirty="0"/>
              <a:t>GitHub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プッシュをトリガーに、</a:t>
            </a:r>
            <a:r>
              <a:rPr kumimoji="1" lang="en-US" altLang="ja-JP" dirty="0"/>
              <a:t>training</a:t>
            </a:r>
            <a:r>
              <a:rPr kumimoji="1" lang="ja-JP" altLang="en-US" dirty="0"/>
              <a:t>を起動</a:t>
            </a:r>
            <a:endParaRPr kumimoji="1" lang="en-US" altLang="ja-JP" dirty="0"/>
          </a:p>
          <a:p>
            <a:r>
              <a:rPr kumimoji="1" lang="ja-JP" altLang="en-US" dirty="0"/>
              <a:t>２．トレーニングされたモデルは</a:t>
            </a:r>
            <a:r>
              <a:rPr kumimoji="1" lang="en-US" altLang="ja-JP" dirty="0"/>
              <a:t>Model Registry</a:t>
            </a:r>
            <a:r>
              <a:rPr kumimoji="1" lang="ja-JP" altLang="en-US" dirty="0"/>
              <a:t>へあがる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クラスターを分けている（</a:t>
            </a:r>
            <a:r>
              <a:rPr kumimoji="1" lang="en-US" altLang="ja-JP" dirty="0"/>
              <a:t>REST API</a:t>
            </a:r>
            <a:r>
              <a:rPr kumimoji="1" lang="ja-JP" altLang="en-US" dirty="0"/>
              <a:t>にトレーニングは不要だから？）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99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manifest :</a:t>
            </a:r>
            <a:r>
              <a:rPr kumimoji="1" lang="ja-JP" altLang="en-US" dirty="0"/>
              <a:t> 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ocker-compose.yml"/>
              </a:rPr>
              <a:t>docker-</a:t>
            </a:r>
            <a:r>
              <a:rPr kumimoji="1" lang="en-US" altLang="ja-JP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ocker-compose.yml"/>
              </a:rPr>
              <a:t>compose.yml</a:t>
            </a:r>
            <a:r>
              <a:rPr kumimoji="1" lang="ja-JP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のような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ファイル（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コマンドで操作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32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05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今後</a:t>
            </a:r>
            <a:endParaRPr kumimoji="1" lang="en-US" altLang="ja-JP" dirty="0"/>
          </a:p>
          <a:p>
            <a:r>
              <a:rPr kumimoji="1" lang="ja-JP" altLang="en-US" dirty="0"/>
              <a:t>デプロイ：ロールバックの設計も必要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7700-3813-4282-BE47-A778E5FD71A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3AFA1-F677-4D76-8B79-F95C2D85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438C20-0E4B-4B94-93CC-0652AC35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9C3FF0-9B74-4D13-8774-FC7C9CFE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FEE01-8E91-4165-9C08-03EC0ABD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7C65B-E0D2-4325-8B0E-9079D56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8EA69-4747-4D62-A283-5AE36F6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DFBA0E-A689-45D7-AFE5-C1918B50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EDD27-F979-4CF0-AE9E-6B70EF15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D2A52-13F1-4134-972A-3F1F422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0171A-ECB3-4B69-BFF3-B8FAEBC6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9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658780-CEE5-4F30-8EC2-132CFF5D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353460-BDD0-4001-90F3-B64A3A71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CDA55-25E3-419A-90B2-FC424D47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AC664-1621-432E-B5CD-69D1D976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237CD-766A-4755-AE78-5E8D1DFA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97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A4348-31B4-45AB-A22B-5B168B15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EF7CF-37B9-4295-A559-109F0A6A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AF2F3-2F37-4186-8490-1697F4BB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457B25-BF2F-4639-9373-613AC23F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A01A2-C38C-442C-8FED-EF07DCB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30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16F0A-BD08-4B96-8E92-98086704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0EDF1-6460-4591-85EC-A6BC5708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88AAC-C340-4E44-862F-940C3C9A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1EB8E1-8258-41D3-8111-753E0205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59E954-7318-46DB-B987-C2A02334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795DA-C38A-4D97-A9BD-2A21A3D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34DB2-C1B9-4A0D-922A-5EED92999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8DD572-9161-4644-9304-C1A46EDC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74E9C-4FF1-4DCF-BA70-1DD48CB5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021F2D-7C9E-44A9-989D-D2ECCB15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E23F9-02B9-48C5-82DA-D9F7C06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00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59833-961E-49DF-8C6A-B519862A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3E81F1-547B-45C0-8567-DD8BA073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1DB065-9409-4C7B-A4A6-BB828782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41E62D-5E40-430B-ADD1-41D082167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8A1110-2538-4AEC-82D5-93672A70A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44779C-F12C-490A-9311-46E3092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3E1C56-D784-45D1-BB77-D24328F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62F177-E14F-4E95-AE47-EB8A96CD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2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A9CCD-74D4-4BB8-98BA-D87D17D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19D962-9018-4E74-8CAE-7037F5AB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9CBB9-E5F1-42C8-B5DE-BB1609C9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A7662A-F237-40B4-A9D5-B6F9FDE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3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B2A1F5-E441-4029-836B-4E96C2CB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F4E72-AF03-4F92-82D0-CCF8D31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498021-A19F-4183-82EB-3FAD854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668DC-87AB-4939-A333-A323BFA3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A3FAB0-4216-462C-A080-66948A59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73D4B3-D7C6-43A7-A789-143D59ED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23F3E2-3239-421C-BCC4-B5FDE522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322A2-3F0E-4C8E-865B-A0C11F45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005B17-A02C-4FBF-AC2E-FE51B27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23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5C461-A52D-4BE9-B646-E36B6269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78E4FE-A0CF-4E36-9CEA-A375705F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349D34-31CA-46ED-8114-3019843F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60BD1A-CF2E-4733-85FE-32230EEB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A62CAA-9C0D-4EED-8DEB-3CBF3C93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306F-11B1-4084-8F43-F555DBD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3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D63C5C-ACE5-4835-A03E-FD8FB3F1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71AF0-1146-499B-9248-3A63DD78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7C8E7-CD3A-48F1-B9F7-7EBE9CEF7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CD8E-904A-4C08-979B-672A08C48C98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508A7-5D55-4FA7-91F0-C43F70AA1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142680-5465-4DF7-93A3-9EBED7A3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40A6-6E3A-4136-9319-2E91624A2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08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01986-B5E3-459B-981B-2B599941F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MLOps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6DD9A6-1BDA-4856-9C90-3D6A68FA0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25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626A114-0B8E-4A5B-A828-D84654CA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72" y="717200"/>
            <a:ext cx="8235113" cy="5891789"/>
          </a:xfrm>
        </p:spPr>
      </p:pic>
    </p:spTree>
    <p:extLst>
      <p:ext uri="{BB962C8B-B14F-4D97-AF65-F5344CB8AC3E}">
        <p14:creationId xmlns:p14="http://schemas.microsoft.com/office/powerpoint/2010/main" val="178501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B33D28-9C10-4E62-AB60-DD3CCA73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4971"/>
            <a:ext cx="8290722" cy="59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364106-7455-4352-A38F-87F60EDAF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8" y="389744"/>
            <a:ext cx="8664314" cy="5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23FF1-80D8-4FF5-B606-6BB7B5F6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C539DDEA-6B84-48E8-B356-3FC0D6B4928C}"/>
              </a:ext>
            </a:extLst>
          </p:cNvPr>
          <p:cNvSpPr/>
          <p:nvPr/>
        </p:nvSpPr>
        <p:spPr>
          <a:xfrm>
            <a:off x="3452734" y="3429000"/>
            <a:ext cx="5286531" cy="1618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CI</a:t>
            </a:r>
            <a:endParaRPr kumimoji="1" lang="ja-JP" altLang="en-US" sz="5400" dirty="0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68A16631-0DF4-4B91-B274-BFB2362CC9A0}"/>
              </a:ext>
            </a:extLst>
          </p:cNvPr>
          <p:cNvSpPr/>
          <p:nvPr/>
        </p:nvSpPr>
        <p:spPr>
          <a:xfrm>
            <a:off x="4540769" y="2491048"/>
            <a:ext cx="3110459" cy="13255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i="1" dirty="0" err="1">
                <a:solidFill>
                  <a:schemeClr val="tx2"/>
                </a:solidFill>
              </a:rPr>
              <a:t>MLOps</a:t>
            </a:r>
            <a:endParaRPr kumimoji="1" lang="ja-JP" altLang="en-US" sz="4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DA386-6FC7-426C-B953-7B847F2A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デモの紹介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998749B-6786-41B4-BA82-F4C3D7B0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99" y="2103625"/>
            <a:ext cx="2595407" cy="1493759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C11327-0C62-4C87-809A-945100BB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83" y="1754623"/>
            <a:ext cx="2191764" cy="21917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EFFD6C7-0C23-4B71-B2BE-D507692CC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82" y="4955756"/>
            <a:ext cx="1657040" cy="165704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756F0E4-C8A1-4272-835C-D6760FE37769}"/>
              </a:ext>
            </a:extLst>
          </p:cNvPr>
          <p:cNvCxnSpPr>
            <a:cxnSpLocks/>
          </p:cNvCxnSpPr>
          <p:nvPr/>
        </p:nvCxnSpPr>
        <p:spPr>
          <a:xfrm>
            <a:off x="4549193" y="2914920"/>
            <a:ext cx="155138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FA7A8D-DA99-4493-9EE3-41F8C936ADB8}"/>
              </a:ext>
            </a:extLst>
          </p:cNvPr>
          <p:cNvCxnSpPr>
            <a:cxnSpLocks/>
          </p:cNvCxnSpPr>
          <p:nvPr/>
        </p:nvCxnSpPr>
        <p:spPr>
          <a:xfrm flipH="1">
            <a:off x="6100580" y="4187128"/>
            <a:ext cx="1124776" cy="10045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3033D-3B09-403A-BBE6-1AD4C80A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49518-AE9A-4ED1-8A77-E0F50187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MLOps</a:t>
            </a:r>
            <a:r>
              <a:rPr kumimoji="1" lang="ja-JP" altLang="en-US" dirty="0"/>
              <a:t>とは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 err="1"/>
              <a:t>MLOps</a:t>
            </a:r>
            <a:r>
              <a:rPr kumimoji="1" lang="ja-JP" altLang="en-US" dirty="0"/>
              <a:t>？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MLOps</a:t>
            </a:r>
            <a:r>
              <a:rPr kumimoji="1" lang="ja-JP" altLang="en-US" dirty="0"/>
              <a:t>に関わる</a:t>
            </a:r>
            <a:r>
              <a:rPr kumimoji="1" lang="en-US" altLang="ja-JP" dirty="0"/>
              <a:t>11</a:t>
            </a:r>
            <a:r>
              <a:rPr kumimoji="1" lang="ja-JP" altLang="en-US" dirty="0"/>
              <a:t>の質問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事例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デモの紹介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69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53EFE-C38B-4349-A5E8-50D54D2B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en-US" altLang="ja-JP" dirty="0" err="1"/>
              <a:t>MLOps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F8209-2469-49B0-B136-D1F04278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DevOps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Development</a:t>
            </a:r>
            <a:r>
              <a:rPr lang="ja-JP" altLang="en-US" dirty="0"/>
              <a:t> ＋ </a:t>
            </a:r>
            <a:r>
              <a:rPr lang="en-US" altLang="ja-JP" dirty="0"/>
              <a:t>Operations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MLOps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Machine Learning + Operations</a:t>
            </a:r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システム</a:t>
            </a:r>
            <a:r>
              <a:rPr lang="ja-JP" altLang="en-US" dirty="0"/>
              <a:t>としての機械学習と運用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07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215DE-32F0-454D-9E6E-C8362F00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lang="ja-JP" altLang="en-US" dirty="0"/>
              <a:t>なぜ</a:t>
            </a:r>
            <a:r>
              <a:rPr lang="en-US" altLang="ja-JP" dirty="0" err="1"/>
              <a:t>MLOps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67FD6-5311-4AB9-A0FB-481FDABC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3140" cy="4351338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機械学習ブーム 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 勉強会の開催、書籍の出版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GCP,</a:t>
            </a:r>
            <a:r>
              <a:rPr lang="ja-JP" altLang="en-US" dirty="0"/>
              <a:t> </a:t>
            </a:r>
            <a:r>
              <a:rPr lang="en-US" altLang="ja-JP" dirty="0"/>
              <a:t>AWS</a:t>
            </a:r>
            <a:r>
              <a:rPr lang="ja-JP" altLang="en-US" dirty="0"/>
              <a:t>などのクラウドサービスの発展 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 アルゴリズムを勉強しやすい環境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26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8346F-89C9-40FA-9E49-D77D7270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3A397-1879-43C2-9204-BB339823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課題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アルゴリズム</a:t>
            </a:r>
            <a:r>
              <a:rPr kumimoji="1" lang="ja-JP" altLang="en-US" dirty="0"/>
              <a:t>をどのようにシステムに落とし込むか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継続的に運用をするための知見、ノウハウ不足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452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A5BAF-C83D-46A5-924B-AB0CE8F1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lang="en-US" altLang="ja-JP" dirty="0" err="1"/>
              <a:t>MLOps</a:t>
            </a:r>
            <a:r>
              <a:rPr lang="ja-JP" altLang="en-US" dirty="0"/>
              <a:t>に関わる</a:t>
            </a:r>
            <a:r>
              <a:rPr lang="en-US" altLang="ja-JP" dirty="0"/>
              <a:t>11</a:t>
            </a:r>
            <a:r>
              <a:rPr lang="ja-JP" altLang="en-US" dirty="0"/>
              <a:t>の質問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F9238-299E-495D-A70B-F2C42306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9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Do you keep your data versioned as your code?</a:t>
            </a:r>
          </a:p>
          <a:p>
            <a:pPr marL="914400" lvl="2" indent="0">
              <a:buNone/>
            </a:pPr>
            <a:r>
              <a:rPr kumimoji="1" lang="ja-JP" altLang="en-US" dirty="0"/>
              <a:t>（データもバージョン管理してる？）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 you have  an experiment database?</a:t>
            </a:r>
          </a:p>
          <a:p>
            <a:pPr marL="914400" lvl="2" indent="0">
              <a:buNone/>
            </a:pPr>
            <a:r>
              <a:rPr lang="ja-JP" altLang="en-US" dirty="0"/>
              <a:t>（実験データベースはある？）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Do you have specified evaluation metrics?</a:t>
            </a:r>
          </a:p>
          <a:p>
            <a:pPr marL="914400" lvl="2" indent="0">
              <a:buNone/>
            </a:pPr>
            <a:r>
              <a:rPr lang="ja-JP" altLang="en-US" sz="1600" dirty="0"/>
              <a:t>  </a:t>
            </a:r>
            <a:r>
              <a:rPr lang="en-US" altLang="ja-JP" dirty="0"/>
              <a:t>(</a:t>
            </a:r>
            <a:r>
              <a:rPr lang="ja-JP" altLang="en-US" dirty="0"/>
              <a:t>定まった評価尺度はある？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 the evaluation datasets match the needs of your users?</a:t>
            </a:r>
          </a:p>
          <a:p>
            <a:pPr marL="914400" lvl="2" indent="0">
              <a:buNone/>
            </a:pPr>
            <a:r>
              <a:rPr lang="ja-JP" altLang="en-US" sz="1600" dirty="0"/>
              <a:t>  </a:t>
            </a:r>
            <a:r>
              <a:rPr lang="en-US" altLang="ja-JP" dirty="0"/>
              <a:t>(</a:t>
            </a:r>
            <a:r>
              <a:rPr lang="ja-JP" altLang="en-US" dirty="0"/>
              <a:t>ユーザーのニーズに適合した評価データはある？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629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969F3-7656-4915-88AD-5EA24126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583096"/>
            <a:ext cx="11370364" cy="6003233"/>
          </a:xfrm>
        </p:spPr>
        <p:txBody>
          <a:bodyPr/>
          <a:lstStyle/>
          <a:p>
            <a:pPr marL="514350" indent="-514350">
              <a:buAutoNum type="arabicPeriod" startAt="5"/>
            </a:pPr>
            <a:endParaRPr lang="en-US" altLang="ja-JP" dirty="0"/>
          </a:p>
          <a:p>
            <a:pPr marL="514350" indent="-514350">
              <a:buAutoNum type="arabicPeriod" startAt="5"/>
            </a:pPr>
            <a:r>
              <a:rPr lang="en-US" altLang="ja-JP" dirty="0"/>
              <a:t>Can you reproduce your experiments in one step?</a:t>
            </a:r>
          </a:p>
          <a:p>
            <a:pPr marL="914400" lvl="2" indent="0">
              <a:buNone/>
            </a:pPr>
            <a:r>
              <a:rPr lang="ja-JP" altLang="en-US" dirty="0"/>
              <a:t>（実験は</a:t>
            </a:r>
            <a:r>
              <a:rPr lang="en-US" altLang="ja-JP" dirty="0"/>
              <a:t>1</a:t>
            </a:r>
            <a:r>
              <a:rPr lang="ja-JP" altLang="en-US" dirty="0"/>
              <a:t>ステップで再現できる？）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514350" indent="-514350">
              <a:buAutoNum type="arabicPeriod" startAt="6"/>
            </a:pPr>
            <a:r>
              <a:rPr lang="en-US" altLang="ja-JP" dirty="0"/>
              <a:t>Do you have up-to-date documents?</a:t>
            </a:r>
          </a:p>
          <a:p>
            <a:pPr marL="914400" lvl="2" indent="0">
              <a:buNone/>
            </a:pPr>
            <a:r>
              <a:rPr lang="ja-JP" altLang="en-US" dirty="0"/>
              <a:t>（ドキュメントは常に最新？）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514350" indent="-514350">
              <a:buAutoNum type="arabicPeriod" startAt="6"/>
            </a:pPr>
            <a:r>
              <a:rPr lang="en-US" altLang="ja-JP" dirty="0"/>
              <a:t>Do you have the best computational resources money can buy?</a:t>
            </a:r>
          </a:p>
          <a:p>
            <a:pPr marL="914400" lvl="2" indent="0">
              <a:buNone/>
            </a:pPr>
            <a:r>
              <a:rPr lang="ja-JP" altLang="en-US" dirty="0"/>
              <a:t>（お金で買える最高の計算機資源はもってる？）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514350" indent="-514350">
              <a:buAutoNum type="arabicPeriod" startAt="6"/>
            </a:pPr>
            <a:r>
              <a:rPr lang="en-US" altLang="ja-JP" dirty="0"/>
              <a:t>Do you have tools to test model training?</a:t>
            </a:r>
          </a:p>
          <a:p>
            <a:pPr marL="914400" lvl="2" indent="0">
              <a:buNone/>
            </a:pPr>
            <a:r>
              <a:rPr lang="ja-JP" altLang="en-US" dirty="0"/>
              <a:t>（モデルの学習をテストするためのツールはある？）</a:t>
            </a:r>
            <a:endParaRPr lang="en-US" altLang="ja-JP" dirty="0"/>
          </a:p>
          <a:p>
            <a:pPr marL="514350" indent="-514350">
              <a:buAutoNum type="arabicPeriod" startAt="6"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183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FAF82A-9E6C-4073-91F8-8C96CBA3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4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9.    Do you have tools to interpret your models?</a:t>
            </a:r>
          </a:p>
          <a:p>
            <a:pPr marL="914400" lvl="2" indent="0">
              <a:buNone/>
            </a:pPr>
            <a:r>
              <a:rPr lang="ja-JP" altLang="en-US" dirty="0"/>
              <a:t>（モデルを解釈するためのツールはある？）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10.  Can you easily replace a component of your algorithm?</a:t>
            </a:r>
          </a:p>
          <a:p>
            <a:pPr marL="914400" lvl="2" indent="0">
              <a:buNone/>
            </a:pPr>
            <a:r>
              <a:rPr lang="ja-JP" altLang="en-US" dirty="0"/>
              <a:t>（簡単にどこかの部分を入れ替えられる作りになってる？）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11.  Does your team have a clear vision?</a:t>
            </a:r>
          </a:p>
          <a:p>
            <a:pPr marL="914400" lvl="2" indent="0">
              <a:buNone/>
            </a:pPr>
            <a:r>
              <a:rPr lang="ja-JP" altLang="en-US" dirty="0"/>
              <a:t>（チームには明確なビジョンがある？）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1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29919-346E-4425-9CA1-1E9A5ED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lang="ja-JP" altLang="en-US" dirty="0"/>
              <a:t> </a:t>
            </a:r>
            <a:r>
              <a:rPr kumimoji="1" lang="ja-JP" altLang="en-US" dirty="0"/>
              <a:t>事例</a:t>
            </a:r>
            <a:r>
              <a:rPr lang="ja-JP" altLang="en-US" dirty="0"/>
              <a:t>（メルカリ）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626A114-0B8E-4A5B-A828-D84654CA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1" y="1436914"/>
            <a:ext cx="8592457" cy="5055960"/>
          </a:xfrm>
        </p:spPr>
      </p:pic>
    </p:spTree>
    <p:extLst>
      <p:ext uri="{BB962C8B-B14F-4D97-AF65-F5344CB8AC3E}">
        <p14:creationId xmlns:p14="http://schemas.microsoft.com/office/powerpoint/2010/main" val="238576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408</Words>
  <Application>Microsoft Office PowerPoint</Application>
  <PresentationFormat>ワイド画面</PresentationFormat>
  <Paragraphs>89</Paragraphs>
  <Slides>14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MLOps</vt:lpstr>
      <vt:lpstr>内容</vt:lpstr>
      <vt:lpstr>1. MLOpsとは</vt:lpstr>
      <vt:lpstr>2. なぜMLOps？</vt:lpstr>
      <vt:lpstr>PowerPoint プレゼンテーション</vt:lpstr>
      <vt:lpstr>3. MLOpsに関わる11の質問</vt:lpstr>
      <vt:lpstr>PowerPoint プレゼンテーション</vt:lpstr>
      <vt:lpstr>PowerPoint プレゼンテーション</vt:lpstr>
      <vt:lpstr>4. 事例（メルカリ）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5. デモの紹介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アドグローブ開発5</dc:creator>
  <cp:lastModifiedBy>アドグローブ開発5</cp:lastModifiedBy>
  <cp:revision>14</cp:revision>
  <dcterms:created xsi:type="dcterms:W3CDTF">2018-06-14T14:42:33Z</dcterms:created>
  <dcterms:modified xsi:type="dcterms:W3CDTF">2018-06-15T00:39:52Z</dcterms:modified>
</cp:coreProperties>
</file>