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0" r:id="rId1"/>
  </p:sldMasterIdLst>
  <p:notesMasterIdLst>
    <p:notesMasterId r:id="rId9"/>
  </p:notesMasterIdLst>
  <p:handoutMasterIdLst>
    <p:handoutMasterId r:id="rId10"/>
  </p:handoutMasterIdLst>
  <p:sldIdLst>
    <p:sldId id="592" r:id="rId2"/>
    <p:sldId id="845" r:id="rId3"/>
    <p:sldId id="846" r:id="rId4"/>
    <p:sldId id="847" r:id="rId5"/>
    <p:sldId id="854" r:id="rId6"/>
    <p:sldId id="855" r:id="rId7"/>
    <p:sldId id="773" r:id="rId8"/>
  </p:sldIdLst>
  <p:sldSz cx="12192000" cy="6858000"/>
  <p:notesSz cx="7102475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00"/>
    <a:srgbClr val="FFCC00"/>
    <a:srgbClr val="FFFF99"/>
    <a:srgbClr val="777777"/>
    <a:srgbClr val="0066CC"/>
    <a:srgbClr val="E8C0BE"/>
    <a:srgbClr val="E6B9B8"/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866" autoAdjust="0"/>
  </p:normalViewPr>
  <p:slideViewPr>
    <p:cSldViewPr>
      <p:cViewPr varScale="1">
        <p:scale>
          <a:sx n="120" d="100"/>
          <a:sy n="120" d="100"/>
        </p:scale>
        <p:origin x="17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07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7739" cy="511730"/>
          </a:xfrm>
          <a:prstGeom prst="rect">
            <a:avLst/>
          </a:prstGeom>
        </p:spPr>
        <p:txBody>
          <a:bodyPr vert="horz" lIns="94778" tIns="47389" rIns="94778" bIns="473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093" y="1"/>
            <a:ext cx="3077739" cy="511730"/>
          </a:xfrm>
          <a:prstGeom prst="rect">
            <a:avLst/>
          </a:prstGeom>
        </p:spPr>
        <p:txBody>
          <a:bodyPr vert="horz" lIns="94778" tIns="47389" rIns="94778" bIns="47389" rtlCol="0"/>
          <a:lstStyle>
            <a:lvl1pPr algn="r">
              <a:defRPr sz="1200"/>
            </a:lvl1pPr>
          </a:lstStyle>
          <a:p>
            <a:fld id="{A068030A-64FF-4223-8EED-C373706FCCE2}" type="datetimeFigureOut">
              <a:rPr lang="zh-CN" altLang="en-US" smtClean="0"/>
              <a:pPr/>
              <a:t>2018/8/20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7739" cy="511730"/>
          </a:xfrm>
          <a:prstGeom prst="rect">
            <a:avLst/>
          </a:prstGeom>
        </p:spPr>
        <p:txBody>
          <a:bodyPr vert="horz" lIns="94778" tIns="47389" rIns="94778" bIns="473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093" y="9721107"/>
            <a:ext cx="3077739" cy="511730"/>
          </a:xfrm>
          <a:prstGeom prst="rect">
            <a:avLst/>
          </a:prstGeom>
        </p:spPr>
        <p:txBody>
          <a:bodyPr vert="horz" lIns="94778" tIns="47389" rIns="94778" bIns="47389" rtlCol="0" anchor="b"/>
          <a:lstStyle>
            <a:lvl1pPr algn="r">
              <a:defRPr sz="1200"/>
            </a:lvl1pPr>
          </a:lstStyle>
          <a:p>
            <a:fld id="{1FAA6F08-A431-42C4-81A0-A9C54FFAC3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9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7739" cy="511730"/>
          </a:xfrm>
          <a:prstGeom prst="rect">
            <a:avLst/>
          </a:prstGeom>
        </p:spPr>
        <p:txBody>
          <a:bodyPr vert="horz" lIns="94778" tIns="47389" rIns="94778" bIns="473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3" y="1"/>
            <a:ext cx="3077739" cy="511730"/>
          </a:xfrm>
          <a:prstGeom prst="rect">
            <a:avLst/>
          </a:prstGeom>
        </p:spPr>
        <p:txBody>
          <a:bodyPr vert="horz" lIns="94778" tIns="47389" rIns="94778" bIns="47389" rtlCol="0"/>
          <a:lstStyle>
            <a:lvl1pPr algn="r">
              <a:defRPr sz="1200"/>
            </a:lvl1pPr>
          </a:lstStyle>
          <a:p>
            <a:fld id="{D0B7C703-30BF-4080-8B58-A11EFCF7BA0D}" type="datetimeFigureOut">
              <a:rPr lang="zh-CN" altLang="en-US" smtClean="0"/>
              <a:pPr/>
              <a:t>2018/8/20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78" tIns="47389" rIns="94778" bIns="4738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861442"/>
            <a:ext cx="5681980" cy="4605576"/>
          </a:xfrm>
          <a:prstGeom prst="rect">
            <a:avLst/>
          </a:prstGeom>
        </p:spPr>
        <p:txBody>
          <a:bodyPr vert="horz" lIns="94778" tIns="47389" rIns="94778" bIns="4738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1730"/>
          </a:xfrm>
          <a:prstGeom prst="rect">
            <a:avLst/>
          </a:prstGeom>
        </p:spPr>
        <p:txBody>
          <a:bodyPr vert="horz" lIns="94778" tIns="47389" rIns="94778" bIns="473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1730"/>
          </a:xfrm>
          <a:prstGeom prst="rect">
            <a:avLst/>
          </a:prstGeom>
        </p:spPr>
        <p:txBody>
          <a:bodyPr vert="horz" lIns="94778" tIns="47389" rIns="94778" bIns="47389" rtlCol="0" anchor="b"/>
          <a:lstStyle>
            <a:lvl1pPr algn="r">
              <a:defRPr sz="1200"/>
            </a:lvl1pPr>
          </a:lstStyle>
          <a:p>
            <a:fld id="{FF7CB27A-98B1-4FFB-A94A-3B0B45E983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0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yanglina\Desktop\211111\招联金融 2015.1.14-46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34964" y="1501776"/>
            <a:ext cx="115268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185" y="1869621"/>
            <a:ext cx="9144000" cy="1811792"/>
          </a:xfrm>
        </p:spPr>
        <p:txBody>
          <a:bodyPr anchor="b">
            <a:normAutofit/>
          </a:bodyPr>
          <a:lstStyle>
            <a:lvl1pPr algn="l">
              <a:defRPr sz="33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7185" y="377348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pic>
        <p:nvPicPr>
          <p:cNvPr id="6" name="Picture 3" descr="C:\Users\yanglina\Desktop\211111\招联金融 2015.1.14-45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17600" y="550863"/>
            <a:ext cx="2643717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5737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20536"/>
            <a:ext cx="10515600" cy="506185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AD92E-616E-41E7-AB2E-C81053BEAC41}" type="datetimeFigureOut">
              <a:rPr lang="zh-CN" altLang="en-US"/>
              <a:pPr>
                <a:defRPr/>
              </a:pPr>
              <a:t>2018/8/20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74A52-AFC2-43CA-B7A8-03AA349597D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93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004207"/>
            <a:ext cx="2628900" cy="4882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004209"/>
            <a:ext cx="7734300" cy="488224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B53D2-41F2-45FF-8254-65F6C84D0CF2}" type="datetimeFigureOut">
              <a:rPr lang="zh-CN" altLang="en-US"/>
              <a:pPr>
                <a:defRPr/>
              </a:pPr>
              <a:t>2018/8/20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8CDFB-C1C0-4854-88D3-436520CFE76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003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yanglina\Desktop\211111\招联金融 2015.1.14-46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38139" y="820738"/>
            <a:ext cx="115316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6"/>
          <p:cNvSpPr/>
          <p:nvPr userDrawn="1"/>
        </p:nvSpPr>
        <p:spPr>
          <a:xfrm>
            <a:off x="5026735" y="2836145"/>
            <a:ext cx="2155462" cy="882935"/>
          </a:xfrm>
          <a:prstGeom prst="rect">
            <a:avLst/>
          </a:prstGeom>
          <a:noFill/>
        </p:spPr>
        <p:txBody>
          <a:bodyPr wrap="none" lIns="51435" tIns="25718" rIns="51435" bIns="2571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spc="28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</a:rPr>
              <a:t>Thanks</a:t>
            </a:r>
            <a:endParaRPr lang="zh-CN" altLang="en-US" sz="5400" b="1" spc="28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283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2593474"/>
            <a:ext cx="11713301" cy="590931"/>
          </a:xfrm>
        </p:spPr>
        <p:txBody>
          <a:bodyPr>
            <a:sp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597352"/>
            <a:ext cx="2844800" cy="144000"/>
          </a:xfrm>
          <a:prstGeom prst="rect">
            <a:avLst/>
          </a:prstGeom>
        </p:spPr>
        <p:txBody>
          <a:bodyPr/>
          <a:lstStyle/>
          <a:p>
            <a:fld id="{69621E46-514A-4025-8388-269175C8E3A5}" type="datetime1">
              <a:rPr lang="zh-CN" altLang="en-US" smtClean="0"/>
              <a:pPr/>
              <a:t>2018/8/20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597352"/>
            <a:ext cx="3860800" cy="144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71FB-E5D5-4A2C-A449-3114B877410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8021" y="4221088"/>
            <a:ext cx="5472608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FontTx/>
              <a:buNone/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单击填写组织机构</a:t>
            </a:r>
            <a:endParaRPr lang="zh-CN" altLang="en-US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8021" y="4797152"/>
            <a:ext cx="5472608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FontTx/>
              <a:buNone/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 smtClean="0"/>
              <a:t>1987-4-8</a:t>
            </a:r>
            <a:endParaRPr lang="zh-CN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9588963" y="1052737"/>
            <a:ext cx="96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密级：</a:t>
            </a:r>
            <a:endParaRPr lang="zh-CN" altLang="en-US" sz="1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89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6"/>
          <p:cNvSpPr>
            <a:spLocks noGrp="1"/>
          </p:cNvSpPr>
          <p:nvPr>
            <p:ph type="dt" sz="half" idx="14"/>
          </p:nvPr>
        </p:nvSpPr>
        <p:spPr>
          <a:xfrm>
            <a:off x="609600" y="6597352"/>
            <a:ext cx="2844800" cy="144000"/>
          </a:xfrm>
          <a:prstGeom prst="rect">
            <a:avLst/>
          </a:prstGeom>
        </p:spPr>
        <p:txBody>
          <a:bodyPr/>
          <a:lstStyle/>
          <a:p>
            <a:fld id="{69621E46-514A-4025-8388-269175C8E3A5}" type="datetime1">
              <a:rPr lang="zh-CN" altLang="en-US" smtClean="0"/>
              <a:pPr/>
              <a:t>2018/8/20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2271FB-E5D5-4A2C-A449-3114B877410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6"/>
          </p:nvPr>
        </p:nvSpPr>
        <p:spPr>
          <a:xfrm>
            <a:off x="4165600" y="6597352"/>
            <a:ext cx="3860800" cy="144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7"/>
          </p:nvPr>
        </p:nvSpPr>
        <p:spPr>
          <a:xfrm>
            <a:off x="238256" y="1253902"/>
            <a:ext cx="11714395" cy="527144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709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致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288000" rIns="288000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597352"/>
            <a:ext cx="2844800" cy="144000"/>
          </a:xfrm>
          <a:prstGeom prst="rect">
            <a:avLst/>
          </a:prstGeom>
        </p:spPr>
        <p:txBody>
          <a:bodyPr/>
          <a:lstStyle/>
          <a:p>
            <a:fld id="{69621E46-514A-4025-8388-269175C8E3A5}" type="datetime1">
              <a:rPr lang="zh-CN" altLang="en-US" smtClean="0"/>
              <a:pPr/>
              <a:t>2018/8/20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597352"/>
            <a:ext cx="3860800" cy="144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71FB-E5D5-4A2C-A449-3114B877410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871064" y="2967335"/>
            <a:ext cx="103684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谢谢！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4187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9716"/>
            <a:ext cx="10515600" cy="510267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529A333-4C3E-44E8-8F5B-69003737F905}" type="datetimeFigureOut">
              <a:rPr lang="zh-CN" altLang="en-US"/>
              <a:pPr>
                <a:defRPr/>
              </a:pPr>
              <a:t>2018/8/20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DDDD879-30F5-44AC-9B87-29FC057EAE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905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yanglina\Desktop\211111\招联金融 2015.1.14-46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34965" y="1501777"/>
            <a:ext cx="11509375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753" y="4589465"/>
            <a:ext cx="737671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86753" y="3065645"/>
            <a:ext cx="737671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Picture 3" descr="C:\Users\yanglina\Desktop\211111\招联金融 2015.1.14-45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17600" y="550863"/>
            <a:ext cx="2643717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744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79716"/>
            <a:ext cx="5181600" cy="505369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79716"/>
            <a:ext cx="5181600" cy="505369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3D05A-61AB-4E60-8517-65C745E22FAE}" type="datetimeFigureOut">
              <a:rPr lang="zh-CN" altLang="en-US"/>
              <a:pPr>
                <a:defRPr/>
              </a:pPr>
              <a:t>2018/8/20</a:t>
            </a:fld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FB759-D0B9-44C7-97FF-98689A142C1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396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50" y="104775"/>
            <a:ext cx="8820151" cy="5075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230086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2053998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3" y="1230086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3" y="2053998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F0014-08B8-477F-8445-7BD1645D14EC}" type="datetimeFigureOut">
              <a:rPr lang="zh-CN" altLang="en-US"/>
              <a:pPr>
                <a:defRPr/>
              </a:pPr>
              <a:t>2018/8/20</a:t>
            </a:fld>
            <a:endParaRPr lang="zh-CN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EDE03-8E72-4A6D-BDD5-6B768A590ED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6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24A1A-C587-4462-93CB-030F15A8F287}" type="datetimeFigureOut">
              <a:rPr lang="zh-CN" altLang="en-US"/>
              <a:pPr>
                <a:defRPr/>
              </a:pPr>
              <a:t>2018/8/20</a:t>
            </a:fld>
            <a:endParaRPr lang="zh-CN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60BE4-EBAD-440C-9818-E199D458552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122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CB4AC-80B3-40EE-B447-68232F3EFC03}" type="datetimeFigureOut">
              <a:rPr lang="zh-CN" altLang="en-US"/>
              <a:pPr>
                <a:defRPr/>
              </a:pPr>
              <a:t>2018/8/20</a:t>
            </a:fld>
            <a:endParaRPr lang="zh-CN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35184-E932-4777-BC5C-4074BFB754B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658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764C0-66C9-4EF7-A098-BA873829E010}" type="datetimeFigureOut">
              <a:rPr lang="zh-CN" altLang="en-US"/>
              <a:pPr>
                <a:defRPr/>
              </a:pPr>
              <a:t>2018/8/20</a:t>
            </a:fld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7E3DF-983B-4C8E-BC5F-40D7769AF44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284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776E9-694C-44CD-96BE-9F7F85189E9B}" type="datetimeFigureOut">
              <a:rPr lang="zh-CN" altLang="en-US"/>
              <a:pPr>
                <a:defRPr/>
              </a:pPr>
              <a:t>2018/8/20</a:t>
            </a:fld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DDB07-EE74-419C-8A6C-209E2C388DF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1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147938" y="67945"/>
            <a:ext cx="8362951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dirty="0" smtClean="0"/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784225"/>
            <a:ext cx="10515600" cy="529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604002"/>
            <a:ext cx="2743200" cy="174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568C96C-987A-4E35-AD62-48FCA2CAE693}" type="datetimeFigureOut">
              <a:rPr lang="zh-CN" altLang="en-US"/>
              <a:pPr>
                <a:defRPr/>
              </a:pPr>
              <a:t>2018/8/20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604002"/>
            <a:ext cx="4114800" cy="174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dirty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B828657-2B7F-46C0-831D-377D604CC4E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541339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72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41" name="Picture 4" descr="C:\Users\yanglina\Desktop\211111\招联金融 2015.1.14-51.png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192089" y="6324600"/>
            <a:ext cx="801687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yanglina\Desktop\211111\招联金融 2015.1.14-45.png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9701825" y="65866"/>
            <a:ext cx="1695451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474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72688" y="6597651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CDC4E9B-2137-4A2F-A239-3EF602F6556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65388" y="1869621"/>
            <a:ext cx="7651027" cy="1811792"/>
          </a:xfrm>
        </p:spPr>
        <p:txBody>
          <a:bodyPr/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 smtClean="0"/>
              <a:t>持续发布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脚本管理发布规划</a:t>
            </a:r>
            <a:endParaRPr lang="zh-CN" altLang="en-US" spc="600" dirty="0"/>
          </a:p>
        </p:txBody>
      </p:sp>
      <p:sp>
        <p:nvSpPr>
          <p:cNvPr id="6" name="文本占位符 4"/>
          <p:cNvSpPr>
            <a:spLocks noGrp="1"/>
          </p:cNvSpPr>
          <p:nvPr>
            <p:ph type="subTitle" idx="1"/>
          </p:nvPr>
        </p:nvSpPr>
        <p:spPr bwMode="auto">
          <a:xfrm>
            <a:off x="5519936" y="4221088"/>
            <a:ext cx="4194643" cy="1655762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运维开发团队</a:t>
            </a:r>
            <a:endParaRPr lang="en-US" altLang="zh-CN" dirty="0" smtClean="0"/>
          </a:p>
          <a:p>
            <a:r>
              <a:rPr lang="en-US" altLang="zh-CN" dirty="0" smtClean="0"/>
              <a:t>2018-08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现状、背景及问题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3528" y="980728"/>
            <a:ext cx="8245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基于蓝鲸平台搭建</a:t>
            </a:r>
            <a:r>
              <a:rPr lang="zh-CN" altLang="en-US" dirty="0"/>
              <a:t>运</a:t>
            </a:r>
            <a:r>
              <a:rPr lang="zh-CN" altLang="en-US" dirty="0" smtClean="0"/>
              <a:t>维自动化平台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SQL</a:t>
            </a:r>
            <a:r>
              <a:rPr lang="zh-CN" altLang="en-US" dirty="0" smtClean="0"/>
              <a:t>脚本没有和应用版本关联，当应用版本回退时，无法快速定位哪些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执行操作需要回退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生产的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是由开发直接提供，而非测试执行验证过的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，无法保证安全性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06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业务价值及目标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4817"/>
              </p:ext>
            </p:extLst>
          </p:nvPr>
        </p:nvGraphicFramePr>
        <p:xfrm>
          <a:off x="110953" y="692696"/>
          <a:ext cx="11817695" cy="2545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76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规划项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业务描述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价值说明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sz="1400" i="0" baseline="0" dirty="0" smtClean="0">
                          <a:solidFill>
                            <a:schemeClr val="tx1"/>
                          </a:solidFill>
                        </a:rPr>
                        <a:t>审核及执行</a:t>
                      </a:r>
                      <a:endParaRPr lang="zh-CN" altLang="en-US" sz="14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通过</a:t>
                      </a: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审核平台自动检测</a:t>
                      </a: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语句</a:t>
                      </a:r>
                      <a:endParaRPr lang="en-US" altLang="zh-CN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通过平台执行</a:t>
                      </a: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语句时自动进行相关备份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自动检测</a:t>
                      </a: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语句，保障</a:t>
                      </a: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安全性</a:t>
                      </a:r>
                      <a:endParaRPr lang="en-US" altLang="zh-CN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自动备份，简化执行回退相关流程，极大提高效率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671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持续发布的</a:t>
                      </a: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工单管理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将</a:t>
                      </a: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工单与持续部署项目及发布计划关联，统一管理</a:t>
                      </a: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工单和应用版本间的关系</a:t>
                      </a:r>
                    </a:p>
                    <a:p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应用版本回退时，快速定位相关的</a:t>
                      </a: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工单</a:t>
                      </a:r>
                      <a:endParaRPr lang="en-US" altLang="zh-CN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671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工单上线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使用测试环境验证过的</a:t>
                      </a: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工单来生成上线的</a:t>
                      </a: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工单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保障上线</a:t>
                      </a: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语句的安全性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2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流程设计方案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692696"/>
            <a:ext cx="3808985" cy="5514717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384032" y="836712"/>
            <a:ext cx="53285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开发在测试环境提交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工单并关联持续部署项目和应用模块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384032" y="2276872"/>
            <a:ext cx="53285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测试处理项目提测时，部署应用的同时执行相应的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工单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384032" y="3717032"/>
            <a:ext cx="53285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使用测试通过的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工单语句和生产数据库连接信息生成上线计划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384032" y="5157192"/>
            <a:ext cx="53285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4.SQL</a:t>
            </a:r>
            <a:r>
              <a:rPr lang="zh-CN" altLang="en-US" dirty="0" smtClean="0"/>
              <a:t>和应用上线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9048328" y="1772816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9048328" y="3212976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9049410" y="4653136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8" y="661721"/>
            <a:ext cx="11984319" cy="557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</a:t>
            </a:r>
            <a:r>
              <a:rPr lang="zh-CN" altLang="en-US" dirty="0" smtClean="0"/>
              <a:t>决策事项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7368" y="692696"/>
            <a:ext cx="233910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 algn="just" fontAlgn="base">
              <a:lnSpc>
                <a:spcPct val="150000"/>
              </a:lnSpc>
              <a:spcBef>
                <a:spcPts val="780"/>
              </a:spcBef>
            </a:pPr>
            <a:r>
              <a:rPr lang="zh-CN" altLang="zh-CN" i="1" kern="0" dirty="0">
                <a:solidFill>
                  <a:srgbClr val="00B0F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列出</a:t>
            </a:r>
            <a:r>
              <a:rPr lang="zh-CN" altLang="en-US" i="1" kern="0" dirty="0">
                <a:solidFill>
                  <a:srgbClr val="00B0F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具体的决策点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70658"/>
              </p:ext>
            </p:extLst>
          </p:nvPr>
        </p:nvGraphicFramePr>
        <p:xfrm>
          <a:off x="479376" y="1272535"/>
          <a:ext cx="10873208" cy="4336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270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待决策事项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决策结论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70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目前数据库的连接信息是独立存储在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审核平台的，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工单生成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上线计划时需要调用生产的数据库连接信息，需要允许测试持续部署调用生产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审核平台的数据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70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70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70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27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8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1"/>
            <a:ext cx="2057400" cy="365125"/>
          </a:xfrm>
        </p:spPr>
        <p:txBody>
          <a:bodyPr/>
          <a:lstStyle/>
          <a:p>
            <a:fld id="{FA2271FB-E5D5-4A2C-A449-3114B877410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片区例会XX专题汇报.potx" id="{A2644B64-D3E0-40D5-A401-926ADFDAA663}" vid="{A9CC1E5C-6765-447F-AFAC-CFA10BB1011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片区例会XX专题汇报</Template>
  <TotalTime>402</TotalTime>
  <Words>314</Words>
  <Application>Microsoft Office PowerPoint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黑体</vt:lpstr>
      <vt:lpstr>宋体</vt:lpstr>
      <vt:lpstr>微软雅黑</vt:lpstr>
      <vt:lpstr>Arial</vt:lpstr>
      <vt:lpstr>Calibri</vt:lpstr>
      <vt:lpstr>Times New Roman</vt:lpstr>
      <vt:lpstr>Office 主题</vt:lpstr>
      <vt:lpstr>持续发布SQL脚本管理发布规划</vt:lpstr>
      <vt:lpstr>现状、背景及问题</vt:lpstr>
      <vt:lpstr>业务价值及目标</vt:lpstr>
      <vt:lpstr>流程设计方案</vt:lpstr>
      <vt:lpstr>详细设计</vt:lpstr>
      <vt:lpstr>待决策事项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持续发布SQL脚本管理发布规划</dc:title>
  <dc:creator>杨晨</dc:creator>
  <cp:lastModifiedBy>杨晨</cp:lastModifiedBy>
  <cp:revision>14</cp:revision>
  <dcterms:created xsi:type="dcterms:W3CDTF">2018-08-17T03:57:26Z</dcterms:created>
  <dcterms:modified xsi:type="dcterms:W3CDTF">2018-08-20T10:22:25Z</dcterms:modified>
</cp:coreProperties>
</file>