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12" r:id="rId3"/>
    <p:sldId id="318" r:id="rId4"/>
    <p:sldId id="358" r:id="rId5"/>
    <p:sldId id="373" r:id="rId6"/>
    <p:sldId id="381" r:id="rId7"/>
    <p:sldId id="352" r:id="rId8"/>
    <p:sldId id="353" r:id="rId9"/>
    <p:sldId id="372" r:id="rId10"/>
    <p:sldId id="374" r:id="rId11"/>
    <p:sldId id="387" r:id="rId12"/>
    <p:sldId id="386" r:id="rId13"/>
    <p:sldId id="369" r:id="rId14"/>
    <p:sldId id="383" r:id="rId15"/>
    <p:sldId id="388" r:id="rId16"/>
    <p:sldId id="384" r:id="rId17"/>
    <p:sldId id="385" r:id="rId18"/>
    <p:sldId id="345" r:id="rId19"/>
    <p:sldId id="36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5" userDrawn="1">
          <p15:clr>
            <a:srgbClr val="A4A3A4"/>
          </p15:clr>
        </p15:guide>
        <p15:guide id="2" pos="1005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AA"/>
    <a:srgbClr val="E7E9F0"/>
    <a:srgbClr val="0044A5"/>
    <a:srgbClr val="0563B8"/>
    <a:srgbClr val="D5D5D5"/>
    <a:srgbClr val="C9C9C9"/>
    <a:srgbClr val="EFEFEF"/>
    <a:srgbClr val="F0F0F0"/>
    <a:srgbClr val="D3D3D3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02" y="102"/>
      </p:cViewPr>
      <p:guideLst>
        <p:guide pos="415"/>
        <p:guide pos="1005"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3A682-D657-4F0B-94E8-AEC3A450CEC6}" type="datetimeFigureOut">
              <a:rPr lang="zh-CN" altLang="en-US" smtClean="0"/>
              <a:t>2018-9-4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EB5EF-8D50-461C-BC9C-38ED3E73D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43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kern="0" dirty="0" smtClean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，造成业务跟研发呈多对多网状关系，不利用研发项目的统筹规划；</a:t>
            </a:r>
            <a:endParaRPr lang="en-US" altLang="zh-CN" kern="0" dirty="0" smtClean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EB5EF-8D50-461C-BC9C-38ED3E73D59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698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EB5EF-8D50-461C-BC9C-38ED3E73D59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32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EB5EF-8D50-461C-BC9C-38ED3E73D59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469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EB5EF-8D50-461C-BC9C-38ED3E73D59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227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一个业务项目涉及多个后台系统和前端，项目系统发布关联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EB5EF-8D50-461C-BC9C-38ED3E73D59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469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EB5EF-8D50-461C-BC9C-38ED3E73D59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47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四月份度量数据说明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EB5EF-8D50-461C-BC9C-38ED3E73D59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45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以功能点提测，以项目维度进入</a:t>
            </a:r>
            <a:r>
              <a:rPr lang="en-US" altLang="zh-CN" dirty="0" smtClean="0"/>
              <a:t>UAT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EB5EF-8D50-461C-BC9C-38ED3E73D59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288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以功能点提测，以项目维度进入</a:t>
            </a:r>
            <a:r>
              <a:rPr lang="en-US" altLang="zh-CN" dirty="0" smtClean="0"/>
              <a:t>UAT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EB5EF-8D50-461C-BC9C-38ED3E73D59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97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bg1"/>
            </a:gs>
            <a:gs pos="67000">
              <a:schemeClr val="bg2"/>
            </a:gs>
            <a:gs pos="100000">
              <a:schemeClr val="bg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7250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 flip="none" rotWithShape="1">
          <a:gsLst>
            <a:gs pos="0">
              <a:schemeClr val="bg2"/>
            </a:gs>
            <a:gs pos="67000">
              <a:srgbClr val="F0F0F0"/>
            </a:gs>
            <a:gs pos="100000">
              <a:schemeClr val="bg2">
                <a:lumMod val="9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 flipV="1">
            <a:off x="685800" y="622468"/>
            <a:ext cx="419100" cy="88085"/>
            <a:chOff x="2336800" y="2565400"/>
            <a:chExt cx="5740400" cy="1206500"/>
          </a:xfrm>
        </p:grpSpPr>
        <p:sp>
          <p:nvSpPr>
            <p:cNvPr id="2" name="椭圆 1"/>
            <p:cNvSpPr/>
            <p:nvPr userDrawn="1"/>
          </p:nvSpPr>
          <p:spPr>
            <a:xfrm>
              <a:off x="2336800" y="2565400"/>
              <a:ext cx="1206500" cy="1206500"/>
            </a:xfrm>
            <a:prstGeom prst="ellipse">
              <a:avLst/>
            </a:prstGeom>
            <a:solidFill>
              <a:srgbClr val="D9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>
              <a:off x="3848100" y="2565400"/>
              <a:ext cx="1206500" cy="1206500"/>
            </a:xfrm>
            <a:prstGeom prst="ellipse">
              <a:avLst/>
            </a:prstGeom>
            <a:solidFill>
              <a:srgbClr val="D9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5359400" y="2565400"/>
              <a:ext cx="1206500" cy="1206500"/>
            </a:xfrm>
            <a:prstGeom prst="ellipse">
              <a:avLst/>
            </a:prstGeom>
            <a:solidFill>
              <a:srgbClr val="D9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5" name="椭圆 4"/>
            <p:cNvSpPr/>
            <p:nvPr userDrawn="1"/>
          </p:nvSpPr>
          <p:spPr>
            <a:xfrm>
              <a:off x="6870700" y="2565400"/>
              <a:ext cx="1206500" cy="1206500"/>
            </a:xfrm>
            <a:prstGeom prst="ellipse">
              <a:avLst/>
            </a:prstGeom>
            <a:solidFill>
              <a:srgbClr val="D9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 userDrawn="1"/>
        </p:nvCxnSpPr>
        <p:spPr>
          <a:xfrm>
            <a:off x="1790700" y="6423541"/>
            <a:ext cx="7988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9937750" y="6238875"/>
            <a:ext cx="1982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 smtClean="0">
                <a:solidFill>
                  <a:srgbClr val="0044A5"/>
                </a:solidFill>
                <a:latin typeface="+mj-ea"/>
                <a:ea typeface="+mj-ea"/>
              </a:rPr>
              <a:t>www.mucfc.com</a:t>
            </a:r>
            <a:endParaRPr lang="zh-CN" altLang="en-US" b="0" dirty="0">
              <a:solidFill>
                <a:srgbClr val="0044A5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3390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2192000" y="1000125"/>
            <a:ext cx="1133476" cy="333375"/>
          </a:xfrm>
          <a:prstGeom prst="rect">
            <a:avLst/>
          </a:prstGeom>
          <a:solidFill>
            <a:srgbClr val="00A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0.167.170</a:t>
            </a:r>
            <a:endParaRPr lang="zh-CN" altLang="en-US" sz="1200" dirty="0"/>
          </a:p>
        </p:txBody>
      </p:sp>
      <p:sp>
        <p:nvSpPr>
          <p:cNvPr id="8" name="矩形 7"/>
          <p:cNvSpPr/>
          <p:nvPr userDrawn="1"/>
        </p:nvSpPr>
        <p:spPr>
          <a:xfrm>
            <a:off x="12192000" y="1333500"/>
            <a:ext cx="1133476" cy="333375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5.99.184</a:t>
            </a:r>
            <a:endParaRPr lang="zh-CN" altLang="en-US" sz="1200" dirty="0"/>
          </a:p>
        </p:txBody>
      </p:sp>
      <p:sp>
        <p:nvSpPr>
          <p:cNvPr id="9" name="矩形 8"/>
          <p:cNvSpPr/>
          <p:nvPr userDrawn="1"/>
        </p:nvSpPr>
        <p:spPr>
          <a:xfrm>
            <a:off x="12192000" y="666750"/>
            <a:ext cx="1133476" cy="333375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50.50.50</a:t>
            </a:r>
            <a:endParaRPr lang="zh-CN" altLang="en-US" sz="1200" dirty="0"/>
          </a:p>
        </p:txBody>
      </p:sp>
      <p:sp>
        <p:nvSpPr>
          <p:cNvPr id="10" name="矩形 9"/>
          <p:cNvSpPr/>
          <p:nvPr userDrawn="1"/>
        </p:nvSpPr>
        <p:spPr>
          <a:xfrm>
            <a:off x="12192000" y="0"/>
            <a:ext cx="1133476" cy="33337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323232"/>
                </a:solidFill>
              </a:rPr>
              <a:t>236.236.236</a:t>
            </a:r>
            <a:endParaRPr lang="zh-CN" altLang="en-US" sz="1200" dirty="0">
              <a:solidFill>
                <a:srgbClr val="323232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2192000" y="333375"/>
            <a:ext cx="1133476" cy="333375"/>
          </a:xfrm>
          <a:prstGeom prst="rect">
            <a:avLst/>
          </a:prstGeom>
          <a:solidFill>
            <a:srgbClr val="6B7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107.125.145</a:t>
            </a:r>
            <a:endParaRPr lang="zh-CN" altLang="en-US" sz="1200" dirty="0"/>
          </a:p>
        </p:txBody>
      </p:sp>
      <p:sp>
        <p:nvSpPr>
          <p:cNvPr id="12" name="矩形 11"/>
          <p:cNvSpPr/>
          <p:nvPr userDrawn="1"/>
        </p:nvSpPr>
        <p:spPr>
          <a:xfrm>
            <a:off x="12192000" y="1659731"/>
            <a:ext cx="1133476" cy="333375"/>
          </a:xfrm>
          <a:prstGeom prst="rect">
            <a:avLst/>
          </a:prstGeom>
          <a:solidFill>
            <a:srgbClr val="004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0.68.165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2192000" y="1993106"/>
            <a:ext cx="1133476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字体颜色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89.89.89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0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package" Target="../embeddings/Microsoft_Excel____1.xlsx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3524250"/>
            <a:ext cx="12192000" cy="2343150"/>
          </a:xfrm>
          <a:prstGeom prst="rect">
            <a:avLst/>
          </a:prstGeom>
          <a:solidFill>
            <a:srgbClr val="0044A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23458" y="4039731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chemeClr val="bg1"/>
                </a:solidFill>
              </a:rPr>
              <a:t>基于版本发布的需求项目及持续部署</a:t>
            </a:r>
            <a:r>
              <a:rPr lang="zh-CN" altLang="en-US" sz="3600" dirty="0" smtClean="0">
                <a:solidFill>
                  <a:schemeClr val="bg1"/>
                </a:solidFill>
              </a:rPr>
              <a:t>方案</a:t>
            </a:r>
            <a:endParaRPr lang="zh-CN" altLang="en-US" sz="3600" spc="2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5324" y="4907399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项目管理团队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91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6900" y="72603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44A5"/>
                </a:solidFill>
              </a:rPr>
              <a:t>项目管理</a:t>
            </a:r>
            <a:endParaRPr lang="zh-CN" altLang="en-US" sz="3200" dirty="0">
              <a:solidFill>
                <a:srgbClr val="0044A5"/>
              </a:solidFill>
            </a:endParaRPr>
          </a:p>
        </p:txBody>
      </p:sp>
      <p:sp>
        <p:nvSpPr>
          <p:cNvPr id="4" name="Rectangle 79"/>
          <p:cNvSpPr>
            <a:spLocks noChangeArrowheads="1"/>
          </p:cNvSpPr>
          <p:nvPr/>
        </p:nvSpPr>
        <p:spPr bwMode="auto">
          <a:xfrm>
            <a:off x="2867488" y="270769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7560" y="1638786"/>
            <a:ext cx="899908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kern="0" dirty="0" smtClean="0">
                <a:latin typeface="+mn-ea"/>
                <a:cs typeface="宋体" panose="02010600030101010101" pitchFamily="2" charset="-122"/>
              </a:rPr>
              <a:t>项目规划立项</a:t>
            </a:r>
            <a:endParaRPr lang="en-US" altLang="zh-CN" kern="0" dirty="0" smtClean="0">
              <a:latin typeface="+mn-ea"/>
              <a:cs typeface="宋体" panose="02010600030101010101" pitchFamily="2" charset="-122"/>
            </a:endParaRPr>
          </a:p>
          <a:p>
            <a:pPr marL="50400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kern="0" dirty="0" smtClean="0">
                <a:latin typeface="+mn-ea"/>
                <a:cs typeface="宋体" panose="02010600030101010101" pitchFamily="2" charset="-122"/>
              </a:rPr>
              <a:t>根据业务目标对需求进行拆分合并，规划项目</a:t>
            </a:r>
            <a:endParaRPr lang="en-US" altLang="zh-CN" kern="0" dirty="0" smtClean="0">
              <a:latin typeface="+mn-ea"/>
              <a:cs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kern="0" dirty="0" smtClean="0">
                <a:latin typeface="+mn-ea"/>
                <a:cs typeface="宋体" panose="02010600030101010101" pitchFamily="2" charset="-122"/>
              </a:rPr>
              <a:t>系统发布窗口</a:t>
            </a:r>
            <a:endParaRPr lang="en-US" altLang="zh-CN" kern="0" dirty="0" smtClean="0">
              <a:latin typeface="+mn-ea"/>
              <a:cs typeface="宋体" panose="02010600030101010101" pitchFamily="2" charset="-122"/>
            </a:endParaRPr>
          </a:p>
          <a:p>
            <a:pPr marL="50400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kern="0" dirty="0" smtClean="0">
                <a:latin typeface="+mn-ea"/>
                <a:cs typeface="宋体" panose="02010600030101010101" pitchFamily="2" charset="-122"/>
              </a:rPr>
              <a:t>各</a:t>
            </a:r>
            <a:r>
              <a:rPr lang="zh-CN" altLang="en-US" kern="0" dirty="0">
                <a:latin typeface="+mn-ea"/>
                <a:cs typeface="宋体" panose="02010600030101010101" pitchFamily="2" charset="-122"/>
              </a:rPr>
              <a:t>系统或系统模块做好版本规划，固化每个系统的发布窗口，具有业务关联性和发布依赖关联的系统可共用同一个发布窗口</a:t>
            </a:r>
            <a:endParaRPr lang="en-US" altLang="zh-CN" kern="0" dirty="0">
              <a:latin typeface="+mn-ea"/>
              <a:cs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kern="0" dirty="0" smtClean="0">
                <a:latin typeface="+mn-ea"/>
                <a:cs typeface="宋体" panose="02010600030101010101" pitchFamily="2" charset="-122"/>
              </a:rPr>
              <a:t>项目运作</a:t>
            </a:r>
            <a:endParaRPr lang="en-US" altLang="zh-CN" kern="0" dirty="0">
              <a:latin typeface="+mn-ea"/>
              <a:cs typeface="宋体" panose="02010600030101010101" pitchFamily="2" charset="-122"/>
            </a:endParaRPr>
          </a:p>
          <a:p>
            <a:pPr marL="50400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+mn-ea"/>
              </a:rPr>
              <a:t>项目经理</a:t>
            </a:r>
            <a:r>
              <a:rPr lang="zh-CN" altLang="en-US" dirty="0" smtClean="0">
                <a:latin typeface="+mn-ea"/>
              </a:rPr>
              <a:t>：</a:t>
            </a:r>
            <a:r>
              <a:rPr lang="zh-CN" altLang="en-US" dirty="0">
                <a:latin typeface="+mn-ea"/>
              </a:rPr>
              <a:t>制定项目计划包括</a:t>
            </a:r>
            <a:r>
              <a:rPr lang="zh-CN" altLang="en-US" dirty="0" smtClean="0">
                <a:latin typeface="+mn-ea"/>
              </a:rPr>
              <a:t>项目验收及发布计划，</a:t>
            </a:r>
            <a:r>
              <a:rPr lang="zh-CN" altLang="zh-CN" dirty="0" smtClean="0">
                <a:latin typeface="+mn-ea"/>
              </a:rPr>
              <a:t>跟踪</a:t>
            </a:r>
            <a:r>
              <a:rPr lang="zh-CN" altLang="zh-CN" dirty="0">
                <a:latin typeface="+mn-ea"/>
              </a:rPr>
              <a:t>管理整个项目</a:t>
            </a:r>
            <a:r>
              <a:rPr lang="zh-CN" altLang="zh-CN" dirty="0" smtClean="0">
                <a:latin typeface="+mn-ea"/>
              </a:rPr>
              <a:t>过程</a:t>
            </a:r>
            <a:endParaRPr lang="en-US" altLang="zh-CN" dirty="0" smtClean="0">
              <a:latin typeface="+mn-ea"/>
            </a:endParaRPr>
          </a:p>
          <a:p>
            <a:pPr marL="50400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系统负责人：负责系统分支管理、系统质量及发布</a:t>
            </a:r>
            <a:endParaRPr lang="en-US" altLang="zh-CN" dirty="0" smtClean="0">
              <a:latin typeface="+mn-ea"/>
            </a:endParaRPr>
          </a:p>
          <a:p>
            <a:pPr marL="50400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+mn-ea"/>
              </a:rPr>
              <a:t>项目完成</a:t>
            </a:r>
            <a:r>
              <a:rPr lang="zh-CN" altLang="en-US" dirty="0">
                <a:latin typeface="+mn-ea"/>
              </a:rPr>
              <a:t>：指功能开发完成，测试完成，包括功能测试、回归测试、兼容性测试、</a:t>
            </a:r>
            <a:r>
              <a:rPr lang="en-US" altLang="zh-CN" dirty="0">
                <a:latin typeface="+mn-ea"/>
              </a:rPr>
              <a:t>UAT</a:t>
            </a:r>
            <a:r>
              <a:rPr lang="zh-CN" altLang="en-US" dirty="0" smtClean="0">
                <a:latin typeface="+mn-ea"/>
              </a:rPr>
              <a:t>验收</a:t>
            </a:r>
            <a:endParaRPr lang="en-US" altLang="zh-CN" dirty="0" smtClean="0">
              <a:latin typeface="+mn-ea"/>
            </a:endParaRPr>
          </a:p>
          <a:p>
            <a:pPr marL="50400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+mn-ea"/>
              </a:rPr>
              <a:t>项目交付</a:t>
            </a:r>
            <a:r>
              <a:rPr lang="zh-CN" altLang="en-US" dirty="0">
                <a:latin typeface="+mn-ea"/>
              </a:rPr>
              <a:t>：指业务功能投放生产，交付生产用户</a:t>
            </a:r>
            <a:endParaRPr lang="en-US" altLang="zh-CN" kern="0" dirty="0" smtClean="0">
              <a:latin typeface="+mn-ea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9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6900" y="72603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44A5"/>
                </a:solidFill>
              </a:rPr>
              <a:t>项目管理</a:t>
            </a:r>
            <a:endParaRPr lang="zh-CN" altLang="en-US" sz="3200" dirty="0">
              <a:solidFill>
                <a:srgbClr val="0044A5"/>
              </a:solidFill>
            </a:endParaRPr>
          </a:p>
        </p:txBody>
      </p:sp>
      <p:sp>
        <p:nvSpPr>
          <p:cNvPr id="4" name="Rectangle 79"/>
          <p:cNvSpPr>
            <a:spLocks noChangeArrowheads="1"/>
          </p:cNvSpPr>
          <p:nvPr/>
        </p:nvSpPr>
        <p:spPr bwMode="auto">
          <a:xfrm>
            <a:off x="2867488" y="270769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74371" y="1870362"/>
            <a:ext cx="161865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298" y="1747248"/>
            <a:ext cx="8276983" cy="511075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6899" y="1342389"/>
            <a:ext cx="6842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一</a:t>
            </a:r>
            <a:r>
              <a:rPr lang="zh-CN" altLang="zh-CN" dirty="0" smtClean="0"/>
              <a:t>个涉及</a:t>
            </a:r>
            <a:r>
              <a:rPr lang="zh-CN" altLang="zh-CN" dirty="0"/>
              <a:t>多个后台系统和</a:t>
            </a:r>
            <a:r>
              <a:rPr lang="zh-CN" altLang="zh-CN" dirty="0" smtClean="0"/>
              <a:t>前端</a:t>
            </a:r>
            <a:r>
              <a:rPr lang="zh-CN" altLang="en-US" dirty="0" smtClean="0"/>
              <a:t>的项目</a:t>
            </a:r>
            <a:r>
              <a:rPr lang="zh-CN" altLang="zh-CN" dirty="0" smtClean="0"/>
              <a:t>，</a:t>
            </a:r>
            <a:r>
              <a:rPr lang="zh-CN" altLang="zh-CN" dirty="0"/>
              <a:t>项目系统</a:t>
            </a:r>
            <a:r>
              <a:rPr lang="zh-CN" altLang="zh-CN" dirty="0" smtClean="0"/>
              <a:t>发布</a:t>
            </a:r>
            <a:r>
              <a:rPr lang="zh-CN" altLang="en-US" dirty="0" smtClean="0"/>
              <a:t>示意图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18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6900" y="72603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44A5"/>
                </a:solidFill>
              </a:rPr>
              <a:t>版本规划</a:t>
            </a:r>
            <a:endParaRPr lang="zh-CN" altLang="en-US" sz="3200" dirty="0">
              <a:solidFill>
                <a:srgbClr val="0044A5"/>
              </a:solidFill>
            </a:endParaRPr>
          </a:p>
        </p:txBody>
      </p:sp>
      <p:sp>
        <p:nvSpPr>
          <p:cNvPr id="4" name="Rectangle 79"/>
          <p:cNvSpPr>
            <a:spLocks noChangeArrowheads="1"/>
          </p:cNvSpPr>
          <p:nvPr/>
        </p:nvSpPr>
        <p:spPr bwMode="auto">
          <a:xfrm>
            <a:off x="2867488" y="270769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448" y="580591"/>
            <a:ext cx="8676843" cy="5690395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479060"/>
              </p:ext>
            </p:extLst>
          </p:nvPr>
        </p:nvGraphicFramePr>
        <p:xfrm>
          <a:off x="1243446" y="301145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工作表" showAsIcon="1" r:id="rId5" imgW="914400" imgH="828720" progId="Excel.Sheet.12">
                  <p:embed/>
                </p:oleObj>
              </mc:Choice>
              <mc:Fallback>
                <p:oleObj name="工作表" showAsIcon="1" r:id="rId5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3446" y="301145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26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1760200" y="693182"/>
            <a:ext cx="431800" cy="901700"/>
          </a:xfrm>
          <a:prstGeom prst="rect">
            <a:avLst/>
          </a:prstGeom>
          <a:solidFill>
            <a:srgbClr val="00A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600" dirty="0" smtClean="0">
                <a:solidFill>
                  <a:schemeClr val="bg2">
                    <a:lumMod val="95000"/>
                  </a:schemeClr>
                </a:solidFill>
              </a:rPr>
              <a:t>PAGEX</a:t>
            </a:r>
            <a:endParaRPr lang="zh-CN" altLang="en-US" sz="1600" dirty="0">
              <a:solidFill>
                <a:schemeClr val="bg2">
                  <a:lumMod val="95000"/>
                </a:schemeClr>
              </a:solidFill>
            </a:endParaRPr>
          </a:p>
        </p:txBody>
      </p:sp>
      <p:sp>
        <p:nvSpPr>
          <p:cNvPr id="6" name="流程图: 卡片 5"/>
          <p:cNvSpPr/>
          <p:nvPr/>
        </p:nvSpPr>
        <p:spPr>
          <a:xfrm flipH="1" flipV="1">
            <a:off x="5316920" y="2701255"/>
            <a:ext cx="6875080" cy="1510018"/>
          </a:xfrm>
          <a:prstGeom prst="flowChartPunchedCard">
            <a:avLst/>
          </a:prstGeom>
          <a:solidFill>
            <a:srgbClr val="0563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25413" y="3171917"/>
            <a:ext cx="401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  持续</a:t>
            </a:r>
            <a:r>
              <a:rPr lang="zh-CN" altLang="en-US" sz="3200" dirty="0">
                <a:solidFill>
                  <a:schemeClr val="bg1"/>
                </a:solidFill>
              </a:rPr>
              <a:t>部署方案</a:t>
            </a:r>
          </a:p>
        </p:txBody>
      </p:sp>
    </p:spTree>
    <p:extLst>
      <p:ext uri="{BB962C8B-B14F-4D97-AF65-F5344CB8AC3E}">
        <p14:creationId xmlns:p14="http://schemas.microsoft.com/office/powerpoint/2010/main" val="390978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-71966" y="-6136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44A5"/>
                </a:solidFill>
              </a:rPr>
              <a:t>持续部署工作流程图</a:t>
            </a:r>
            <a:endParaRPr lang="zh-CN" altLang="en-US" sz="3200" dirty="0">
              <a:solidFill>
                <a:srgbClr val="0044A5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4" y="621102"/>
            <a:ext cx="11938959" cy="614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4408" y="1529058"/>
            <a:ext cx="880582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kern="0" dirty="0" smtClean="0">
                <a:latin typeface="+mn-ea"/>
                <a:cs typeface="宋体" panose="02010600030101010101" pitchFamily="2" charset="-122"/>
              </a:rPr>
              <a:t>禅道项目计划信息同步持续部署平台</a:t>
            </a:r>
            <a:endParaRPr lang="en-US" altLang="zh-CN" kern="0" dirty="0" smtClean="0">
              <a:latin typeface="+mn-ea"/>
              <a:cs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kern="0" dirty="0" smtClean="0">
                <a:latin typeface="+mn-ea"/>
                <a:cs typeface="宋体" panose="02010600030101010101" pitchFamily="2" charset="-122"/>
              </a:rPr>
              <a:t>根据发布窗口规划分配测试环境，并按功能点提测</a:t>
            </a:r>
            <a:endParaRPr lang="en-US" altLang="zh-CN" kern="0" dirty="0" smtClean="0">
              <a:latin typeface="+mn-ea"/>
              <a:cs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kern="0" dirty="0" smtClean="0">
                <a:latin typeface="+mn-ea"/>
                <a:cs typeface="宋体" panose="02010600030101010101" pitchFamily="2" charset="-122"/>
              </a:rPr>
              <a:t>若</a:t>
            </a:r>
            <a:r>
              <a:rPr lang="zh-CN" altLang="en-US" kern="0" dirty="0" smtClean="0">
                <a:latin typeface="+mn-ea"/>
                <a:cs typeface="宋体" panose="02010600030101010101" pitchFamily="2" charset="-122"/>
              </a:rPr>
              <a:t>在测试环境存在多条系统分支，则部署</a:t>
            </a:r>
            <a:r>
              <a:rPr lang="en-US" altLang="zh-CN" kern="0" dirty="0" smtClean="0">
                <a:latin typeface="+mn-ea"/>
                <a:cs typeface="宋体" panose="02010600030101010101" pitchFamily="2" charset="-122"/>
              </a:rPr>
              <a:t>UAT</a:t>
            </a:r>
            <a:r>
              <a:rPr lang="zh-CN" altLang="en-US" kern="0" dirty="0" smtClean="0">
                <a:latin typeface="+mn-ea"/>
                <a:cs typeface="宋体" panose="02010600030101010101" pitchFamily="2" charset="-122"/>
              </a:rPr>
              <a:t>之前须将分支合并，合并后测试回归</a:t>
            </a:r>
            <a:endParaRPr lang="en-US" altLang="zh-CN" kern="0" dirty="0" smtClean="0">
              <a:latin typeface="+mn-ea"/>
              <a:cs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kern="0" dirty="0" smtClean="0">
                <a:latin typeface="+mn-ea"/>
                <a:cs typeface="宋体" panose="02010600030101010101" pitchFamily="2" charset="-122"/>
              </a:rPr>
              <a:t>UAT</a:t>
            </a:r>
            <a:r>
              <a:rPr lang="zh-CN" altLang="en-US" kern="0" dirty="0" smtClean="0">
                <a:latin typeface="+mn-ea"/>
                <a:cs typeface="宋体" panose="02010600030101010101" pitchFamily="2" charset="-122"/>
              </a:rPr>
              <a:t>、预发布和发布的部署包是同一个包</a:t>
            </a:r>
            <a:endParaRPr lang="en-US" altLang="zh-CN" kern="0" dirty="0" smtClean="0">
              <a:latin typeface="+mn-ea"/>
              <a:cs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kern="0" dirty="0" smtClean="0">
                <a:latin typeface="+mn-ea"/>
                <a:cs typeface="宋体" panose="02010600030101010101" pitchFamily="2" charset="-122"/>
              </a:rPr>
              <a:t>项目规划各</a:t>
            </a:r>
            <a:r>
              <a:rPr lang="zh-CN" altLang="en-US" kern="0" dirty="0" smtClean="0">
                <a:latin typeface="+mn-ea"/>
                <a:cs typeface="宋体" panose="02010600030101010101" pitchFamily="2" charset="-122"/>
              </a:rPr>
              <a:t>系统进入</a:t>
            </a:r>
            <a:r>
              <a:rPr lang="en-US" altLang="zh-CN" kern="0" dirty="0" smtClean="0">
                <a:latin typeface="+mn-ea"/>
                <a:cs typeface="宋体" panose="02010600030101010101" pitchFamily="2" charset="-122"/>
              </a:rPr>
              <a:t>UAT</a:t>
            </a:r>
            <a:r>
              <a:rPr lang="zh-CN" altLang="en-US" kern="0" dirty="0" smtClean="0">
                <a:latin typeface="+mn-ea"/>
                <a:cs typeface="宋体" panose="02010600030101010101" pitchFamily="2" charset="-122"/>
              </a:rPr>
              <a:t>的周期，系统负责人制定发布计划</a:t>
            </a:r>
            <a:endParaRPr lang="en-US" altLang="zh-CN" kern="0" dirty="0" smtClean="0">
              <a:latin typeface="+mn-ea"/>
              <a:cs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kern="0" dirty="0" smtClean="0">
                <a:latin typeface="+mn-ea"/>
                <a:cs typeface="宋体" panose="02010600030101010101" pitchFamily="2" charset="-122"/>
              </a:rPr>
              <a:t>运维人员根据进入</a:t>
            </a:r>
            <a:r>
              <a:rPr lang="en-US" altLang="zh-CN" kern="0" dirty="0" smtClean="0">
                <a:latin typeface="+mn-ea"/>
                <a:cs typeface="宋体" panose="02010600030101010101" pitchFamily="2" charset="-122"/>
              </a:rPr>
              <a:t>UAT</a:t>
            </a:r>
            <a:r>
              <a:rPr lang="zh-CN" altLang="en-US" kern="0" dirty="0" smtClean="0">
                <a:latin typeface="+mn-ea"/>
                <a:cs typeface="宋体" panose="02010600030101010101" pitchFamily="2" charset="-122"/>
              </a:rPr>
              <a:t>的系统模块，按照发布窗口规划发布生产</a:t>
            </a:r>
            <a:endParaRPr lang="en-US" altLang="zh-CN" kern="0" dirty="0" smtClean="0">
              <a:latin typeface="+mn-ea"/>
              <a:cs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endParaRPr lang="en-US" altLang="zh-CN" kern="0" dirty="0" smtClean="0"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30" y="65186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44A5"/>
                </a:solidFill>
              </a:rPr>
              <a:t>持续部署工作</a:t>
            </a:r>
            <a:r>
              <a:rPr lang="zh-CN" altLang="en-US" sz="3200" dirty="0" smtClean="0">
                <a:solidFill>
                  <a:srgbClr val="0044A5"/>
                </a:solidFill>
              </a:rPr>
              <a:t>流</a:t>
            </a:r>
            <a:endParaRPr lang="zh-CN" altLang="en-US" sz="3200" dirty="0">
              <a:solidFill>
                <a:srgbClr val="0044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817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71966" y="-61365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44A5"/>
                </a:solidFill>
              </a:rPr>
              <a:t>版本规划视图工作流程</a:t>
            </a:r>
            <a:endParaRPr lang="zh-CN" altLang="en-US" sz="3200" dirty="0">
              <a:solidFill>
                <a:srgbClr val="0044A5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77" y="560715"/>
            <a:ext cx="11903172" cy="622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66" y="796070"/>
            <a:ext cx="11766430" cy="31462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561" y="4035605"/>
            <a:ext cx="9351035" cy="249270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-71966" y="-61365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44A5"/>
                </a:solidFill>
              </a:rPr>
              <a:t>版本规划视图展示数据</a:t>
            </a:r>
            <a:endParaRPr lang="zh-CN" altLang="en-US" sz="3200" dirty="0">
              <a:solidFill>
                <a:srgbClr val="0044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1760200" y="693182"/>
            <a:ext cx="431800" cy="901700"/>
          </a:xfrm>
          <a:prstGeom prst="rect">
            <a:avLst/>
          </a:prstGeom>
          <a:solidFill>
            <a:srgbClr val="00A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600" dirty="0" smtClean="0">
                <a:solidFill>
                  <a:schemeClr val="bg2">
                    <a:lumMod val="95000"/>
                  </a:schemeClr>
                </a:solidFill>
              </a:rPr>
              <a:t>PAGEX</a:t>
            </a:r>
            <a:endParaRPr lang="zh-CN" altLang="en-US" sz="1600" dirty="0">
              <a:solidFill>
                <a:schemeClr val="bg2">
                  <a:lumMod val="95000"/>
                </a:schemeClr>
              </a:solidFill>
            </a:endParaRPr>
          </a:p>
        </p:txBody>
      </p:sp>
      <p:sp>
        <p:nvSpPr>
          <p:cNvPr id="6" name="流程图: 卡片 5"/>
          <p:cNvSpPr/>
          <p:nvPr/>
        </p:nvSpPr>
        <p:spPr>
          <a:xfrm flipH="1" flipV="1">
            <a:off x="5316920" y="2701255"/>
            <a:ext cx="6875080" cy="1510018"/>
          </a:xfrm>
          <a:prstGeom prst="flowChartPunchedCard">
            <a:avLst/>
          </a:prstGeom>
          <a:solidFill>
            <a:srgbClr val="0563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25413" y="3171917"/>
            <a:ext cx="401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     风险与挑战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28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6900" y="72603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44A5"/>
                </a:solidFill>
              </a:rPr>
              <a:t>风险与挑战</a:t>
            </a:r>
            <a:endParaRPr lang="zh-CN" altLang="en-US" sz="3200" dirty="0">
              <a:solidFill>
                <a:srgbClr val="0044A5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7661" y="1529028"/>
            <a:ext cx="62809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kern="0" dirty="0" smtClean="0">
                <a:latin typeface="+mn-ea"/>
                <a:cs typeface="宋体" panose="02010600030101010101" pitchFamily="2" charset="-122"/>
              </a:rPr>
              <a:t>后台系统要求</a:t>
            </a:r>
            <a:endParaRPr lang="en-US" altLang="zh-CN" kern="0" dirty="0" smtClean="0">
              <a:latin typeface="+mn-ea"/>
              <a:cs typeface="宋体" panose="02010600030101010101" pitchFamily="2" charset="-122"/>
            </a:endParaRPr>
          </a:p>
          <a:p>
            <a:pPr marL="50400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zh-CN" dirty="0"/>
              <a:t>系统</a:t>
            </a:r>
            <a:r>
              <a:rPr lang="zh-CN" altLang="zh-CN" dirty="0" smtClean="0"/>
              <a:t>稳定性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灵活性</a:t>
            </a:r>
            <a:endParaRPr lang="en-US" altLang="zh-CN" dirty="0" smtClean="0"/>
          </a:p>
          <a:p>
            <a:pPr marL="50400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zh-CN" dirty="0" smtClean="0"/>
              <a:t>扩展性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版本兼容性</a:t>
            </a:r>
            <a:endParaRPr lang="en-US" altLang="zh-CN" kern="0" dirty="0" smtClean="0">
              <a:latin typeface="+mn-ea"/>
              <a:cs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kern="0" dirty="0" smtClean="0">
                <a:latin typeface="+mn-ea"/>
                <a:cs typeface="宋体" panose="02010600030101010101" pitchFamily="2" charset="-122"/>
              </a:rPr>
              <a:t>顶住业务压力</a:t>
            </a:r>
            <a:endParaRPr lang="en-US" altLang="zh-CN" kern="0" dirty="0" smtClean="0">
              <a:latin typeface="+mn-ea"/>
              <a:cs typeface="宋体" panose="02010600030101010101" pitchFamily="2" charset="-122"/>
            </a:endParaRPr>
          </a:p>
          <a:p>
            <a:pPr marL="50400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若</a:t>
            </a:r>
            <a:r>
              <a:rPr lang="zh-CN" altLang="zh-CN" dirty="0" smtClean="0"/>
              <a:t>项目</a:t>
            </a:r>
            <a:r>
              <a:rPr lang="zh-CN" altLang="zh-CN" dirty="0"/>
              <a:t>的完成时间在两个发布窗口中间，则其交付时间为下一个发布</a:t>
            </a:r>
            <a:r>
              <a:rPr lang="zh-CN" altLang="zh-CN" dirty="0" smtClean="0"/>
              <a:t>窗口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kern="0" dirty="0" smtClean="0">
                <a:latin typeface="+mn-ea"/>
                <a:cs typeface="宋体" panose="02010600030101010101" pitchFamily="2" charset="-122"/>
              </a:rPr>
              <a:t>提高版本准入</a:t>
            </a:r>
            <a:endParaRPr lang="en-US" altLang="zh-CN" kern="0" dirty="0">
              <a:latin typeface="+mn-ea"/>
              <a:cs typeface="宋体" panose="02010600030101010101" pitchFamily="2" charset="-122"/>
            </a:endParaRPr>
          </a:p>
          <a:p>
            <a:pPr marL="50400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需求分析阶段充分评估技术可行性</a:t>
            </a:r>
            <a:endParaRPr lang="en-US" altLang="zh-CN" dirty="0" smtClean="0"/>
          </a:p>
          <a:p>
            <a:pPr marL="50400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进一步提高代码质量</a:t>
            </a:r>
            <a:endParaRPr lang="en-US" altLang="zh-CN" dirty="0"/>
          </a:p>
          <a:p>
            <a:pPr marL="50400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514" y="3444937"/>
            <a:ext cx="1655069" cy="273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1429" y="2242089"/>
            <a:ext cx="9144000" cy="2444221"/>
          </a:xfrm>
          <a:prstGeom prst="rect">
            <a:avLst/>
          </a:prstGeom>
          <a:solidFill>
            <a:srgbClr val="004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29609" y="2926173"/>
            <a:ext cx="67839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sz="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90401" y="2603010"/>
            <a:ext cx="1174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方正综艺_GBK" pitchFamily="65" charset="-122"/>
                <a:ea typeface="方正综艺_GBK" pitchFamily="65" charset="-122"/>
              </a:rPr>
              <a:t>目录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928752" y="2068080"/>
            <a:ext cx="2349499" cy="1927560"/>
            <a:chOff x="3482595" y="935554"/>
            <a:chExt cx="2349499" cy="1927560"/>
          </a:xfrm>
          <a:solidFill>
            <a:srgbClr val="00A7AA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3482595" y="939800"/>
              <a:ext cx="2349499" cy="1923314"/>
              <a:chOff x="2171701" y="939800"/>
              <a:chExt cx="2349499" cy="1923314"/>
            </a:xfrm>
            <a:grpFill/>
          </p:grpSpPr>
          <p:sp>
            <p:nvSpPr>
              <p:cNvPr id="8" name="任意多边形 7"/>
              <p:cNvSpPr/>
              <p:nvPr/>
            </p:nvSpPr>
            <p:spPr>
              <a:xfrm>
                <a:off x="2171701" y="940594"/>
                <a:ext cx="292894" cy="159545"/>
              </a:xfrm>
              <a:custGeom>
                <a:avLst/>
                <a:gdLst>
                  <a:gd name="connsiteX0" fmla="*/ 119063 w 290513"/>
                  <a:gd name="connsiteY0" fmla="*/ 0 h 161925"/>
                  <a:gd name="connsiteX1" fmla="*/ 0 w 290513"/>
                  <a:gd name="connsiteY1" fmla="*/ 161925 h 161925"/>
                  <a:gd name="connsiteX2" fmla="*/ 290513 w 290513"/>
                  <a:gd name="connsiteY2" fmla="*/ 161925 h 161925"/>
                  <a:gd name="connsiteX3" fmla="*/ 119063 w 290513"/>
                  <a:gd name="connsiteY3" fmla="*/ 0 h 161925"/>
                  <a:gd name="connsiteX0" fmla="*/ 126207 w 290513"/>
                  <a:gd name="connsiteY0" fmla="*/ 0 h 159544"/>
                  <a:gd name="connsiteX1" fmla="*/ 0 w 290513"/>
                  <a:gd name="connsiteY1" fmla="*/ 159544 h 159544"/>
                  <a:gd name="connsiteX2" fmla="*/ 290513 w 290513"/>
                  <a:gd name="connsiteY2" fmla="*/ 159544 h 159544"/>
                  <a:gd name="connsiteX3" fmla="*/ 126207 w 290513"/>
                  <a:gd name="connsiteY3" fmla="*/ 0 h 159544"/>
                  <a:gd name="connsiteX0" fmla="*/ 126207 w 280988"/>
                  <a:gd name="connsiteY0" fmla="*/ 0 h 161926"/>
                  <a:gd name="connsiteX1" fmla="*/ 0 w 280988"/>
                  <a:gd name="connsiteY1" fmla="*/ 159544 h 161926"/>
                  <a:gd name="connsiteX2" fmla="*/ 280988 w 280988"/>
                  <a:gd name="connsiteY2" fmla="*/ 161926 h 161926"/>
                  <a:gd name="connsiteX3" fmla="*/ 126207 w 280988"/>
                  <a:gd name="connsiteY3" fmla="*/ 0 h 161926"/>
                  <a:gd name="connsiteX0" fmla="*/ 126207 w 283369"/>
                  <a:gd name="connsiteY0" fmla="*/ 0 h 159545"/>
                  <a:gd name="connsiteX1" fmla="*/ 0 w 283369"/>
                  <a:gd name="connsiteY1" fmla="*/ 159544 h 159545"/>
                  <a:gd name="connsiteX2" fmla="*/ 283369 w 283369"/>
                  <a:gd name="connsiteY2" fmla="*/ 159545 h 159545"/>
                  <a:gd name="connsiteX3" fmla="*/ 126207 w 283369"/>
                  <a:gd name="connsiteY3" fmla="*/ 0 h 159545"/>
                  <a:gd name="connsiteX0" fmla="*/ 126207 w 292894"/>
                  <a:gd name="connsiteY0" fmla="*/ 0 h 159545"/>
                  <a:gd name="connsiteX1" fmla="*/ 0 w 292894"/>
                  <a:gd name="connsiteY1" fmla="*/ 159544 h 159545"/>
                  <a:gd name="connsiteX2" fmla="*/ 292894 w 292894"/>
                  <a:gd name="connsiteY2" fmla="*/ 159545 h 159545"/>
                  <a:gd name="connsiteX3" fmla="*/ 126207 w 292894"/>
                  <a:gd name="connsiteY3" fmla="*/ 0 h 15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94" h="159545">
                    <a:moveTo>
                      <a:pt x="126207" y="0"/>
                    </a:moveTo>
                    <a:lnTo>
                      <a:pt x="0" y="159544"/>
                    </a:lnTo>
                    <a:lnTo>
                      <a:pt x="292894" y="159545"/>
                    </a:lnTo>
                    <a:lnTo>
                      <a:pt x="12620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2298700" y="939800"/>
                <a:ext cx="2222500" cy="1923314"/>
              </a:xfrm>
              <a:custGeom>
                <a:avLst/>
                <a:gdLst>
                  <a:gd name="connsiteX0" fmla="*/ 0 w 2387600"/>
                  <a:gd name="connsiteY0" fmla="*/ 152400 h 1397000"/>
                  <a:gd name="connsiteX1" fmla="*/ 165100 w 2387600"/>
                  <a:gd name="connsiteY1" fmla="*/ 0 h 1397000"/>
                  <a:gd name="connsiteX2" fmla="*/ 1562100 w 2387600"/>
                  <a:gd name="connsiteY2" fmla="*/ 1397000 h 1397000"/>
                  <a:gd name="connsiteX3" fmla="*/ 2387600 w 2387600"/>
                  <a:gd name="connsiteY3" fmla="*/ 1397000 h 1397000"/>
                  <a:gd name="connsiteX4" fmla="*/ 990600 w 2387600"/>
                  <a:gd name="connsiteY4" fmla="*/ 0 h 1397000"/>
                  <a:gd name="connsiteX5" fmla="*/ 165100 w 2387600"/>
                  <a:gd name="connsiteY5" fmla="*/ 0 h 1397000"/>
                  <a:gd name="connsiteX0" fmla="*/ 0 w 2222500"/>
                  <a:gd name="connsiteY0" fmla="*/ 0 h 1397000"/>
                  <a:gd name="connsiteX1" fmla="*/ 1397000 w 2222500"/>
                  <a:gd name="connsiteY1" fmla="*/ 1397000 h 1397000"/>
                  <a:gd name="connsiteX2" fmla="*/ 2222500 w 2222500"/>
                  <a:gd name="connsiteY2" fmla="*/ 1397000 h 1397000"/>
                  <a:gd name="connsiteX3" fmla="*/ 825500 w 2222500"/>
                  <a:gd name="connsiteY3" fmla="*/ 0 h 1397000"/>
                  <a:gd name="connsiteX4" fmla="*/ 0 w 2222500"/>
                  <a:gd name="connsiteY4" fmla="*/ 0 h 139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500" h="1397000">
                    <a:moveTo>
                      <a:pt x="0" y="0"/>
                    </a:moveTo>
                    <a:lnTo>
                      <a:pt x="1397000" y="1397000"/>
                    </a:lnTo>
                    <a:lnTo>
                      <a:pt x="2222500" y="1397000"/>
                    </a:lnTo>
                    <a:lnTo>
                      <a:pt x="82550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 rot="3269671">
              <a:off x="3795714" y="1679348"/>
              <a:ext cx="1826141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需求项目管理方案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944392" y="2068433"/>
            <a:ext cx="2349499" cy="1923315"/>
            <a:chOff x="3482595" y="939799"/>
            <a:chExt cx="2349499" cy="1923315"/>
          </a:xfrm>
        </p:grpSpPr>
        <p:grpSp>
          <p:nvGrpSpPr>
            <p:cNvPr id="21" name="组合 20"/>
            <p:cNvGrpSpPr/>
            <p:nvPr/>
          </p:nvGrpSpPr>
          <p:grpSpPr>
            <a:xfrm>
              <a:off x="3482595" y="939799"/>
              <a:ext cx="2349499" cy="1923315"/>
              <a:chOff x="2171701" y="939799"/>
              <a:chExt cx="2349499" cy="1923315"/>
            </a:xfrm>
          </p:grpSpPr>
          <p:sp>
            <p:nvSpPr>
              <p:cNvPr id="23" name="任意多边形 22"/>
              <p:cNvSpPr/>
              <p:nvPr/>
            </p:nvSpPr>
            <p:spPr>
              <a:xfrm>
                <a:off x="2171701" y="940594"/>
                <a:ext cx="292894" cy="159545"/>
              </a:xfrm>
              <a:custGeom>
                <a:avLst/>
                <a:gdLst>
                  <a:gd name="connsiteX0" fmla="*/ 119063 w 290513"/>
                  <a:gd name="connsiteY0" fmla="*/ 0 h 161925"/>
                  <a:gd name="connsiteX1" fmla="*/ 0 w 290513"/>
                  <a:gd name="connsiteY1" fmla="*/ 161925 h 161925"/>
                  <a:gd name="connsiteX2" fmla="*/ 290513 w 290513"/>
                  <a:gd name="connsiteY2" fmla="*/ 161925 h 161925"/>
                  <a:gd name="connsiteX3" fmla="*/ 119063 w 290513"/>
                  <a:gd name="connsiteY3" fmla="*/ 0 h 161925"/>
                  <a:gd name="connsiteX0" fmla="*/ 126207 w 290513"/>
                  <a:gd name="connsiteY0" fmla="*/ 0 h 159544"/>
                  <a:gd name="connsiteX1" fmla="*/ 0 w 290513"/>
                  <a:gd name="connsiteY1" fmla="*/ 159544 h 159544"/>
                  <a:gd name="connsiteX2" fmla="*/ 290513 w 290513"/>
                  <a:gd name="connsiteY2" fmla="*/ 159544 h 159544"/>
                  <a:gd name="connsiteX3" fmla="*/ 126207 w 290513"/>
                  <a:gd name="connsiteY3" fmla="*/ 0 h 159544"/>
                  <a:gd name="connsiteX0" fmla="*/ 126207 w 280988"/>
                  <a:gd name="connsiteY0" fmla="*/ 0 h 161926"/>
                  <a:gd name="connsiteX1" fmla="*/ 0 w 280988"/>
                  <a:gd name="connsiteY1" fmla="*/ 159544 h 161926"/>
                  <a:gd name="connsiteX2" fmla="*/ 280988 w 280988"/>
                  <a:gd name="connsiteY2" fmla="*/ 161926 h 161926"/>
                  <a:gd name="connsiteX3" fmla="*/ 126207 w 280988"/>
                  <a:gd name="connsiteY3" fmla="*/ 0 h 161926"/>
                  <a:gd name="connsiteX0" fmla="*/ 126207 w 283369"/>
                  <a:gd name="connsiteY0" fmla="*/ 0 h 159545"/>
                  <a:gd name="connsiteX1" fmla="*/ 0 w 283369"/>
                  <a:gd name="connsiteY1" fmla="*/ 159544 h 159545"/>
                  <a:gd name="connsiteX2" fmla="*/ 283369 w 283369"/>
                  <a:gd name="connsiteY2" fmla="*/ 159545 h 159545"/>
                  <a:gd name="connsiteX3" fmla="*/ 126207 w 283369"/>
                  <a:gd name="connsiteY3" fmla="*/ 0 h 159545"/>
                  <a:gd name="connsiteX0" fmla="*/ 126207 w 292894"/>
                  <a:gd name="connsiteY0" fmla="*/ 0 h 159545"/>
                  <a:gd name="connsiteX1" fmla="*/ 0 w 292894"/>
                  <a:gd name="connsiteY1" fmla="*/ 159544 h 159545"/>
                  <a:gd name="connsiteX2" fmla="*/ 292894 w 292894"/>
                  <a:gd name="connsiteY2" fmla="*/ 159545 h 159545"/>
                  <a:gd name="connsiteX3" fmla="*/ 126207 w 292894"/>
                  <a:gd name="connsiteY3" fmla="*/ 0 h 15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94" h="159545">
                    <a:moveTo>
                      <a:pt x="126207" y="0"/>
                    </a:moveTo>
                    <a:lnTo>
                      <a:pt x="0" y="159544"/>
                    </a:lnTo>
                    <a:lnTo>
                      <a:pt x="292894" y="159545"/>
                    </a:lnTo>
                    <a:lnTo>
                      <a:pt x="126207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2298700" y="939799"/>
                <a:ext cx="2222500" cy="1923315"/>
              </a:xfrm>
              <a:custGeom>
                <a:avLst/>
                <a:gdLst>
                  <a:gd name="connsiteX0" fmla="*/ 0 w 2387600"/>
                  <a:gd name="connsiteY0" fmla="*/ 152400 h 1397000"/>
                  <a:gd name="connsiteX1" fmla="*/ 165100 w 2387600"/>
                  <a:gd name="connsiteY1" fmla="*/ 0 h 1397000"/>
                  <a:gd name="connsiteX2" fmla="*/ 1562100 w 2387600"/>
                  <a:gd name="connsiteY2" fmla="*/ 1397000 h 1397000"/>
                  <a:gd name="connsiteX3" fmla="*/ 2387600 w 2387600"/>
                  <a:gd name="connsiteY3" fmla="*/ 1397000 h 1397000"/>
                  <a:gd name="connsiteX4" fmla="*/ 990600 w 2387600"/>
                  <a:gd name="connsiteY4" fmla="*/ 0 h 1397000"/>
                  <a:gd name="connsiteX5" fmla="*/ 165100 w 2387600"/>
                  <a:gd name="connsiteY5" fmla="*/ 0 h 1397000"/>
                  <a:gd name="connsiteX0" fmla="*/ 0 w 2222500"/>
                  <a:gd name="connsiteY0" fmla="*/ 0 h 1397000"/>
                  <a:gd name="connsiteX1" fmla="*/ 1397000 w 2222500"/>
                  <a:gd name="connsiteY1" fmla="*/ 1397000 h 1397000"/>
                  <a:gd name="connsiteX2" fmla="*/ 2222500 w 2222500"/>
                  <a:gd name="connsiteY2" fmla="*/ 1397000 h 1397000"/>
                  <a:gd name="connsiteX3" fmla="*/ 825500 w 2222500"/>
                  <a:gd name="connsiteY3" fmla="*/ 0 h 1397000"/>
                  <a:gd name="connsiteX4" fmla="*/ 0 w 2222500"/>
                  <a:gd name="connsiteY4" fmla="*/ 0 h 139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500" h="1397000">
                    <a:moveTo>
                      <a:pt x="0" y="0"/>
                    </a:moveTo>
                    <a:lnTo>
                      <a:pt x="1397000" y="1397000"/>
                    </a:lnTo>
                    <a:lnTo>
                      <a:pt x="2222500" y="1397000"/>
                    </a:lnTo>
                    <a:lnTo>
                      <a:pt x="82550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A7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 rot="3273216">
              <a:off x="4083407" y="1736750"/>
              <a:ext cx="12105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风险与挑战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405538" y="2074273"/>
            <a:ext cx="2349499" cy="1923314"/>
            <a:chOff x="3482595" y="939800"/>
            <a:chExt cx="2349499" cy="1923314"/>
          </a:xfrm>
          <a:solidFill>
            <a:srgbClr val="00A7AA"/>
          </a:solidFill>
        </p:grpSpPr>
        <p:grpSp>
          <p:nvGrpSpPr>
            <p:cNvPr id="31" name="组合 30"/>
            <p:cNvGrpSpPr/>
            <p:nvPr/>
          </p:nvGrpSpPr>
          <p:grpSpPr>
            <a:xfrm>
              <a:off x="3482595" y="939800"/>
              <a:ext cx="2349499" cy="1923314"/>
              <a:chOff x="2171701" y="939800"/>
              <a:chExt cx="2349499" cy="1923314"/>
            </a:xfrm>
            <a:grpFill/>
          </p:grpSpPr>
          <p:sp>
            <p:nvSpPr>
              <p:cNvPr id="33" name="任意多边形 32"/>
              <p:cNvSpPr/>
              <p:nvPr/>
            </p:nvSpPr>
            <p:spPr>
              <a:xfrm>
                <a:off x="2171701" y="940594"/>
                <a:ext cx="292894" cy="159545"/>
              </a:xfrm>
              <a:custGeom>
                <a:avLst/>
                <a:gdLst>
                  <a:gd name="connsiteX0" fmla="*/ 119063 w 290513"/>
                  <a:gd name="connsiteY0" fmla="*/ 0 h 161925"/>
                  <a:gd name="connsiteX1" fmla="*/ 0 w 290513"/>
                  <a:gd name="connsiteY1" fmla="*/ 161925 h 161925"/>
                  <a:gd name="connsiteX2" fmla="*/ 290513 w 290513"/>
                  <a:gd name="connsiteY2" fmla="*/ 161925 h 161925"/>
                  <a:gd name="connsiteX3" fmla="*/ 119063 w 290513"/>
                  <a:gd name="connsiteY3" fmla="*/ 0 h 161925"/>
                  <a:gd name="connsiteX0" fmla="*/ 126207 w 290513"/>
                  <a:gd name="connsiteY0" fmla="*/ 0 h 159544"/>
                  <a:gd name="connsiteX1" fmla="*/ 0 w 290513"/>
                  <a:gd name="connsiteY1" fmla="*/ 159544 h 159544"/>
                  <a:gd name="connsiteX2" fmla="*/ 290513 w 290513"/>
                  <a:gd name="connsiteY2" fmla="*/ 159544 h 159544"/>
                  <a:gd name="connsiteX3" fmla="*/ 126207 w 290513"/>
                  <a:gd name="connsiteY3" fmla="*/ 0 h 159544"/>
                  <a:gd name="connsiteX0" fmla="*/ 126207 w 280988"/>
                  <a:gd name="connsiteY0" fmla="*/ 0 h 161926"/>
                  <a:gd name="connsiteX1" fmla="*/ 0 w 280988"/>
                  <a:gd name="connsiteY1" fmla="*/ 159544 h 161926"/>
                  <a:gd name="connsiteX2" fmla="*/ 280988 w 280988"/>
                  <a:gd name="connsiteY2" fmla="*/ 161926 h 161926"/>
                  <a:gd name="connsiteX3" fmla="*/ 126207 w 280988"/>
                  <a:gd name="connsiteY3" fmla="*/ 0 h 161926"/>
                  <a:gd name="connsiteX0" fmla="*/ 126207 w 283369"/>
                  <a:gd name="connsiteY0" fmla="*/ 0 h 159545"/>
                  <a:gd name="connsiteX1" fmla="*/ 0 w 283369"/>
                  <a:gd name="connsiteY1" fmla="*/ 159544 h 159545"/>
                  <a:gd name="connsiteX2" fmla="*/ 283369 w 283369"/>
                  <a:gd name="connsiteY2" fmla="*/ 159545 h 159545"/>
                  <a:gd name="connsiteX3" fmla="*/ 126207 w 283369"/>
                  <a:gd name="connsiteY3" fmla="*/ 0 h 159545"/>
                  <a:gd name="connsiteX0" fmla="*/ 126207 w 292894"/>
                  <a:gd name="connsiteY0" fmla="*/ 0 h 159545"/>
                  <a:gd name="connsiteX1" fmla="*/ 0 w 292894"/>
                  <a:gd name="connsiteY1" fmla="*/ 159544 h 159545"/>
                  <a:gd name="connsiteX2" fmla="*/ 292894 w 292894"/>
                  <a:gd name="connsiteY2" fmla="*/ 159545 h 159545"/>
                  <a:gd name="connsiteX3" fmla="*/ 126207 w 292894"/>
                  <a:gd name="connsiteY3" fmla="*/ 0 h 15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94" h="159545">
                    <a:moveTo>
                      <a:pt x="126207" y="0"/>
                    </a:moveTo>
                    <a:lnTo>
                      <a:pt x="0" y="159544"/>
                    </a:lnTo>
                    <a:lnTo>
                      <a:pt x="292894" y="159545"/>
                    </a:lnTo>
                    <a:lnTo>
                      <a:pt x="12620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>
                <a:off x="2298700" y="939800"/>
                <a:ext cx="2222500" cy="1923314"/>
              </a:xfrm>
              <a:custGeom>
                <a:avLst/>
                <a:gdLst>
                  <a:gd name="connsiteX0" fmla="*/ 0 w 2387600"/>
                  <a:gd name="connsiteY0" fmla="*/ 152400 h 1397000"/>
                  <a:gd name="connsiteX1" fmla="*/ 165100 w 2387600"/>
                  <a:gd name="connsiteY1" fmla="*/ 0 h 1397000"/>
                  <a:gd name="connsiteX2" fmla="*/ 1562100 w 2387600"/>
                  <a:gd name="connsiteY2" fmla="*/ 1397000 h 1397000"/>
                  <a:gd name="connsiteX3" fmla="*/ 2387600 w 2387600"/>
                  <a:gd name="connsiteY3" fmla="*/ 1397000 h 1397000"/>
                  <a:gd name="connsiteX4" fmla="*/ 990600 w 2387600"/>
                  <a:gd name="connsiteY4" fmla="*/ 0 h 1397000"/>
                  <a:gd name="connsiteX5" fmla="*/ 165100 w 2387600"/>
                  <a:gd name="connsiteY5" fmla="*/ 0 h 1397000"/>
                  <a:gd name="connsiteX0" fmla="*/ 0 w 2222500"/>
                  <a:gd name="connsiteY0" fmla="*/ 0 h 1397000"/>
                  <a:gd name="connsiteX1" fmla="*/ 1397000 w 2222500"/>
                  <a:gd name="connsiteY1" fmla="*/ 1397000 h 1397000"/>
                  <a:gd name="connsiteX2" fmla="*/ 2222500 w 2222500"/>
                  <a:gd name="connsiteY2" fmla="*/ 1397000 h 1397000"/>
                  <a:gd name="connsiteX3" fmla="*/ 825500 w 2222500"/>
                  <a:gd name="connsiteY3" fmla="*/ 0 h 1397000"/>
                  <a:gd name="connsiteX4" fmla="*/ 0 w 2222500"/>
                  <a:gd name="connsiteY4" fmla="*/ 0 h 139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500" h="1397000">
                    <a:moveTo>
                      <a:pt x="0" y="0"/>
                    </a:moveTo>
                    <a:lnTo>
                      <a:pt x="1397000" y="1397000"/>
                    </a:lnTo>
                    <a:lnTo>
                      <a:pt x="2222500" y="1397000"/>
                    </a:lnTo>
                    <a:lnTo>
                      <a:pt x="82550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矩形 31"/>
            <p:cNvSpPr/>
            <p:nvPr/>
          </p:nvSpPr>
          <p:spPr>
            <a:xfrm rot="3269671">
              <a:off x="4218142" y="1779946"/>
              <a:ext cx="1005403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背景</a:t>
              </a:r>
              <a:r>
                <a:rPr lang="zh-CN" altLang="en-US" sz="1600" dirty="0">
                  <a:solidFill>
                    <a:schemeClr val="bg1"/>
                  </a:solidFill>
                </a:rPr>
                <a:t>意义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458275" y="2070379"/>
            <a:ext cx="2349499" cy="1923315"/>
            <a:chOff x="3482595" y="939799"/>
            <a:chExt cx="2349499" cy="1923315"/>
          </a:xfrm>
        </p:grpSpPr>
        <p:grpSp>
          <p:nvGrpSpPr>
            <p:cNvPr id="26" name="组合 25"/>
            <p:cNvGrpSpPr/>
            <p:nvPr/>
          </p:nvGrpSpPr>
          <p:grpSpPr>
            <a:xfrm>
              <a:off x="3482595" y="939799"/>
              <a:ext cx="2349499" cy="1923315"/>
              <a:chOff x="2171701" y="939799"/>
              <a:chExt cx="2349499" cy="1923315"/>
            </a:xfrm>
          </p:grpSpPr>
          <p:sp>
            <p:nvSpPr>
              <p:cNvPr id="28" name="任意多边形 27"/>
              <p:cNvSpPr/>
              <p:nvPr/>
            </p:nvSpPr>
            <p:spPr>
              <a:xfrm>
                <a:off x="2171701" y="940594"/>
                <a:ext cx="292894" cy="159545"/>
              </a:xfrm>
              <a:custGeom>
                <a:avLst/>
                <a:gdLst>
                  <a:gd name="connsiteX0" fmla="*/ 119063 w 290513"/>
                  <a:gd name="connsiteY0" fmla="*/ 0 h 161925"/>
                  <a:gd name="connsiteX1" fmla="*/ 0 w 290513"/>
                  <a:gd name="connsiteY1" fmla="*/ 161925 h 161925"/>
                  <a:gd name="connsiteX2" fmla="*/ 290513 w 290513"/>
                  <a:gd name="connsiteY2" fmla="*/ 161925 h 161925"/>
                  <a:gd name="connsiteX3" fmla="*/ 119063 w 290513"/>
                  <a:gd name="connsiteY3" fmla="*/ 0 h 161925"/>
                  <a:gd name="connsiteX0" fmla="*/ 126207 w 290513"/>
                  <a:gd name="connsiteY0" fmla="*/ 0 h 159544"/>
                  <a:gd name="connsiteX1" fmla="*/ 0 w 290513"/>
                  <a:gd name="connsiteY1" fmla="*/ 159544 h 159544"/>
                  <a:gd name="connsiteX2" fmla="*/ 290513 w 290513"/>
                  <a:gd name="connsiteY2" fmla="*/ 159544 h 159544"/>
                  <a:gd name="connsiteX3" fmla="*/ 126207 w 290513"/>
                  <a:gd name="connsiteY3" fmla="*/ 0 h 159544"/>
                  <a:gd name="connsiteX0" fmla="*/ 126207 w 280988"/>
                  <a:gd name="connsiteY0" fmla="*/ 0 h 161926"/>
                  <a:gd name="connsiteX1" fmla="*/ 0 w 280988"/>
                  <a:gd name="connsiteY1" fmla="*/ 159544 h 161926"/>
                  <a:gd name="connsiteX2" fmla="*/ 280988 w 280988"/>
                  <a:gd name="connsiteY2" fmla="*/ 161926 h 161926"/>
                  <a:gd name="connsiteX3" fmla="*/ 126207 w 280988"/>
                  <a:gd name="connsiteY3" fmla="*/ 0 h 161926"/>
                  <a:gd name="connsiteX0" fmla="*/ 126207 w 283369"/>
                  <a:gd name="connsiteY0" fmla="*/ 0 h 159545"/>
                  <a:gd name="connsiteX1" fmla="*/ 0 w 283369"/>
                  <a:gd name="connsiteY1" fmla="*/ 159544 h 159545"/>
                  <a:gd name="connsiteX2" fmla="*/ 283369 w 283369"/>
                  <a:gd name="connsiteY2" fmla="*/ 159545 h 159545"/>
                  <a:gd name="connsiteX3" fmla="*/ 126207 w 283369"/>
                  <a:gd name="connsiteY3" fmla="*/ 0 h 159545"/>
                  <a:gd name="connsiteX0" fmla="*/ 126207 w 292894"/>
                  <a:gd name="connsiteY0" fmla="*/ 0 h 159545"/>
                  <a:gd name="connsiteX1" fmla="*/ 0 w 292894"/>
                  <a:gd name="connsiteY1" fmla="*/ 159544 h 159545"/>
                  <a:gd name="connsiteX2" fmla="*/ 292894 w 292894"/>
                  <a:gd name="connsiteY2" fmla="*/ 159545 h 159545"/>
                  <a:gd name="connsiteX3" fmla="*/ 126207 w 292894"/>
                  <a:gd name="connsiteY3" fmla="*/ 0 h 15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94" h="159545">
                    <a:moveTo>
                      <a:pt x="126207" y="0"/>
                    </a:moveTo>
                    <a:lnTo>
                      <a:pt x="0" y="159544"/>
                    </a:lnTo>
                    <a:lnTo>
                      <a:pt x="292894" y="159545"/>
                    </a:lnTo>
                    <a:lnTo>
                      <a:pt x="126207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2298700" y="939799"/>
                <a:ext cx="2222500" cy="1923315"/>
              </a:xfrm>
              <a:custGeom>
                <a:avLst/>
                <a:gdLst>
                  <a:gd name="connsiteX0" fmla="*/ 0 w 2387600"/>
                  <a:gd name="connsiteY0" fmla="*/ 152400 h 1397000"/>
                  <a:gd name="connsiteX1" fmla="*/ 165100 w 2387600"/>
                  <a:gd name="connsiteY1" fmla="*/ 0 h 1397000"/>
                  <a:gd name="connsiteX2" fmla="*/ 1562100 w 2387600"/>
                  <a:gd name="connsiteY2" fmla="*/ 1397000 h 1397000"/>
                  <a:gd name="connsiteX3" fmla="*/ 2387600 w 2387600"/>
                  <a:gd name="connsiteY3" fmla="*/ 1397000 h 1397000"/>
                  <a:gd name="connsiteX4" fmla="*/ 990600 w 2387600"/>
                  <a:gd name="connsiteY4" fmla="*/ 0 h 1397000"/>
                  <a:gd name="connsiteX5" fmla="*/ 165100 w 2387600"/>
                  <a:gd name="connsiteY5" fmla="*/ 0 h 1397000"/>
                  <a:gd name="connsiteX0" fmla="*/ 0 w 2222500"/>
                  <a:gd name="connsiteY0" fmla="*/ 0 h 1397000"/>
                  <a:gd name="connsiteX1" fmla="*/ 1397000 w 2222500"/>
                  <a:gd name="connsiteY1" fmla="*/ 1397000 h 1397000"/>
                  <a:gd name="connsiteX2" fmla="*/ 2222500 w 2222500"/>
                  <a:gd name="connsiteY2" fmla="*/ 1397000 h 1397000"/>
                  <a:gd name="connsiteX3" fmla="*/ 825500 w 2222500"/>
                  <a:gd name="connsiteY3" fmla="*/ 0 h 1397000"/>
                  <a:gd name="connsiteX4" fmla="*/ 0 w 2222500"/>
                  <a:gd name="connsiteY4" fmla="*/ 0 h 139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500" h="1397000">
                    <a:moveTo>
                      <a:pt x="0" y="0"/>
                    </a:moveTo>
                    <a:lnTo>
                      <a:pt x="1397000" y="1397000"/>
                    </a:lnTo>
                    <a:lnTo>
                      <a:pt x="2222500" y="1397000"/>
                    </a:lnTo>
                    <a:lnTo>
                      <a:pt x="82550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A7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矩形 26"/>
            <p:cNvSpPr/>
            <p:nvPr/>
          </p:nvSpPr>
          <p:spPr>
            <a:xfrm rot="3273216">
              <a:off x="3980815" y="1736750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持续部署方案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39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1760200" y="693182"/>
            <a:ext cx="431800" cy="901700"/>
          </a:xfrm>
          <a:prstGeom prst="rect">
            <a:avLst/>
          </a:prstGeom>
          <a:solidFill>
            <a:srgbClr val="00A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600" dirty="0" smtClean="0">
                <a:solidFill>
                  <a:schemeClr val="bg2">
                    <a:lumMod val="95000"/>
                  </a:schemeClr>
                </a:solidFill>
              </a:rPr>
              <a:t>PAGEX</a:t>
            </a:r>
            <a:endParaRPr lang="zh-CN" altLang="en-US" sz="1600" dirty="0">
              <a:solidFill>
                <a:schemeClr val="bg2">
                  <a:lumMod val="95000"/>
                </a:schemeClr>
              </a:solidFill>
            </a:endParaRPr>
          </a:p>
        </p:txBody>
      </p:sp>
      <p:sp>
        <p:nvSpPr>
          <p:cNvPr id="7" name="流程图: 卡片 6"/>
          <p:cNvSpPr/>
          <p:nvPr/>
        </p:nvSpPr>
        <p:spPr>
          <a:xfrm flipH="1" flipV="1">
            <a:off x="5316920" y="2701255"/>
            <a:ext cx="6875080" cy="1510018"/>
          </a:xfrm>
          <a:prstGeom prst="flowChartPunchedCard">
            <a:avLst/>
          </a:prstGeom>
          <a:solidFill>
            <a:srgbClr val="0563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25412" y="3171917"/>
            <a:ext cx="2889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背景现状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5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6900" y="72603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44A5"/>
                </a:solidFill>
              </a:rPr>
              <a:t>需求管理现状</a:t>
            </a:r>
            <a:endParaRPr lang="zh-CN" altLang="en-US" sz="3200" dirty="0">
              <a:solidFill>
                <a:srgbClr val="0044A5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7560" y="1763477"/>
            <a:ext cx="79603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kern="0" dirty="0" smtClean="0">
                <a:latin typeface="+mn-ea"/>
                <a:cs typeface="宋体" panose="02010600030101010101" pitchFamily="2" charset="-122"/>
              </a:rPr>
              <a:t>需求零散</a:t>
            </a:r>
            <a:endParaRPr lang="en-US" altLang="zh-CN" kern="0" dirty="0" smtClean="0">
              <a:latin typeface="+mn-ea"/>
              <a:cs typeface="宋体" panose="02010600030101010101" pitchFamily="2" charset="-122"/>
            </a:endParaRPr>
          </a:p>
          <a:p>
            <a:pPr marL="50400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zh-CN" kern="0" dirty="0" smtClean="0">
                <a:latin typeface="+mn-ea"/>
                <a:cs typeface="宋体" panose="02010600030101010101" pitchFamily="2" charset="-122"/>
              </a:rPr>
              <a:t>业务提交需求零散</a:t>
            </a:r>
            <a:endParaRPr lang="en-US" altLang="zh-CN" kern="0" dirty="0" smtClean="0">
              <a:latin typeface="+mn-ea"/>
              <a:cs typeface="宋体" panose="02010600030101010101" pitchFamily="2" charset="-122"/>
            </a:endParaRPr>
          </a:p>
          <a:p>
            <a:pPr marL="50400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zh-CN" kern="0" dirty="0" smtClean="0">
                <a:latin typeface="+mn-ea"/>
                <a:cs typeface="宋体" panose="02010600030101010101" pitchFamily="2" charset="-122"/>
              </a:rPr>
              <a:t>业务</a:t>
            </a:r>
            <a:r>
              <a:rPr lang="zh-CN" altLang="zh-CN" kern="0" dirty="0">
                <a:latin typeface="+mn-ea"/>
                <a:cs typeface="宋体" panose="02010600030101010101" pitchFamily="2" charset="-122"/>
              </a:rPr>
              <a:t>条</a:t>
            </a:r>
            <a:r>
              <a:rPr lang="zh-CN" altLang="zh-CN" kern="0" dirty="0" smtClean="0">
                <a:latin typeface="+mn-ea"/>
                <a:cs typeface="宋体" panose="02010600030101010101" pitchFamily="2" charset="-122"/>
              </a:rPr>
              <a:t>线</a:t>
            </a:r>
            <a:r>
              <a:rPr lang="zh-CN" altLang="en-US" kern="0" dirty="0" smtClean="0">
                <a:latin typeface="+mn-ea"/>
                <a:cs typeface="宋体" panose="02010600030101010101" pitchFamily="2" charset="-122"/>
              </a:rPr>
              <a:t>无固定</a:t>
            </a:r>
            <a:r>
              <a:rPr lang="zh-CN" altLang="zh-CN" kern="0" dirty="0" smtClean="0">
                <a:latin typeface="+mn-ea"/>
                <a:cs typeface="宋体" panose="02010600030101010101" pitchFamily="2" charset="-122"/>
              </a:rPr>
              <a:t>接口人</a:t>
            </a:r>
            <a:endParaRPr lang="en-US" altLang="zh-CN" kern="0" dirty="0" smtClean="0">
              <a:latin typeface="+mn-ea"/>
              <a:cs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kern="0" dirty="0">
                <a:latin typeface="+mn-ea"/>
                <a:cs typeface="宋体" panose="02010600030101010101" pitchFamily="2" charset="-122"/>
              </a:rPr>
              <a:t>单一需求</a:t>
            </a:r>
            <a:r>
              <a:rPr lang="zh-CN" altLang="en-US" kern="0" dirty="0" smtClean="0">
                <a:latin typeface="+mn-ea"/>
                <a:cs typeface="宋体" panose="02010600030101010101" pitchFamily="2" charset="-122"/>
              </a:rPr>
              <a:t>复合目标</a:t>
            </a:r>
            <a:endParaRPr lang="en-US" altLang="zh-CN" kern="0" dirty="0" smtClean="0">
              <a:latin typeface="+mn-ea"/>
              <a:cs typeface="宋体" panose="02010600030101010101" pitchFamily="2" charset="-122"/>
            </a:endParaRPr>
          </a:p>
          <a:p>
            <a:pPr marL="50400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kern="0" dirty="0" smtClean="0">
                <a:latin typeface="+mn-ea"/>
                <a:cs typeface="宋体" panose="02010600030101010101" pitchFamily="2" charset="-122"/>
              </a:rPr>
              <a:t>多个业务目标汇总一个需求提出</a:t>
            </a:r>
            <a:endParaRPr lang="en-US" altLang="zh-CN" kern="0" dirty="0" smtClean="0">
              <a:latin typeface="+mn-ea"/>
              <a:cs typeface="宋体" panose="02010600030101010101" pitchFamily="2" charset="-122"/>
            </a:endParaRPr>
          </a:p>
          <a:p>
            <a:pPr marL="50400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kern="0" dirty="0" smtClean="0">
                <a:latin typeface="+mn-ea"/>
                <a:cs typeface="宋体" panose="02010600030101010101" pitchFamily="2" charset="-122"/>
              </a:rPr>
              <a:t>不利于项目规划和管理跟踪</a:t>
            </a:r>
            <a:endParaRPr lang="en-US" altLang="zh-CN" kern="0" dirty="0" smtClean="0">
              <a:latin typeface="+mn-ea"/>
              <a:cs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321" y="4604000"/>
            <a:ext cx="2482888" cy="13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6900" y="72603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44A5"/>
                </a:solidFill>
              </a:rPr>
              <a:t>项目管理现状</a:t>
            </a:r>
            <a:endParaRPr lang="zh-CN" altLang="en-US" sz="3200" dirty="0">
              <a:solidFill>
                <a:srgbClr val="0044A5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57560" y="1576441"/>
            <a:ext cx="79603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kern="0" dirty="0" smtClean="0">
                <a:latin typeface="+mn-ea"/>
                <a:cs typeface="宋体" panose="02010600030101010101" pitchFamily="2" charset="-122"/>
              </a:rPr>
              <a:t>项目规划</a:t>
            </a:r>
            <a:r>
              <a:rPr lang="zh-CN" altLang="zh-CN" kern="0" dirty="0" smtClean="0">
                <a:latin typeface="+mn-ea"/>
                <a:cs typeface="宋体" panose="02010600030101010101" pitchFamily="2" charset="-122"/>
              </a:rPr>
              <a:t>零散</a:t>
            </a:r>
            <a:endParaRPr lang="en-US" altLang="zh-CN" kern="0" dirty="0" smtClean="0">
              <a:latin typeface="+mn-ea"/>
              <a:cs typeface="宋体" panose="02010600030101010101" pitchFamily="2" charset="-122"/>
            </a:endParaRPr>
          </a:p>
          <a:p>
            <a:pPr marL="50400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kern="0" dirty="0" smtClean="0">
                <a:latin typeface="+mn-ea"/>
                <a:cs typeface="宋体" panose="02010600030101010101" pitchFamily="2" charset="-122"/>
              </a:rPr>
              <a:t>需求</a:t>
            </a:r>
            <a:r>
              <a:rPr lang="zh-CN" altLang="en-US" kern="0" dirty="0">
                <a:latin typeface="+mn-ea"/>
                <a:cs typeface="宋体" panose="02010600030101010101" pitchFamily="2" charset="-122"/>
              </a:rPr>
              <a:t>零散和多目标化的现象导致项目无法统筹</a:t>
            </a:r>
            <a:r>
              <a:rPr lang="zh-CN" altLang="en-US" kern="0" dirty="0" smtClean="0">
                <a:latin typeface="+mn-ea"/>
                <a:cs typeface="宋体" panose="02010600030101010101" pitchFamily="2" charset="-122"/>
              </a:rPr>
              <a:t>规划</a:t>
            </a:r>
            <a:endParaRPr lang="en-US" altLang="zh-CN" kern="0" dirty="0" smtClean="0">
              <a:latin typeface="+mn-ea"/>
              <a:cs typeface="宋体" panose="02010600030101010101" pitchFamily="2" charset="-122"/>
            </a:endParaRPr>
          </a:p>
          <a:p>
            <a:pPr marL="50400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kern="0" dirty="0" smtClean="0">
                <a:latin typeface="+mn-ea"/>
                <a:cs typeface="宋体" panose="02010600030101010101" pitchFamily="2" charset="-122"/>
              </a:rPr>
              <a:t>根据业务需求临时规划独立项目</a:t>
            </a:r>
            <a:endParaRPr lang="en-US" altLang="zh-CN" kern="0" dirty="0" smtClean="0">
              <a:latin typeface="+mn-ea"/>
              <a:cs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kern="0" dirty="0" smtClean="0">
                <a:latin typeface="+mn-ea"/>
                <a:cs typeface="宋体" panose="02010600030101010101" pitchFamily="2" charset="-122"/>
              </a:rPr>
              <a:t>项目多分支管理冲突</a:t>
            </a:r>
            <a:endParaRPr lang="en-US" altLang="zh-CN" kern="0" dirty="0" smtClean="0">
              <a:latin typeface="+mn-ea"/>
              <a:cs typeface="宋体" panose="02010600030101010101" pitchFamily="2" charset="-122"/>
            </a:endParaRPr>
          </a:p>
          <a:p>
            <a:pPr marL="50400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kern="0" dirty="0" smtClean="0">
                <a:latin typeface="+mn-ea"/>
                <a:cs typeface="宋体" panose="02010600030101010101" pitchFamily="2" charset="-122"/>
              </a:rPr>
              <a:t>以业务上线时间拉取分支，多个项目版本并行导致开发多分支并行</a:t>
            </a:r>
            <a:endParaRPr lang="en-US" altLang="zh-CN" kern="0" dirty="0" smtClean="0">
              <a:latin typeface="+mn-ea"/>
              <a:cs typeface="宋体" panose="02010600030101010101" pitchFamily="2" charset="-122"/>
            </a:endParaRPr>
          </a:p>
          <a:p>
            <a:pPr marL="50400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kern="0" dirty="0" smtClean="0">
                <a:latin typeface="+mn-ea"/>
                <a:cs typeface="宋体" panose="02010600030101010101" pitchFamily="2" charset="-122"/>
              </a:rPr>
              <a:t>多分支提测时间不一致，存在环境冲突</a:t>
            </a:r>
            <a:endParaRPr lang="en-US" altLang="zh-CN" kern="0" dirty="0" smtClean="0">
              <a:latin typeface="+mn-ea"/>
              <a:cs typeface="宋体" panose="02010600030101010101" pitchFamily="2" charset="-122"/>
            </a:endParaRPr>
          </a:p>
          <a:p>
            <a:pPr marL="50400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kern="0" dirty="0" smtClean="0">
                <a:latin typeface="+mn-ea"/>
                <a:cs typeface="宋体" panose="02010600030101010101" pitchFamily="2" charset="-122"/>
              </a:rPr>
              <a:t>以单分支测试，上线前合并，发布包不一致，安全隐患高</a:t>
            </a:r>
            <a:endParaRPr lang="en-US" altLang="zh-CN" kern="0" dirty="0" smtClean="0">
              <a:latin typeface="+mn-ea"/>
              <a:cs typeface="宋体" panose="02010600030101010101" pitchFamily="2" charset="-122"/>
            </a:endParaRPr>
          </a:p>
          <a:p>
            <a:pPr marL="50400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kern="0" dirty="0">
                <a:latin typeface="+mn-ea"/>
                <a:cs typeface="宋体" panose="02010600030101010101" pitchFamily="2" charset="-122"/>
              </a:rPr>
              <a:t>测试环境冲突分支合并覆盖，增加测试回归</a:t>
            </a:r>
            <a:r>
              <a:rPr lang="zh-CN" altLang="en-US" kern="0" dirty="0" smtClean="0">
                <a:latin typeface="+mn-ea"/>
                <a:cs typeface="宋体" panose="02010600030101010101" pitchFamily="2" charset="-122"/>
              </a:rPr>
              <a:t>工作量</a:t>
            </a:r>
            <a:endParaRPr lang="en-US" altLang="zh-CN" kern="0" dirty="0">
              <a:latin typeface="+mn-ea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80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6900" y="72603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44A5"/>
                </a:solidFill>
              </a:rPr>
              <a:t>方案意义</a:t>
            </a:r>
            <a:endParaRPr lang="zh-CN" altLang="en-US" sz="3200" dirty="0">
              <a:solidFill>
                <a:srgbClr val="0044A5"/>
              </a:solidFill>
            </a:endParaRPr>
          </a:p>
        </p:txBody>
      </p:sp>
      <p:sp>
        <p:nvSpPr>
          <p:cNvPr id="5" name="MH_SubTitle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49417" y="3053917"/>
            <a:ext cx="3095625" cy="704850"/>
          </a:xfrm>
          <a:prstGeom prst="roundRect">
            <a:avLst>
              <a:gd name="adj" fmla="val 50000"/>
            </a:avLst>
          </a:prstGeom>
          <a:solidFill>
            <a:srgbClr val="EBF8FB"/>
          </a:solidFill>
          <a:ln w="9525">
            <a:noFill/>
            <a:round/>
            <a:headEnd/>
            <a:tailEnd/>
          </a:ln>
        </p:spPr>
        <p:txBody>
          <a:bodyPr lIns="720000" tIns="0" rIns="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600" b="1" kern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Lorem ipsum dolor</a:t>
            </a:r>
            <a:endParaRPr lang="zh-CN" altLang="en-US" sz="160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MH_SubTitle_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49417" y="3838142"/>
            <a:ext cx="3095625" cy="704850"/>
          </a:xfrm>
          <a:prstGeom prst="roundRect">
            <a:avLst>
              <a:gd name="adj" fmla="val 50000"/>
            </a:avLst>
          </a:prstGeom>
          <a:solidFill>
            <a:srgbClr val="EBF8FB"/>
          </a:solidFill>
          <a:ln w="9525">
            <a:noFill/>
            <a:round/>
            <a:headEnd/>
            <a:tailEnd/>
          </a:ln>
        </p:spPr>
        <p:txBody>
          <a:bodyPr lIns="720000" tIns="0" rIns="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600" b="1" kern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Lorem ipsum dolor</a:t>
            </a:r>
            <a:endParaRPr lang="zh-CN" altLang="en-US" sz="160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MH_SubTitle_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49417" y="4622368"/>
            <a:ext cx="3095625" cy="706437"/>
          </a:xfrm>
          <a:prstGeom prst="roundRect">
            <a:avLst>
              <a:gd name="adj" fmla="val 50000"/>
            </a:avLst>
          </a:prstGeom>
          <a:solidFill>
            <a:srgbClr val="EBF8FB"/>
          </a:solidFill>
          <a:ln w="9525">
            <a:noFill/>
            <a:round/>
            <a:headEnd/>
            <a:tailEnd/>
          </a:ln>
        </p:spPr>
        <p:txBody>
          <a:bodyPr lIns="720000" tIns="0" rIns="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600" b="1" kern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Lorem ipsum dolor</a:t>
            </a:r>
            <a:endParaRPr lang="zh-CN" altLang="en-US" sz="160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MH_SubTitle_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57353" y="3109479"/>
            <a:ext cx="3094038" cy="704850"/>
          </a:xfrm>
          <a:prstGeom prst="roundRect">
            <a:avLst>
              <a:gd name="adj" fmla="val 50000"/>
            </a:avLst>
          </a:prstGeom>
          <a:solidFill>
            <a:srgbClr val="EBF8FB"/>
          </a:solidFill>
          <a:ln w="9525">
            <a:noFill/>
            <a:round/>
            <a:headEnd/>
            <a:tailEnd/>
          </a:ln>
        </p:spPr>
        <p:txBody>
          <a:bodyPr lIns="720000" tIns="0" rIns="0" bIns="0" anchor="ctr">
            <a:normAutofit/>
          </a:bodyPr>
          <a:lstStyle/>
          <a:p>
            <a:r>
              <a:rPr lang="zh-CN" altLang="en-US" sz="1600" b="1" kern="0" dirty="0">
                <a:ea typeface="宋体" panose="02010600030101010101" pitchFamily="2" charset="-122"/>
                <a:cs typeface="宋体" panose="02010600030101010101" pitchFamily="2" charset="-122"/>
              </a:rPr>
              <a:t>项目统筹规划</a:t>
            </a:r>
            <a:endParaRPr lang="en-US" altLang="zh-CN" sz="1600" b="1" kern="0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MH_SubTitle_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57353" y="3893704"/>
            <a:ext cx="3094038" cy="704850"/>
          </a:xfrm>
          <a:prstGeom prst="roundRect">
            <a:avLst>
              <a:gd name="adj" fmla="val 50000"/>
            </a:avLst>
          </a:prstGeom>
          <a:solidFill>
            <a:srgbClr val="EBF8FB"/>
          </a:solidFill>
          <a:ln w="9525">
            <a:noFill/>
            <a:round/>
            <a:headEnd/>
            <a:tailEnd/>
          </a:ln>
        </p:spPr>
        <p:txBody>
          <a:bodyPr lIns="720000" tIns="0" rIns="0" bIns="0" anchor="ctr">
            <a:normAutofit/>
          </a:bodyPr>
          <a:lstStyle/>
          <a:p>
            <a:r>
              <a:rPr lang="zh-CN" altLang="en-US" sz="1600" b="1" kern="0" dirty="0" smtClean="0">
                <a:ea typeface="宋体" panose="02010600030101010101" pitchFamily="2" charset="-122"/>
                <a:cs typeface="宋体" panose="02010600030101010101" pitchFamily="2" charset="-122"/>
              </a:rPr>
              <a:t>有节奏的</a:t>
            </a:r>
            <a:r>
              <a:rPr lang="zh-CN" altLang="zh-CN" sz="1600" b="1" kern="0" dirty="0" smtClean="0">
                <a:ea typeface="宋体" panose="02010600030101010101" pitchFamily="2" charset="-122"/>
                <a:cs typeface="宋体" panose="02010600030101010101" pitchFamily="2" charset="-122"/>
              </a:rPr>
              <a:t>版本</a:t>
            </a:r>
            <a:r>
              <a:rPr lang="zh-CN" altLang="zh-CN" sz="1600" b="1" kern="0" dirty="0">
                <a:ea typeface="宋体" panose="02010600030101010101" pitchFamily="2" charset="-122"/>
                <a:cs typeface="宋体" panose="02010600030101010101" pitchFamily="2" charset="-122"/>
              </a:rPr>
              <a:t>规划</a:t>
            </a:r>
            <a:endParaRPr lang="en-US" altLang="zh-CN" sz="1600" b="1" kern="0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57353" y="2293504"/>
            <a:ext cx="3094038" cy="704850"/>
          </a:xfrm>
          <a:prstGeom prst="roundRect">
            <a:avLst>
              <a:gd name="adj" fmla="val 50000"/>
            </a:avLst>
          </a:prstGeom>
          <a:solidFill>
            <a:srgbClr val="EBF8FB"/>
          </a:solidFill>
          <a:ln w="9525">
            <a:noFill/>
            <a:round/>
            <a:headEnd/>
            <a:tailEnd/>
          </a:ln>
        </p:spPr>
        <p:txBody>
          <a:bodyPr lIns="720000" tIns="0" rIns="0" bIns="0" anchor="ctr">
            <a:normAutofit/>
          </a:bodyPr>
          <a:lstStyle/>
          <a:p>
            <a:r>
              <a:rPr lang="zh-CN" altLang="en-US" sz="1600" b="1" kern="0" dirty="0">
                <a:ea typeface="宋体" panose="02010600030101010101" pitchFamily="2" charset="-122"/>
                <a:cs typeface="宋体" panose="02010600030101010101" pitchFamily="2" charset="-122"/>
              </a:rPr>
              <a:t>业务需求合并</a:t>
            </a:r>
            <a:endParaRPr lang="en-US" altLang="zh-CN" sz="1600" b="1" kern="0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MH_SubTitle_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57353" y="4677929"/>
            <a:ext cx="3094038" cy="706438"/>
          </a:xfrm>
          <a:prstGeom prst="roundRect">
            <a:avLst>
              <a:gd name="adj" fmla="val 50000"/>
            </a:avLst>
          </a:prstGeom>
          <a:solidFill>
            <a:srgbClr val="EBF8FB"/>
          </a:solidFill>
          <a:ln w="9525">
            <a:noFill/>
            <a:round/>
            <a:headEnd/>
            <a:tailEnd/>
          </a:ln>
        </p:spPr>
        <p:txBody>
          <a:bodyPr lIns="720000" tIns="0" rIns="0" bIns="0" anchor="ctr">
            <a:normAutofit fontScale="85000" lnSpcReduction="20000"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zh-CN" sz="1600" b="1" kern="0" dirty="0">
                <a:ea typeface="宋体" panose="02010600030101010101" pitchFamily="2" charset="-122"/>
                <a:cs typeface="宋体" panose="02010600030101010101" pitchFamily="2" charset="-122"/>
              </a:rPr>
              <a:t>减少发布频次，提高系统稳定性</a:t>
            </a:r>
            <a:endParaRPr lang="zh-CN" altLang="en-US" sz="1600" b="1" kern="0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MH_Other_1"/>
          <p:cNvCxnSpPr/>
          <p:nvPr>
            <p:custDataLst>
              <p:tags r:id="rId8"/>
            </p:custDataLst>
          </p:nvPr>
        </p:nvCxnSpPr>
        <p:spPr>
          <a:xfrm flipV="1">
            <a:off x="4000067" y="2693554"/>
            <a:ext cx="1347787" cy="1149350"/>
          </a:xfrm>
          <a:prstGeom prst="line">
            <a:avLst/>
          </a:prstGeom>
          <a:ln>
            <a:solidFill>
              <a:srgbClr val="6DD3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MH_Other_2"/>
          <p:cNvCxnSpPr>
            <a:endCxn id="20" idx="2"/>
          </p:cNvCxnSpPr>
          <p:nvPr>
            <p:custDataLst>
              <p:tags r:id="rId9"/>
            </p:custDataLst>
          </p:nvPr>
        </p:nvCxnSpPr>
        <p:spPr>
          <a:xfrm flipV="1">
            <a:off x="4041341" y="3460317"/>
            <a:ext cx="1173162" cy="354012"/>
          </a:xfrm>
          <a:prstGeom prst="line">
            <a:avLst/>
          </a:prstGeom>
          <a:ln>
            <a:solidFill>
              <a:srgbClr val="6DD3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MH_Other_3"/>
          <p:cNvCxnSpPr>
            <a:endCxn id="19" idx="2"/>
          </p:cNvCxnSpPr>
          <p:nvPr>
            <p:custDataLst>
              <p:tags r:id="rId10"/>
            </p:custDataLst>
          </p:nvPr>
        </p:nvCxnSpPr>
        <p:spPr>
          <a:xfrm>
            <a:off x="4088967" y="3861954"/>
            <a:ext cx="1125537" cy="382588"/>
          </a:xfrm>
          <a:prstGeom prst="line">
            <a:avLst/>
          </a:prstGeom>
          <a:ln>
            <a:solidFill>
              <a:srgbClr val="6DD3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MH_Other_4"/>
          <p:cNvCxnSpPr/>
          <p:nvPr>
            <p:custDataLst>
              <p:tags r:id="rId11"/>
            </p:custDataLst>
          </p:nvPr>
        </p:nvCxnSpPr>
        <p:spPr>
          <a:xfrm>
            <a:off x="4161991" y="3941330"/>
            <a:ext cx="1255712" cy="1089025"/>
          </a:xfrm>
          <a:prstGeom prst="line">
            <a:avLst/>
          </a:prstGeom>
          <a:ln>
            <a:solidFill>
              <a:srgbClr val="6DD3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Other_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780866" y="4539817"/>
            <a:ext cx="1281112" cy="277812"/>
          </a:xfrm>
          <a:prstGeom prst="ellipse">
            <a:avLst/>
          </a:prstGeom>
          <a:gradFill rotWithShape="1">
            <a:gsLst>
              <a:gs pos="0">
                <a:srgbClr val="000000">
                  <a:alpha val="52000"/>
                </a:srgbClr>
              </a:gs>
              <a:gs pos="100000">
                <a:schemeClr val="bg1">
                  <a:lumMod val="65000"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 sz="12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MH_Title_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606242" y="3045979"/>
            <a:ext cx="1601787" cy="1570038"/>
          </a:xfrm>
          <a:prstGeom prst="ellipse">
            <a:avLst/>
          </a:prstGeom>
          <a:gradFill flip="none" rotWithShape="1">
            <a:gsLst>
              <a:gs pos="0">
                <a:srgbClr val="A0E2FA"/>
              </a:gs>
              <a:gs pos="100000">
                <a:srgbClr val="0BA7DF"/>
              </a:gs>
            </a:gsLst>
            <a:path path="shape">
              <a:fillToRect l="50000" t="50000" r="50000" b="50000"/>
            </a:path>
            <a:tileRect/>
          </a:gradFill>
          <a:ln w="19050">
            <a:noFill/>
            <a:round/>
            <a:headEnd/>
            <a:tailEnd/>
          </a:ln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000" b="1" kern="0" dirty="0" smtClean="0">
                <a:latin typeface="微软雅黑" pitchFamily="34" charset="-122"/>
                <a:ea typeface="微软雅黑" pitchFamily="34" charset="-122"/>
              </a:rPr>
              <a:t>效率</a:t>
            </a:r>
            <a:endParaRPr lang="en-US" altLang="zh-CN" sz="20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2000" b="1" kern="0" dirty="0">
                <a:latin typeface="微软雅黑" pitchFamily="34" charset="-122"/>
                <a:ea typeface="微软雅黑" pitchFamily="34" charset="-122"/>
              </a:rPr>
              <a:t>质量</a:t>
            </a:r>
          </a:p>
        </p:txBody>
      </p:sp>
      <p:sp>
        <p:nvSpPr>
          <p:cNvPr id="18" name="MH_Other_6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758641" y="3061855"/>
            <a:ext cx="1282700" cy="608013"/>
          </a:xfrm>
          <a:custGeom>
            <a:avLst/>
            <a:gdLst>
              <a:gd name="T0" fmla="*/ 729 w 1321"/>
              <a:gd name="T1" fmla="*/ 203 h 712"/>
              <a:gd name="T2" fmla="*/ 738 w 1321"/>
              <a:gd name="T3" fmla="*/ 224 h 712"/>
              <a:gd name="T4" fmla="*/ 740 w 1321"/>
              <a:gd name="T5" fmla="*/ 244 h 712"/>
              <a:gd name="T6" fmla="*/ 737 w 1321"/>
              <a:gd name="T7" fmla="*/ 262 h 712"/>
              <a:gd name="T8" fmla="*/ 727 w 1321"/>
              <a:gd name="T9" fmla="*/ 279 h 712"/>
              <a:gd name="T10" fmla="*/ 713 w 1321"/>
              <a:gd name="T11" fmla="*/ 294 h 712"/>
              <a:gd name="T12" fmla="*/ 694 w 1321"/>
              <a:gd name="T13" fmla="*/ 306 h 712"/>
              <a:gd name="T14" fmla="*/ 670 w 1321"/>
              <a:gd name="T15" fmla="*/ 318 h 712"/>
              <a:gd name="T16" fmla="*/ 643 w 1321"/>
              <a:gd name="T17" fmla="*/ 329 h 712"/>
              <a:gd name="T18" fmla="*/ 612 w 1321"/>
              <a:gd name="T19" fmla="*/ 338 h 712"/>
              <a:gd name="T20" fmla="*/ 578 w 1321"/>
              <a:gd name="T21" fmla="*/ 346 h 712"/>
              <a:gd name="T22" fmla="*/ 542 w 1321"/>
              <a:gd name="T23" fmla="*/ 352 h 712"/>
              <a:gd name="T24" fmla="*/ 502 w 1321"/>
              <a:gd name="T25" fmla="*/ 357 h 712"/>
              <a:gd name="T26" fmla="*/ 462 w 1321"/>
              <a:gd name="T27" fmla="*/ 360 h 712"/>
              <a:gd name="T28" fmla="*/ 445 w 1321"/>
              <a:gd name="T29" fmla="*/ 361 h 712"/>
              <a:gd name="T30" fmla="*/ 267 w 1321"/>
              <a:gd name="T31" fmla="*/ 361 h 712"/>
              <a:gd name="T32" fmla="*/ 264 w 1321"/>
              <a:gd name="T33" fmla="*/ 361 h 712"/>
              <a:gd name="T34" fmla="*/ 229 w 1321"/>
              <a:gd name="T35" fmla="*/ 359 h 712"/>
              <a:gd name="T36" fmla="*/ 195 w 1321"/>
              <a:gd name="T37" fmla="*/ 357 h 712"/>
              <a:gd name="T38" fmla="*/ 162 w 1321"/>
              <a:gd name="T39" fmla="*/ 353 h 712"/>
              <a:gd name="T40" fmla="*/ 132 w 1321"/>
              <a:gd name="T41" fmla="*/ 349 h 712"/>
              <a:gd name="T42" fmla="*/ 104 w 1321"/>
              <a:gd name="T43" fmla="*/ 343 h 712"/>
              <a:gd name="T44" fmla="*/ 79 w 1321"/>
              <a:gd name="T45" fmla="*/ 336 h 712"/>
              <a:gd name="T46" fmla="*/ 57 w 1321"/>
              <a:gd name="T47" fmla="*/ 329 h 712"/>
              <a:gd name="T48" fmla="*/ 38 w 1321"/>
              <a:gd name="T49" fmla="*/ 319 h 712"/>
              <a:gd name="T50" fmla="*/ 22 w 1321"/>
              <a:gd name="T51" fmla="*/ 308 h 712"/>
              <a:gd name="T52" fmla="*/ 10 w 1321"/>
              <a:gd name="T53" fmla="*/ 296 h 712"/>
              <a:gd name="T54" fmla="*/ 3 w 1321"/>
              <a:gd name="T55" fmla="*/ 281 h 712"/>
              <a:gd name="T56" fmla="*/ 0 w 1321"/>
              <a:gd name="T57" fmla="*/ 266 h 712"/>
              <a:gd name="T58" fmla="*/ 0 w 1321"/>
              <a:gd name="T59" fmla="*/ 264 h 712"/>
              <a:gd name="T60" fmla="*/ 2 w 1321"/>
              <a:gd name="T61" fmla="*/ 247 h 712"/>
              <a:gd name="T62" fmla="*/ 9 w 1321"/>
              <a:gd name="T63" fmla="*/ 226 h 712"/>
              <a:gd name="T64" fmla="*/ 29 w 1321"/>
              <a:gd name="T65" fmla="*/ 188 h 712"/>
              <a:gd name="T66" fmla="*/ 53 w 1321"/>
              <a:gd name="T67" fmla="*/ 152 h 712"/>
              <a:gd name="T68" fmla="*/ 82 w 1321"/>
              <a:gd name="T69" fmla="*/ 119 h 712"/>
              <a:gd name="T70" fmla="*/ 114 w 1321"/>
              <a:gd name="T71" fmla="*/ 89 h 712"/>
              <a:gd name="T72" fmla="*/ 151 w 1321"/>
              <a:gd name="T73" fmla="*/ 63 h 712"/>
              <a:gd name="T74" fmla="*/ 191 w 1321"/>
              <a:gd name="T75" fmla="*/ 42 h 712"/>
              <a:gd name="T76" fmla="*/ 232 w 1321"/>
              <a:gd name="T77" fmla="*/ 24 h 712"/>
              <a:gd name="T78" fmla="*/ 278 w 1321"/>
              <a:gd name="T79" fmla="*/ 11 h 712"/>
              <a:gd name="T80" fmla="*/ 325 w 1321"/>
              <a:gd name="T81" fmla="*/ 3 h 712"/>
              <a:gd name="T82" fmla="*/ 374 w 1321"/>
              <a:gd name="T83" fmla="*/ 0 h 712"/>
              <a:gd name="T84" fmla="*/ 374 w 1321"/>
              <a:gd name="T85" fmla="*/ 0 h 712"/>
              <a:gd name="T86" fmla="*/ 425 w 1321"/>
              <a:gd name="T87" fmla="*/ 3 h 712"/>
              <a:gd name="T88" fmla="*/ 474 w 1321"/>
              <a:gd name="T89" fmla="*/ 12 h 712"/>
              <a:gd name="T90" fmla="*/ 522 w 1321"/>
              <a:gd name="T91" fmla="*/ 27 h 712"/>
              <a:gd name="T92" fmla="*/ 566 w 1321"/>
              <a:gd name="T93" fmla="*/ 46 h 712"/>
              <a:gd name="T94" fmla="*/ 606 w 1321"/>
              <a:gd name="T95" fmla="*/ 69 h 712"/>
              <a:gd name="T96" fmla="*/ 644 w 1321"/>
              <a:gd name="T97" fmla="*/ 98 h 712"/>
              <a:gd name="T98" fmla="*/ 677 w 1321"/>
              <a:gd name="T99" fmla="*/ 130 h 712"/>
              <a:gd name="T100" fmla="*/ 705 w 1321"/>
              <a:gd name="T101" fmla="*/ 165 h 712"/>
              <a:gd name="T102" fmla="*/ 729 w 1321"/>
              <a:gd name="T103" fmla="*/ 203 h 712"/>
              <a:gd name="T104" fmla="*/ 729 w 1321"/>
              <a:gd name="T105" fmla="*/ 203 h 71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321"/>
              <a:gd name="T160" fmla="*/ 0 h 712"/>
              <a:gd name="T161" fmla="*/ 1321 w 1321"/>
              <a:gd name="T162" fmla="*/ 712 h 712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321" h="712">
                <a:moveTo>
                  <a:pt x="1301" y="401"/>
                </a:moveTo>
                <a:lnTo>
                  <a:pt x="1317" y="442"/>
                </a:lnTo>
                <a:lnTo>
                  <a:pt x="1321" y="481"/>
                </a:lnTo>
                <a:lnTo>
                  <a:pt x="1315" y="516"/>
                </a:lnTo>
                <a:lnTo>
                  <a:pt x="1298" y="550"/>
                </a:lnTo>
                <a:lnTo>
                  <a:pt x="1272" y="579"/>
                </a:lnTo>
                <a:lnTo>
                  <a:pt x="1239" y="604"/>
                </a:lnTo>
                <a:lnTo>
                  <a:pt x="1196" y="628"/>
                </a:lnTo>
                <a:lnTo>
                  <a:pt x="1147" y="649"/>
                </a:lnTo>
                <a:lnTo>
                  <a:pt x="1092" y="667"/>
                </a:lnTo>
                <a:lnTo>
                  <a:pt x="1031" y="683"/>
                </a:lnTo>
                <a:lnTo>
                  <a:pt x="967" y="694"/>
                </a:lnTo>
                <a:lnTo>
                  <a:pt x="896" y="704"/>
                </a:lnTo>
                <a:lnTo>
                  <a:pt x="824" y="710"/>
                </a:lnTo>
                <a:lnTo>
                  <a:pt x="795" y="712"/>
                </a:lnTo>
                <a:lnTo>
                  <a:pt x="476" y="712"/>
                </a:lnTo>
                <a:lnTo>
                  <a:pt x="472" y="712"/>
                </a:lnTo>
                <a:lnTo>
                  <a:pt x="409" y="708"/>
                </a:lnTo>
                <a:lnTo>
                  <a:pt x="348" y="704"/>
                </a:lnTo>
                <a:lnTo>
                  <a:pt x="290" y="696"/>
                </a:lnTo>
                <a:lnTo>
                  <a:pt x="235" y="689"/>
                </a:lnTo>
                <a:lnTo>
                  <a:pt x="186" y="677"/>
                </a:lnTo>
                <a:lnTo>
                  <a:pt x="141" y="663"/>
                </a:lnTo>
                <a:lnTo>
                  <a:pt x="102" y="648"/>
                </a:lnTo>
                <a:lnTo>
                  <a:pt x="67" y="630"/>
                </a:lnTo>
                <a:lnTo>
                  <a:pt x="39" y="608"/>
                </a:lnTo>
                <a:lnTo>
                  <a:pt x="18" y="583"/>
                </a:lnTo>
                <a:lnTo>
                  <a:pt x="6" y="554"/>
                </a:lnTo>
                <a:lnTo>
                  <a:pt x="0" y="524"/>
                </a:lnTo>
                <a:lnTo>
                  <a:pt x="0" y="520"/>
                </a:lnTo>
                <a:lnTo>
                  <a:pt x="4" y="487"/>
                </a:lnTo>
                <a:lnTo>
                  <a:pt x="16" y="446"/>
                </a:lnTo>
                <a:lnTo>
                  <a:pt x="51" y="370"/>
                </a:lnTo>
                <a:lnTo>
                  <a:pt x="94" y="299"/>
                </a:lnTo>
                <a:lnTo>
                  <a:pt x="147" y="235"/>
                </a:lnTo>
                <a:lnTo>
                  <a:pt x="204" y="176"/>
                </a:lnTo>
                <a:lnTo>
                  <a:pt x="270" y="125"/>
                </a:lnTo>
                <a:lnTo>
                  <a:pt x="341" y="82"/>
                </a:lnTo>
                <a:lnTo>
                  <a:pt x="415" y="47"/>
                </a:lnTo>
                <a:lnTo>
                  <a:pt x="497" y="21"/>
                </a:lnTo>
                <a:lnTo>
                  <a:pt x="581" y="6"/>
                </a:lnTo>
                <a:lnTo>
                  <a:pt x="667" y="0"/>
                </a:lnTo>
                <a:lnTo>
                  <a:pt x="759" y="6"/>
                </a:lnTo>
                <a:lnTo>
                  <a:pt x="847" y="23"/>
                </a:lnTo>
                <a:lnTo>
                  <a:pt x="932" y="53"/>
                </a:lnTo>
                <a:lnTo>
                  <a:pt x="1010" y="90"/>
                </a:lnTo>
                <a:lnTo>
                  <a:pt x="1082" y="137"/>
                </a:lnTo>
                <a:lnTo>
                  <a:pt x="1149" y="194"/>
                </a:lnTo>
                <a:lnTo>
                  <a:pt x="1208" y="256"/>
                </a:lnTo>
                <a:lnTo>
                  <a:pt x="1258" y="325"/>
                </a:lnTo>
                <a:lnTo>
                  <a:pt x="1301" y="401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2EBFF4">
                  <a:alpha val="0"/>
                </a:srgbClr>
              </a:gs>
            </a:gsLst>
            <a:lin ang="5400000" scaled="1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 sz="2800" kern="0" dirty="0">
              <a:solidFill>
                <a:sysClr val="windowText" lastClr="000000"/>
              </a:solidFill>
              <a:ea typeface="微软雅黑" pitchFamily="34" charset="-122"/>
            </a:endParaRPr>
          </a:p>
        </p:txBody>
      </p:sp>
      <p:sp>
        <p:nvSpPr>
          <p:cNvPr id="19" name="MH_Other_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214503" y="3941330"/>
            <a:ext cx="617538" cy="606425"/>
          </a:xfrm>
          <a:prstGeom prst="ellipse">
            <a:avLst/>
          </a:prstGeom>
          <a:gradFill flip="none" rotWithShape="1">
            <a:gsLst>
              <a:gs pos="0">
                <a:srgbClr val="84DAF8"/>
              </a:gs>
              <a:gs pos="100000">
                <a:srgbClr val="13B7F3"/>
              </a:gs>
            </a:gsLst>
            <a:path path="shape">
              <a:fillToRect l="50000" t="50000" r="50000" b="50000"/>
            </a:path>
            <a:tileRect/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24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MH_Other_8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214503" y="3157105"/>
            <a:ext cx="617538" cy="606425"/>
          </a:xfrm>
          <a:prstGeom prst="ellipse">
            <a:avLst/>
          </a:prstGeom>
          <a:gradFill flip="none" rotWithShape="1">
            <a:gsLst>
              <a:gs pos="0">
                <a:srgbClr val="84DAF8"/>
              </a:gs>
              <a:gs pos="100000">
                <a:srgbClr val="13B7F3"/>
              </a:gs>
            </a:gsLst>
            <a:path path="shape">
              <a:fillToRect l="50000" t="50000" r="50000" b="50000"/>
            </a:path>
            <a:tileRect/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24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MH_Other_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214503" y="2342718"/>
            <a:ext cx="617538" cy="606425"/>
          </a:xfrm>
          <a:prstGeom prst="ellipse">
            <a:avLst/>
          </a:prstGeom>
          <a:gradFill flip="none" rotWithShape="1">
            <a:gsLst>
              <a:gs pos="0">
                <a:srgbClr val="84DAF8"/>
              </a:gs>
              <a:gs pos="100000">
                <a:srgbClr val="13B7F3"/>
              </a:gs>
            </a:gsLst>
            <a:path path="shape">
              <a:fillToRect l="50000" t="50000" r="50000" b="50000"/>
            </a:path>
            <a:tileRect/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24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MH_Other_1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214503" y="4727143"/>
            <a:ext cx="617538" cy="604837"/>
          </a:xfrm>
          <a:prstGeom prst="ellipse">
            <a:avLst/>
          </a:prstGeom>
          <a:gradFill flip="none" rotWithShape="1">
            <a:gsLst>
              <a:gs pos="0">
                <a:srgbClr val="84DAF8"/>
              </a:gs>
              <a:gs pos="100000">
                <a:srgbClr val="13B7F3"/>
              </a:gs>
            </a:gsLst>
            <a:path path="shape">
              <a:fillToRect l="50000" t="50000" r="50000" b="50000"/>
            </a:path>
            <a:tileRect/>
          </a:gra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24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5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1760200" y="693182"/>
            <a:ext cx="431800" cy="901700"/>
          </a:xfrm>
          <a:prstGeom prst="rect">
            <a:avLst/>
          </a:prstGeom>
          <a:solidFill>
            <a:srgbClr val="00A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600" dirty="0" smtClean="0">
                <a:solidFill>
                  <a:schemeClr val="bg2">
                    <a:lumMod val="95000"/>
                  </a:schemeClr>
                </a:solidFill>
              </a:rPr>
              <a:t>PAGEX</a:t>
            </a:r>
            <a:endParaRPr lang="zh-CN" altLang="en-US" sz="1600" dirty="0">
              <a:solidFill>
                <a:schemeClr val="bg2">
                  <a:lumMod val="95000"/>
                </a:schemeClr>
              </a:solidFill>
            </a:endParaRPr>
          </a:p>
        </p:txBody>
      </p:sp>
      <p:sp>
        <p:nvSpPr>
          <p:cNvPr id="6" name="流程图: 卡片 5"/>
          <p:cNvSpPr/>
          <p:nvPr/>
        </p:nvSpPr>
        <p:spPr>
          <a:xfrm flipH="1" flipV="1">
            <a:off x="5316920" y="2701255"/>
            <a:ext cx="6875080" cy="1510018"/>
          </a:xfrm>
          <a:prstGeom prst="flowChartPunchedCard">
            <a:avLst/>
          </a:prstGeom>
          <a:solidFill>
            <a:srgbClr val="0563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25413" y="3171917"/>
            <a:ext cx="401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需求项目管理方案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4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6900" y="7260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44A5"/>
                </a:solidFill>
              </a:rPr>
              <a:t>需求项目管理方案</a:t>
            </a:r>
            <a:endParaRPr lang="zh-CN" altLang="en-US" sz="3200" dirty="0">
              <a:solidFill>
                <a:srgbClr val="0044A5"/>
              </a:solidFill>
            </a:endParaRPr>
          </a:p>
        </p:txBody>
      </p:sp>
      <p:sp>
        <p:nvSpPr>
          <p:cNvPr id="4" name="Rectangle 79"/>
          <p:cNvSpPr>
            <a:spLocks noChangeArrowheads="1"/>
          </p:cNvSpPr>
          <p:nvPr/>
        </p:nvSpPr>
        <p:spPr bwMode="auto">
          <a:xfrm>
            <a:off x="2867488" y="270769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466" y="1553593"/>
            <a:ext cx="8858328" cy="481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4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6900" y="72603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44A5"/>
                </a:solidFill>
              </a:rPr>
              <a:t>需求管理</a:t>
            </a:r>
            <a:endParaRPr lang="zh-CN" altLang="en-US" sz="3200" dirty="0">
              <a:solidFill>
                <a:srgbClr val="0044A5"/>
              </a:solidFill>
            </a:endParaRPr>
          </a:p>
        </p:txBody>
      </p:sp>
      <p:sp>
        <p:nvSpPr>
          <p:cNvPr id="4" name="Rectangle 79"/>
          <p:cNvSpPr>
            <a:spLocks noChangeArrowheads="1"/>
          </p:cNvSpPr>
          <p:nvPr/>
        </p:nvSpPr>
        <p:spPr bwMode="auto">
          <a:xfrm>
            <a:off x="2867488" y="270769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7560" y="1763477"/>
            <a:ext cx="7960311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kern="0" dirty="0" smtClean="0">
                <a:latin typeface="+mn-ea"/>
                <a:cs typeface="宋体" panose="02010600030101010101" pitchFamily="2" charset="-122"/>
              </a:rPr>
              <a:t>业务</a:t>
            </a:r>
            <a:r>
              <a:rPr lang="zh-CN" altLang="zh-CN" kern="0" dirty="0">
                <a:latin typeface="+mn-ea"/>
                <a:cs typeface="宋体" panose="02010600030101010101" pitchFamily="2" charset="-122"/>
              </a:rPr>
              <a:t>需求</a:t>
            </a:r>
            <a:r>
              <a:rPr lang="zh-CN" altLang="zh-CN" kern="0" dirty="0" smtClean="0">
                <a:latin typeface="+mn-ea"/>
                <a:cs typeface="宋体" panose="02010600030101010101" pitchFamily="2" charset="-122"/>
              </a:rPr>
              <a:t>拆分</a:t>
            </a:r>
            <a:endParaRPr lang="en-US" altLang="zh-CN" kern="0" dirty="0" smtClean="0">
              <a:latin typeface="+mn-ea"/>
              <a:cs typeface="宋体" panose="02010600030101010101" pitchFamily="2" charset="-122"/>
            </a:endParaRPr>
          </a:p>
          <a:p>
            <a:pPr marL="50400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zh-CN" kern="0" dirty="0" smtClean="0">
                <a:latin typeface="+mn-ea"/>
                <a:cs typeface="宋体" panose="02010600030101010101" pitchFamily="2" charset="-122"/>
              </a:rPr>
              <a:t>若</a:t>
            </a:r>
            <a:r>
              <a:rPr lang="zh-CN" altLang="zh-CN" kern="0" dirty="0">
                <a:latin typeface="+mn-ea"/>
                <a:cs typeface="宋体" panose="02010600030101010101" pitchFamily="2" charset="-122"/>
              </a:rPr>
              <a:t>一个需求只包含一个业务目标则无需</a:t>
            </a:r>
            <a:r>
              <a:rPr lang="zh-CN" altLang="zh-CN" kern="0" dirty="0" smtClean="0">
                <a:latin typeface="+mn-ea"/>
                <a:cs typeface="宋体" panose="02010600030101010101" pitchFamily="2" charset="-122"/>
              </a:rPr>
              <a:t>拆分</a:t>
            </a:r>
            <a:endParaRPr lang="en-US" altLang="zh-CN" kern="0" dirty="0" smtClean="0">
              <a:latin typeface="+mn-ea"/>
              <a:cs typeface="宋体" panose="02010600030101010101" pitchFamily="2" charset="-122"/>
            </a:endParaRPr>
          </a:p>
          <a:p>
            <a:pPr marL="50400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zh-CN" kern="0" dirty="0">
                <a:latin typeface="+mn-ea"/>
                <a:cs typeface="宋体" panose="02010600030101010101" pitchFamily="2" charset="-122"/>
              </a:rPr>
              <a:t>若一个需求包含多个目标，则将该需求拆分为多个独立目标的</a:t>
            </a:r>
            <a:r>
              <a:rPr lang="zh-CN" altLang="zh-CN" kern="0" dirty="0" smtClean="0">
                <a:latin typeface="+mn-ea"/>
                <a:cs typeface="宋体" panose="02010600030101010101" pitchFamily="2" charset="-122"/>
              </a:rPr>
              <a:t>需求</a:t>
            </a:r>
            <a:endParaRPr lang="en-US" altLang="zh-CN" kern="0" dirty="0" smtClean="0">
              <a:latin typeface="+mn-ea"/>
              <a:cs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zh-CN" kern="0" dirty="0">
                <a:latin typeface="+mn-ea"/>
                <a:cs typeface="宋体" panose="02010600030101010101" pitchFamily="2" charset="-122"/>
              </a:rPr>
              <a:t>需求</a:t>
            </a:r>
            <a:r>
              <a:rPr lang="zh-CN" altLang="zh-CN" kern="0" dirty="0" smtClean="0">
                <a:latin typeface="+mn-ea"/>
                <a:cs typeface="宋体" panose="02010600030101010101" pitchFamily="2" charset="-122"/>
              </a:rPr>
              <a:t>合并</a:t>
            </a:r>
            <a:endParaRPr lang="en-US" altLang="zh-CN" kern="0" dirty="0" smtClean="0">
              <a:latin typeface="+mn-ea"/>
              <a:cs typeface="宋体" panose="02010600030101010101" pitchFamily="2" charset="-122"/>
            </a:endParaRPr>
          </a:p>
          <a:p>
            <a:pPr marL="50400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zh-CN" kern="0" dirty="0" smtClean="0">
                <a:latin typeface="+mn-ea"/>
                <a:cs typeface="宋体" panose="02010600030101010101" pitchFamily="2" charset="-122"/>
              </a:rPr>
              <a:t>把</a:t>
            </a:r>
            <a:r>
              <a:rPr lang="zh-CN" altLang="zh-CN" kern="0" dirty="0">
                <a:latin typeface="+mn-ea"/>
                <a:cs typeface="宋体" panose="02010600030101010101" pitchFamily="2" charset="-122"/>
              </a:rPr>
              <a:t>具有相同业务目标的需求进行合并，进行统一</a:t>
            </a:r>
            <a:r>
              <a:rPr lang="zh-CN" altLang="zh-CN" kern="0" dirty="0" smtClean="0">
                <a:latin typeface="+mn-ea"/>
                <a:cs typeface="宋体" panose="02010600030101010101" pitchFamily="2" charset="-122"/>
              </a:rPr>
              <a:t>规划</a:t>
            </a:r>
            <a:endParaRPr lang="en-US" altLang="zh-CN" kern="0" dirty="0">
              <a:latin typeface="+mn-ea"/>
              <a:cs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kern="0" dirty="0" smtClean="0">
                <a:latin typeface="+mn-ea"/>
                <a:cs typeface="宋体" panose="02010600030101010101" pitchFamily="2" charset="-122"/>
              </a:rPr>
              <a:t>按版本节奏处理需求</a:t>
            </a:r>
            <a:endParaRPr lang="en-US" altLang="zh-CN" kern="0" dirty="0">
              <a:latin typeface="+mn-ea"/>
              <a:cs typeface="宋体" panose="02010600030101010101" pitchFamily="2" charset="-122"/>
            </a:endParaRPr>
          </a:p>
          <a:p>
            <a:pPr marL="50400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zh-CN" kern="0" dirty="0">
                <a:latin typeface="+mn-ea"/>
                <a:cs typeface="宋体" panose="02010600030101010101" pitchFamily="2" charset="-122"/>
              </a:rPr>
              <a:t>根据业务条线规划需求的提出周期、需求澄清节点及排期节点，按照业务条线有节奏的处理</a:t>
            </a:r>
            <a:r>
              <a:rPr lang="zh-CN" altLang="zh-CN" kern="0" dirty="0" smtClean="0">
                <a:latin typeface="+mn-ea"/>
                <a:cs typeface="宋体" panose="02010600030101010101" pitchFamily="2" charset="-122"/>
              </a:rPr>
              <a:t>需求</a:t>
            </a:r>
            <a:endParaRPr lang="en-US" altLang="zh-CN" kern="0" dirty="0">
              <a:latin typeface="+mn-ea"/>
              <a:cs typeface="宋体" panose="02010600030101010101" pitchFamily="2" charset="-122"/>
            </a:endParaRPr>
          </a:p>
          <a:p>
            <a:pPr marL="218250">
              <a:lnSpc>
                <a:spcPct val="150000"/>
              </a:lnSpc>
              <a:buClr>
                <a:srgbClr val="C00000"/>
              </a:buClr>
            </a:pPr>
            <a:endParaRPr lang="en-US" altLang="zh-CN" kern="0" dirty="0" smtClean="0">
              <a:latin typeface="+mn-ea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308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8年8月31日"/>
  <p:tag name="POCKET_APPLY_TYPE" val="Slide"/>
  <p:tag name="APPLYTYPE" val="SubTitle"/>
  <p:tag name="APPLYORDER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8年8月31日"/>
  <p:tag name="POCKET_APPLY_TYPE" val="Slide"/>
  <p:tag name="APPLYTYPE" val="Other"/>
  <p:tag name="APPLY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8年8月31日"/>
  <p:tag name="POCKET_APPLY_TYPE" val="Slide"/>
  <p:tag name="APPLYTYPE" val="Other"/>
  <p:tag name="APPLY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8年8月31日"/>
  <p:tag name="POCKET_APPLY_TYPE" val="Slide"/>
  <p:tag name="APPLYTYPE" val="Other"/>
  <p:tag name="APPLYORDER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8年8月31日"/>
  <p:tag name="POCKET_APPLY_TYPE" val="Slide"/>
  <p:tag name="APPLYTYPE" val="Title"/>
  <p:tag name="APPLY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8年8月31日"/>
  <p:tag name="POCKET_APPLY_TYPE" val="Slide"/>
  <p:tag name="APPLYTYPE" val="Other"/>
  <p:tag name="APPLYORDER" val="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8年8月31日"/>
  <p:tag name="POCKET_APPLY_TYPE" val="Slide"/>
  <p:tag name="APPLYTYPE" val="Other"/>
  <p:tag name="APPLYORDER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8年8月31日"/>
  <p:tag name="POCKET_APPLY_TYPE" val="Slide"/>
  <p:tag name="APPLYTYPE" val="Other"/>
  <p:tag name="APPLYORDER" val="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8年8月31日"/>
  <p:tag name="POCKET_APPLY_TYPE" val="Slide"/>
  <p:tag name="APPLYTYPE" val="Other"/>
  <p:tag name="APPLYORDER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8年8月31日"/>
  <p:tag name="POCKET_APPLY_TYPE" val="Slide"/>
  <p:tag name="APPLYTYPE" val="Other"/>
  <p:tag name="APPLYORDER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8年8月31日"/>
  <p:tag name="POCKET_APPLY_TYPE" val="Slide"/>
  <p:tag name="APPLYTYPE" val="SubTitle"/>
  <p:tag name="APPLY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8年8月31日"/>
  <p:tag name="POCKET_APPLY_TYPE" val="Slide"/>
  <p:tag name="APPLYTYPE" val="SubTitle"/>
  <p:tag name="APPLY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8年8月31日"/>
  <p:tag name="POCKET_APPLY_TYPE" val="Slide"/>
  <p:tag name="APPLYTYPE" val="SubTitle"/>
  <p:tag name="APPLY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8年8月31日"/>
  <p:tag name="POCKET_APPLY_TYPE" val="Slide"/>
  <p:tag name="APPLYTYPE" val="SubTitle"/>
  <p:tag name="APPLY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8年8月31日"/>
  <p:tag name="POCKET_APPLY_TYPE" val="Slide"/>
  <p:tag name="APPLYTYPE" val="SubTitle"/>
  <p:tag name="APPLY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8年8月31日"/>
  <p:tag name="POCKET_APPLY_TYPE" val="Slide"/>
  <p:tag name="APPLYTYPE" val="SubTitle"/>
  <p:tag name="APPLY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8年8月31日"/>
  <p:tag name="POCKET_APPLY_TYPE" val="Slide"/>
  <p:tag name="APPLYTYPE" val="Other"/>
  <p:tag name="APPLY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8年8月31日"/>
  <p:tag name="POCKET_APPLY_TYPE" val="Slide"/>
  <p:tag name="APPLYTYPE" val="Other"/>
  <p:tag name="APPLYORDER" val="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323232"/>
      </a:dk2>
      <a:lt2>
        <a:srgbClr val="ECECEC"/>
      </a:lt2>
      <a:accent1>
        <a:srgbClr val="0044A5"/>
      </a:accent1>
      <a:accent2>
        <a:srgbClr val="00A7AA"/>
      </a:accent2>
      <a:accent3>
        <a:srgbClr val="0563B8"/>
      </a:accent3>
      <a:accent4>
        <a:srgbClr val="6B7D91"/>
      </a:accent4>
      <a:accent5>
        <a:srgbClr val="595959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A2E4F81-594F-4466-91D1-58D29C3221DA}">
  <we:reference id="wa104380121" version="1.3.3.8" store="zh-CN" storeType="OMEX"/>
  <we:alternateReferences>
    <we:reference id="wa104380121" version="1.3.3.8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24096</TotalTime>
  <Words>652</Words>
  <Application>Microsoft Office PowerPoint</Application>
  <PresentationFormat>宽屏</PresentationFormat>
  <Paragraphs>101</Paragraphs>
  <Slides>19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方正综艺_GBK</vt:lpstr>
      <vt:lpstr>黑体</vt:lpstr>
      <vt:lpstr>宋体</vt:lpstr>
      <vt:lpstr>微软雅黑</vt:lpstr>
      <vt:lpstr>Arial</vt:lpstr>
      <vt:lpstr>Calibri</vt:lpstr>
      <vt:lpstr>Wingdings</vt:lpstr>
      <vt:lpstr>Office 主题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崔儒</dc:creator>
  <cp:lastModifiedBy>崔儒</cp:lastModifiedBy>
  <cp:revision>500</cp:revision>
  <dcterms:created xsi:type="dcterms:W3CDTF">2016-06-20T05:00:17Z</dcterms:created>
  <dcterms:modified xsi:type="dcterms:W3CDTF">2018-09-04T07:46:00Z</dcterms:modified>
</cp:coreProperties>
</file>