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  <p:sldMasterId id="2147484041" r:id="rId2"/>
  </p:sldMasterIdLst>
  <p:notesMasterIdLst>
    <p:notesMasterId r:id="rId33"/>
  </p:notesMasterIdLst>
  <p:sldIdLst>
    <p:sldId id="256" r:id="rId3"/>
    <p:sldId id="257" r:id="rId4"/>
    <p:sldId id="292" r:id="rId5"/>
    <p:sldId id="258" r:id="rId6"/>
    <p:sldId id="293" r:id="rId7"/>
    <p:sldId id="270" r:id="rId8"/>
    <p:sldId id="294" r:id="rId9"/>
    <p:sldId id="290" r:id="rId10"/>
    <p:sldId id="291" r:id="rId11"/>
    <p:sldId id="285" r:id="rId12"/>
    <p:sldId id="272" r:id="rId13"/>
    <p:sldId id="286" r:id="rId14"/>
    <p:sldId id="295" r:id="rId15"/>
    <p:sldId id="261" r:id="rId16"/>
    <p:sldId id="283" r:id="rId17"/>
    <p:sldId id="271" r:id="rId18"/>
    <p:sldId id="287" r:id="rId19"/>
    <p:sldId id="298" r:id="rId20"/>
    <p:sldId id="288" r:id="rId21"/>
    <p:sldId id="296" r:id="rId22"/>
    <p:sldId id="263" r:id="rId23"/>
    <p:sldId id="284" r:id="rId24"/>
    <p:sldId id="289" r:id="rId25"/>
    <p:sldId id="299" r:id="rId26"/>
    <p:sldId id="282" r:id="rId27"/>
    <p:sldId id="277" r:id="rId28"/>
    <p:sldId id="297" r:id="rId29"/>
    <p:sldId id="275" r:id="rId30"/>
    <p:sldId id="300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0D492CDA-14F1-45AC-AF19-4E0F04C18ED6}">
          <p14:sldIdLst>
            <p14:sldId id="256"/>
            <p14:sldId id="257"/>
            <p14:sldId id="292"/>
            <p14:sldId id="258"/>
            <p14:sldId id="293"/>
            <p14:sldId id="270"/>
            <p14:sldId id="294"/>
            <p14:sldId id="290"/>
            <p14:sldId id="291"/>
          </p14:sldIdLst>
        </p14:section>
        <p14:section name="제목 없는 구역" id="{3E7AE6F3-E678-4DC1-92B1-01BE766621F2}">
          <p14:sldIdLst>
            <p14:sldId id="285"/>
            <p14:sldId id="272"/>
            <p14:sldId id="286"/>
            <p14:sldId id="295"/>
            <p14:sldId id="261"/>
            <p14:sldId id="283"/>
            <p14:sldId id="271"/>
            <p14:sldId id="287"/>
            <p14:sldId id="298"/>
            <p14:sldId id="288"/>
            <p14:sldId id="296"/>
            <p14:sldId id="263"/>
            <p14:sldId id="284"/>
            <p14:sldId id="289"/>
            <p14:sldId id="299"/>
            <p14:sldId id="282"/>
            <p14:sldId id="277"/>
            <p14:sldId id="297"/>
            <p14:sldId id="275"/>
            <p14:sldId id="300"/>
            <p14:sldId id="27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52" autoAdjust="0"/>
    <p:restoredTop sz="94700" autoAdjust="0"/>
  </p:normalViewPr>
  <p:slideViewPr>
    <p:cSldViewPr>
      <p:cViewPr>
        <p:scale>
          <a:sx n="117" d="100"/>
          <a:sy n="117" d="100"/>
        </p:scale>
        <p:origin x="-14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5.png"/><Relationship Id="rId6" Type="http://schemas.openxmlformats.org/officeDocument/2006/relationships/image" Target="../media/image19.svg"/><Relationship Id="rId5" Type="http://schemas.openxmlformats.org/officeDocument/2006/relationships/image" Target="../media/image17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51.png"/><Relationship Id="rId7" Type="http://schemas.openxmlformats.org/officeDocument/2006/relationships/image" Target="../media/image171.png"/><Relationship Id="rId2" Type="http://schemas.openxmlformats.org/officeDocument/2006/relationships/image" Target="../media/image15.svg"/><Relationship Id="rId1" Type="http://schemas.openxmlformats.org/officeDocument/2006/relationships/image" Target="../media/image141.png"/><Relationship Id="rId6" Type="http://schemas.openxmlformats.org/officeDocument/2006/relationships/image" Target="../media/image19.svg"/><Relationship Id="rId5" Type="http://schemas.openxmlformats.org/officeDocument/2006/relationships/image" Target="../media/image161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36AEA-7DE1-4962-8C83-C44CAB5E3AF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FE5ACD-1193-4555-95B2-1340F4EF886E}">
      <dgm:prSet custT="1"/>
      <dgm:spPr/>
      <dgm:t>
        <a:bodyPr/>
        <a:lstStyle/>
        <a:p>
          <a:r>
            <a:rPr lang="en-US" sz="2000" dirty="0">
              <a:latin typeface="+mn-ea"/>
              <a:ea typeface="+mn-ea"/>
            </a:rPr>
            <a:t>1</a:t>
          </a:r>
          <a:r>
            <a:rPr lang="ko-KR" sz="2000" dirty="0">
              <a:latin typeface="+mn-ea"/>
              <a:ea typeface="+mn-ea"/>
            </a:rPr>
            <a:t>층과 </a:t>
          </a:r>
          <a:r>
            <a:rPr lang="en-US" sz="2000" dirty="0">
              <a:latin typeface="+mn-ea"/>
              <a:ea typeface="+mn-ea"/>
            </a:rPr>
            <a:t>10</a:t>
          </a:r>
          <a:r>
            <a:rPr lang="ko-KR" sz="2000" dirty="0">
              <a:latin typeface="+mn-ea"/>
              <a:ea typeface="+mn-ea"/>
            </a:rPr>
            <a:t>층 </a:t>
          </a:r>
          <a:r>
            <a:rPr lang="en-US" sz="2000" dirty="0">
              <a:latin typeface="+mn-ea"/>
              <a:ea typeface="+mn-ea"/>
            </a:rPr>
            <a:t>(</a:t>
          </a:r>
          <a:r>
            <a:rPr lang="ko-KR" sz="2000" dirty="0">
              <a:latin typeface="+mn-ea"/>
              <a:ea typeface="+mn-ea"/>
            </a:rPr>
            <a:t>유동인원 </a:t>
          </a:r>
          <a:r>
            <a:rPr lang="en-US" sz="2000" dirty="0">
              <a:latin typeface="+mn-ea"/>
              <a:ea typeface="+mn-ea"/>
            </a:rPr>
            <a:t>1</a:t>
          </a:r>
          <a:r>
            <a:rPr lang="ko-KR" sz="2000" dirty="0">
              <a:latin typeface="+mn-ea"/>
              <a:ea typeface="+mn-ea"/>
            </a:rPr>
            <a:t>위</a:t>
          </a:r>
          <a:r>
            <a:rPr lang="en-US" sz="2000" dirty="0">
              <a:latin typeface="+mn-ea"/>
              <a:ea typeface="+mn-ea"/>
            </a:rPr>
            <a:t>)</a:t>
          </a:r>
        </a:p>
      </dgm:t>
    </dgm:pt>
    <dgm:pt modelId="{66330CDA-AB79-4434-8AED-B12AA95D6D80}" type="parTrans" cxnId="{3D223B11-66A7-42AC-BE70-1109466309AF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CD4EABE5-BAF0-4FB4-B2EE-10110DB8427D}" type="sibTrans" cxnId="{3D223B11-66A7-42AC-BE70-1109466309AF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19A95423-34AE-47DB-8D21-BE564485585A}">
      <dgm:prSet custT="1"/>
      <dgm:spPr/>
      <dgm:t>
        <a:bodyPr/>
        <a:lstStyle/>
        <a:p>
          <a:r>
            <a:rPr lang="en-US" sz="2000" dirty="0">
              <a:latin typeface="+mn-ea"/>
              <a:ea typeface="+mn-ea"/>
            </a:rPr>
            <a:t>2,3,4</a:t>
          </a:r>
          <a:r>
            <a:rPr lang="ko-KR" sz="2000" dirty="0">
              <a:latin typeface="+mn-ea"/>
              <a:ea typeface="+mn-ea"/>
            </a:rPr>
            <a:t>층 </a:t>
          </a:r>
          <a:r>
            <a:rPr lang="en-US" sz="2000" dirty="0">
              <a:latin typeface="+mn-ea"/>
              <a:ea typeface="+mn-ea"/>
            </a:rPr>
            <a:t>(</a:t>
          </a:r>
          <a:r>
            <a:rPr lang="ko-KR" sz="2000" dirty="0">
              <a:latin typeface="+mn-ea"/>
              <a:ea typeface="+mn-ea"/>
            </a:rPr>
            <a:t>유동인원 </a:t>
          </a:r>
          <a:r>
            <a:rPr lang="en-US" sz="2000" dirty="0">
              <a:latin typeface="+mn-ea"/>
              <a:ea typeface="+mn-ea"/>
            </a:rPr>
            <a:t>2</a:t>
          </a:r>
          <a:r>
            <a:rPr lang="ko-KR" sz="2000" dirty="0">
              <a:latin typeface="+mn-ea"/>
              <a:ea typeface="+mn-ea"/>
            </a:rPr>
            <a:t>위</a:t>
          </a:r>
          <a:r>
            <a:rPr lang="en-US" sz="2000" dirty="0">
              <a:latin typeface="+mn-ea"/>
              <a:ea typeface="+mn-ea"/>
            </a:rPr>
            <a:t>)</a:t>
          </a:r>
        </a:p>
      </dgm:t>
    </dgm:pt>
    <dgm:pt modelId="{DF962607-451D-41BF-8BF0-DA7455186FEF}" type="parTrans" cxnId="{30B4D214-38D6-4C5C-BB65-D81C676BBA29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DA85DD8E-AA35-496F-AC23-D6006FA4E50F}" type="sibTrans" cxnId="{30B4D214-38D6-4C5C-BB65-D81C676BBA29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D7186AA1-A9C3-4E89-8FCE-3F3046B38E15}">
      <dgm:prSet custT="1"/>
      <dgm:spPr/>
      <dgm:t>
        <a:bodyPr/>
        <a:lstStyle/>
        <a:p>
          <a:r>
            <a:rPr lang="en-US" sz="2000">
              <a:latin typeface="+mn-ea"/>
              <a:ea typeface="+mn-ea"/>
            </a:rPr>
            <a:t>5,6,7,8,9</a:t>
          </a:r>
          <a:r>
            <a:rPr lang="ko-KR" sz="2000">
              <a:latin typeface="+mn-ea"/>
              <a:ea typeface="+mn-ea"/>
            </a:rPr>
            <a:t>층 </a:t>
          </a:r>
          <a:r>
            <a:rPr lang="en-US" sz="2000">
              <a:latin typeface="+mn-ea"/>
              <a:ea typeface="+mn-ea"/>
            </a:rPr>
            <a:t>(</a:t>
          </a:r>
          <a:r>
            <a:rPr lang="ko-KR" sz="2000">
              <a:latin typeface="+mn-ea"/>
              <a:ea typeface="+mn-ea"/>
            </a:rPr>
            <a:t>유동인원 </a:t>
          </a:r>
          <a:r>
            <a:rPr lang="en-US" sz="2000">
              <a:latin typeface="+mn-ea"/>
              <a:ea typeface="+mn-ea"/>
            </a:rPr>
            <a:t>3</a:t>
          </a:r>
          <a:r>
            <a:rPr lang="ko-KR" sz="2000">
              <a:latin typeface="+mn-ea"/>
              <a:ea typeface="+mn-ea"/>
            </a:rPr>
            <a:t>위</a:t>
          </a:r>
          <a:r>
            <a:rPr lang="en-US" sz="2000">
              <a:latin typeface="+mn-ea"/>
              <a:ea typeface="+mn-ea"/>
            </a:rPr>
            <a:t>)</a:t>
          </a:r>
        </a:p>
      </dgm:t>
    </dgm:pt>
    <dgm:pt modelId="{8A104AF3-2AF1-4DB8-8378-F561F0ADF6E8}" type="parTrans" cxnId="{FB621502-2C0B-493F-9DD3-47774AE85287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0C6231D6-B7D8-4D5B-ACD3-B93FF2351F0E}" type="sibTrans" cxnId="{FB621502-2C0B-493F-9DD3-47774AE85287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29BB2DF6-CECC-4456-B4AB-9EB7A25E2C18}">
      <dgm:prSet custT="1"/>
      <dgm:spPr/>
      <dgm:t>
        <a:bodyPr/>
        <a:lstStyle/>
        <a:p>
          <a:r>
            <a:rPr lang="en-US" sz="2000" dirty="0">
              <a:latin typeface="+mn-ea"/>
              <a:ea typeface="+mn-ea"/>
            </a:rPr>
            <a:t>2~9</a:t>
          </a:r>
          <a:r>
            <a:rPr lang="ko-KR" sz="2000" dirty="0">
              <a:latin typeface="+mn-ea"/>
              <a:ea typeface="+mn-ea"/>
            </a:rPr>
            <a:t>층의 </a:t>
          </a:r>
          <a:r>
            <a:rPr lang="ko-KR" altLang="en-US" sz="2000" dirty="0">
              <a:latin typeface="+mn-ea"/>
              <a:ea typeface="+mn-ea"/>
            </a:rPr>
            <a:t>유동 </a:t>
          </a:r>
          <a:r>
            <a:rPr lang="ko-KR" sz="2000" dirty="0">
              <a:latin typeface="+mn-ea"/>
              <a:ea typeface="+mn-ea"/>
            </a:rPr>
            <a:t>인원 분배</a:t>
          </a:r>
          <a:r>
            <a:rPr lang="en-US" altLang="ko-KR" sz="2000" dirty="0">
              <a:latin typeface="+mn-ea"/>
              <a:ea typeface="+mn-ea"/>
            </a:rPr>
            <a:t> </a:t>
          </a:r>
          <a:r>
            <a:rPr lang="ko-KR" altLang="en-US" sz="2000" dirty="0" smtClean="0">
              <a:latin typeface="+mn-ea"/>
              <a:ea typeface="+mn-ea"/>
            </a:rPr>
            <a:t>문제 → 제안 </a:t>
          </a:r>
          <a:r>
            <a:rPr lang="en-US" altLang="ko-KR" sz="2000" dirty="0" smtClean="0">
              <a:latin typeface="+mn-ea"/>
              <a:ea typeface="+mn-ea"/>
            </a:rPr>
            <a:t>B</a:t>
          </a:r>
          <a:endParaRPr lang="en-US" sz="2000" dirty="0">
            <a:latin typeface="+mn-ea"/>
            <a:ea typeface="+mn-ea"/>
          </a:endParaRPr>
        </a:p>
      </dgm:t>
    </dgm:pt>
    <dgm:pt modelId="{DF107E40-D502-496E-B78D-1616074C7132}" type="parTrans" cxnId="{5FD136A0-FB30-4C88-99E7-49DD9622BD38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AEAB1451-2DEA-4B1A-B4CA-C792C26C652D}" type="sibTrans" cxnId="{5FD136A0-FB30-4C88-99E7-49DD9622BD38}">
      <dgm:prSet/>
      <dgm:spPr/>
      <dgm:t>
        <a:bodyPr/>
        <a:lstStyle/>
        <a:p>
          <a:endParaRPr lang="en-US" sz="2000">
            <a:latin typeface="+mn-ea"/>
            <a:ea typeface="+mn-ea"/>
          </a:endParaRPr>
        </a:p>
      </dgm:t>
    </dgm:pt>
    <dgm:pt modelId="{9A17467B-2E3F-440D-9FC9-6501CD936DF0}" type="pres">
      <dgm:prSet presAssocID="{55236AEA-7DE1-4962-8C83-C44CAB5E3AF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55ED08-5172-4E5F-9B1D-832282BBED52}" type="pres">
      <dgm:prSet presAssocID="{94FE5ACD-1193-4555-95B2-1340F4EF886E}" presName="compNode" presStyleCnt="0"/>
      <dgm:spPr/>
    </dgm:pt>
    <dgm:pt modelId="{53440B6C-26F5-4DF5-91D3-900AA463C311}" type="pres">
      <dgm:prSet presAssocID="{94FE5ACD-1193-4555-95B2-1340F4EF886E}" presName="bgRect" presStyleLbl="bgShp" presStyleIdx="0" presStyleCnt="4"/>
      <dgm:spPr/>
    </dgm:pt>
    <dgm:pt modelId="{9CBD3A6E-0E5B-4FAB-A036-AF17CFC6D68D}" type="pres">
      <dgm:prSet presAssocID="{94FE5ACD-1193-4555-95B2-1340F4EF886E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xmlns="" id="0" name="" descr="그룹"/>
        </a:ext>
      </dgm:extLst>
    </dgm:pt>
    <dgm:pt modelId="{C2704C33-B393-432F-B693-3EDCA9526CFF}" type="pres">
      <dgm:prSet presAssocID="{94FE5ACD-1193-4555-95B2-1340F4EF886E}" presName="spaceRect" presStyleCnt="0"/>
      <dgm:spPr/>
    </dgm:pt>
    <dgm:pt modelId="{BED75E7D-7962-4A88-9DBA-79AC65043F76}" type="pres">
      <dgm:prSet presAssocID="{94FE5ACD-1193-4555-95B2-1340F4EF886E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BEAB90-A1A2-4848-BF04-FA1DD26656E7}" type="pres">
      <dgm:prSet presAssocID="{CD4EABE5-BAF0-4FB4-B2EE-10110DB8427D}" presName="sibTrans" presStyleCnt="0"/>
      <dgm:spPr/>
    </dgm:pt>
    <dgm:pt modelId="{863DAE14-C141-446F-9BC3-A31F65FCCD57}" type="pres">
      <dgm:prSet presAssocID="{19A95423-34AE-47DB-8D21-BE564485585A}" presName="compNode" presStyleCnt="0"/>
      <dgm:spPr/>
    </dgm:pt>
    <dgm:pt modelId="{F551ACCB-3E1E-4736-83B6-6984AA36F1EF}" type="pres">
      <dgm:prSet presAssocID="{19A95423-34AE-47DB-8D21-BE564485585A}" presName="bgRect" presStyleLbl="bgShp" presStyleIdx="1" presStyleCnt="4"/>
      <dgm:spPr/>
    </dgm:pt>
    <dgm:pt modelId="{FCE1D7FF-C8D3-4129-A109-8BB90443B0EA}" type="pres">
      <dgm:prSet presAssocID="{19A95423-34AE-47DB-8D21-BE564485585A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xmlns="" id="0" name="" descr="남자와 여자"/>
        </a:ext>
      </dgm:extLst>
    </dgm:pt>
    <dgm:pt modelId="{D7E2FD25-9137-4C2A-84D3-A87E2F0D75BF}" type="pres">
      <dgm:prSet presAssocID="{19A95423-34AE-47DB-8D21-BE564485585A}" presName="spaceRect" presStyleCnt="0"/>
      <dgm:spPr/>
    </dgm:pt>
    <dgm:pt modelId="{E7640FE0-88B4-483C-ADE8-11C6ED4D66CB}" type="pres">
      <dgm:prSet presAssocID="{19A95423-34AE-47DB-8D21-BE564485585A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3C6B0F-CF51-4194-8FC1-E8542EE6DD5E}" type="pres">
      <dgm:prSet presAssocID="{DA85DD8E-AA35-496F-AC23-D6006FA4E50F}" presName="sibTrans" presStyleCnt="0"/>
      <dgm:spPr/>
    </dgm:pt>
    <dgm:pt modelId="{440ECF26-50E5-498B-AE0A-5694F5798C68}" type="pres">
      <dgm:prSet presAssocID="{D7186AA1-A9C3-4E89-8FCE-3F3046B38E15}" presName="compNode" presStyleCnt="0"/>
      <dgm:spPr/>
    </dgm:pt>
    <dgm:pt modelId="{0B240023-8036-408F-B4CE-BF2B4BADF975}" type="pres">
      <dgm:prSet presAssocID="{D7186AA1-A9C3-4E89-8FCE-3F3046B38E15}" presName="bgRect" presStyleLbl="bgShp" presStyleIdx="2" presStyleCnt="4"/>
      <dgm:spPr/>
    </dgm:pt>
    <dgm:pt modelId="{96494483-79FE-44D8-AF0C-7CBE2B764DE9}" type="pres">
      <dgm:prSet presAssocID="{D7186AA1-A9C3-4E89-8FCE-3F3046B38E15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xmlns="" id="0" name="" descr="사람"/>
        </a:ext>
      </dgm:extLst>
    </dgm:pt>
    <dgm:pt modelId="{75CE52C8-AC10-42A2-B020-9BA1734A95B8}" type="pres">
      <dgm:prSet presAssocID="{D7186AA1-A9C3-4E89-8FCE-3F3046B38E15}" presName="spaceRect" presStyleCnt="0"/>
      <dgm:spPr/>
    </dgm:pt>
    <dgm:pt modelId="{11A92159-AE9B-4C0E-B94D-09A6FA10CAAB}" type="pres">
      <dgm:prSet presAssocID="{D7186AA1-A9C3-4E89-8FCE-3F3046B38E15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5584C7-2FCA-40BA-B609-D3300E701B72}" type="pres">
      <dgm:prSet presAssocID="{0C6231D6-B7D8-4D5B-ACD3-B93FF2351F0E}" presName="sibTrans" presStyleCnt="0"/>
      <dgm:spPr/>
    </dgm:pt>
    <dgm:pt modelId="{227BEEC8-9179-42B4-99A2-86F7ED7344AF}" type="pres">
      <dgm:prSet presAssocID="{29BB2DF6-CECC-4456-B4AB-9EB7A25E2C18}" presName="compNode" presStyleCnt="0"/>
      <dgm:spPr/>
    </dgm:pt>
    <dgm:pt modelId="{552BE322-F959-4AB3-B1A1-60A160465EC0}" type="pres">
      <dgm:prSet presAssocID="{29BB2DF6-CECC-4456-B4AB-9EB7A25E2C18}" presName="bgRect" presStyleLbl="bgShp" presStyleIdx="3" presStyleCnt="4"/>
      <dgm:spPr/>
    </dgm:pt>
    <dgm:pt modelId="{1A0E31E0-E92F-4397-8B9C-73C528C4028F}" type="pres">
      <dgm:prSet presAssocID="{29BB2DF6-CECC-4456-B4AB-9EB7A25E2C18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xmlns="" id="0" name="" descr="전구"/>
        </a:ext>
      </dgm:extLst>
    </dgm:pt>
    <dgm:pt modelId="{6B9AB881-D81F-4B09-9666-24B10F6F9271}" type="pres">
      <dgm:prSet presAssocID="{29BB2DF6-CECC-4456-B4AB-9EB7A25E2C18}" presName="spaceRect" presStyleCnt="0"/>
      <dgm:spPr/>
    </dgm:pt>
    <dgm:pt modelId="{2C98604B-CDBB-46BB-B923-6AE6318DFF8D}" type="pres">
      <dgm:prSet presAssocID="{29BB2DF6-CECC-4456-B4AB-9EB7A25E2C18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ECFD4B1-D8BD-4DB3-A11C-EF0EDDAF4627}" type="presOf" srcId="{55236AEA-7DE1-4962-8C83-C44CAB5E3AF4}" destId="{9A17467B-2E3F-440D-9FC9-6501CD936DF0}" srcOrd="0" destOrd="0" presId="urn:microsoft.com/office/officeart/2018/2/layout/IconVerticalSolidList"/>
    <dgm:cxn modelId="{FB621502-2C0B-493F-9DD3-47774AE85287}" srcId="{55236AEA-7DE1-4962-8C83-C44CAB5E3AF4}" destId="{D7186AA1-A9C3-4E89-8FCE-3F3046B38E15}" srcOrd="2" destOrd="0" parTransId="{8A104AF3-2AF1-4DB8-8378-F561F0ADF6E8}" sibTransId="{0C6231D6-B7D8-4D5B-ACD3-B93FF2351F0E}"/>
    <dgm:cxn modelId="{2DD0623D-A32B-418E-ABF7-E1A0B6ACE300}" type="presOf" srcId="{19A95423-34AE-47DB-8D21-BE564485585A}" destId="{E7640FE0-88B4-483C-ADE8-11C6ED4D66CB}" srcOrd="0" destOrd="0" presId="urn:microsoft.com/office/officeart/2018/2/layout/IconVerticalSolidList"/>
    <dgm:cxn modelId="{30B4D214-38D6-4C5C-BB65-D81C676BBA29}" srcId="{55236AEA-7DE1-4962-8C83-C44CAB5E3AF4}" destId="{19A95423-34AE-47DB-8D21-BE564485585A}" srcOrd="1" destOrd="0" parTransId="{DF962607-451D-41BF-8BF0-DA7455186FEF}" sibTransId="{DA85DD8E-AA35-496F-AC23-D6006FA4E50F}"/>
    <dgm:cxn modelId="{3D223B11-66A7-42AC-BE70-1109466309AF}" srcId="{55236AEA-7DE1-4962-8C83-C44CAB5E3AF4}" destId="{94FE5ACD-1193-4555-95B2-1340F4EF886E}" srcOrd="0" destOrd="0" parTransId="{66330CDA-AB79-4434-8AED-B12AA95D6D80}" sibTransId="{CD4EABE5-BAF0-4FB4-B2EE-10110DB8427D}"/>
    <dgm:cxn modelId="{7BF4F172-2EA8-4A25-981F-CD9FA277D9DC}" type="presOf" srcId="{D7186AA1-A9C3-4E89-8FCE-3F3046B38E15}" destId="{11A92159-AE9B-4C0E-B94D-09A6FA10CAAB}" srcOrd="0" destOrd="0" presId="urn:microsoft.com/office/officeart/2018/2/layout/IconVerticalSolidList"/>
    <dgm:cxn modelId="{9C451B78-3468-45EA-852D-5978A991FBF8}" type="presOf" srcId="{29BB2DF6-CECC-4456-B4AB-9EB7A25E2C18}" destId="{2C98604B-CDBB-46BB-B923-6AE6318DFF8D}" srcOrd="0" destOrd="0" presId="urn:microsoft.com/office/officeart/2018/2/layout/IconVerticalSolidList"/>
    <dgm:cxn modelId="{CED260C7-C469-4A3F-A4F1-6BC4CB3DA2C1}" type="presOf" srcId="{94FE5ACD-1193-4555-95B2-1340F4EF886E}" destId="{BED75E7D-7962-4A88-9DBA-79AC65043F76}" srcOrd="0" destOrd="0" presId="urn:microsoft.com/office/officeart/2018/2/layout/IconVerticalSolidList"/>
    <dgm:cxn modelId="{5FD136A0-FB30-4C88-99E7-49DD9622BD38}" srcId="{55236AEA-7DE1-4962-8C83-C44CAB5E3AF4}" destId="{29BB2DF6-CECC-4456-B4AB-9EB7A25E2C18}" srcOrd="3" destOrd="0" parTransId="{DF107E40-D502-496E-B78D-1616074C7132}" sibTransId="{AEAB1451-2DEA-4B1A-B4CA-C792C26C652D}"/>
    <dgm:cxn modelId="{625DBD6C-B0D7-4BC4-8429-4E1DFEA2AE34}" type="presParOf" srcId="{9A17467B-2E3F-440D-9FC9-6501CD936DF0}" destId="{BF55ED08-5172-4E5F-9B1D-832282BBED52}" srcOrd="0" destOrd="0" presId="urn:microsoft.com/office/officeart/2018/2/layout/IconVerticalSolidList"/>
    <dgm:cxn modelId="{CE218B2A-219C-49B2-9A1A-2C6502784FEA}" type="presParOf" srcId="{BF55ED08-5172-4E5F-9B1D-832282BBED52}" destId="{53440B6C-26F5-4DF5-91D3-900AA463C311}" srcOrd="0" destOrd="0" presId="urn:microsoft.com/office/officeart/2018/2/layout/IconVerticalSolidList"/>
    <dgm:cxn modelId="{ADC872F8-EDAA-45A9-81B7-2CAFEAB5BD80}" type="presParOf" srcId="{BF55ED08-5172-4E5F-9B1D-832282BBED52}" destId="{9CBD3A6E-0E5B-4FAB-A036-AF17CFC6D68D}" srcOrd="1" destOrd="0" presId="urn:microsoft.com/office/officeart/2018/2/layout/IconVerticalSolidList"/>
    <dgm:cxn modelId="{F8268AC0-426A-4E7D-AC88-CA190B94B23B}" type="presParOf" srcId="{BF55ED08-5172-4E5F-9B1D-832282BBED52}" destId="{C2704C33-B393-432F-B693-3EDCA9526CFF}" srcOrd="2" destOrd="0" presId="urn:microsoft.com/office/officeart/2018/2/layout/IconVerticalSolidList"/>
    <dgm:cxn modelId="{05A1B5CE-EE68-4221-93C2-DC3CCCFBA412}" type="presParOf" srcId="{BF55ED08-5172-4E5F-9B1D-832282BBED52}" destId="{BED75E7D-7962-4A88-9DBA-79AC65043F76}" srcOrd="3" destOrd="0" presId="urn:microsoft.com/office/officeart/2018/2/layout/IconVerticalSolidList"/>
    <dgm:cxn modelId="{70702FE2-7B71-46C8-9FE3-B847BCA070FC}" type="presParOf" srcId="{9A17467B-2E3F-440D-9FC9-6501CD936DF0}" destId="{EFBEAB90-A1A2-4848-BF04-FA1DD26656E7}" srcOrd="1" destOrd="0" presId="urn:microsoft.com/office/officeart/2018/2/layout/IconVerticalSolidList"/>
    <dgm:cxn modelId="{CEF68598-C65E-4ADD-B013-D2B92D9E1824}" type="presParOf" srcId="{9A17467B-2E3F-440D-9FC9-6501CD936DF0}" destId="{863DAE14-C141-446F-9BC3-A31F65FCCD57}" srcOrd="2" destOrd="0" presId="urn:microsoft.com/office/officeart/2018/2/layout/IconVerticalSolidList"/>
    <dgm:cxn modelId="{333AA512-4945-4FEF-B947-361190440A3E}" type="presParOf" srcId="{863DAE14-C141-446F-9BC3-A31F65FCCD57}" destId="{F551ACCB-3E1E-4736-83B6-6984AA36F1EF}" srcOrd="0" destOrd="0" presId="urn:microsoft.com/office/officeart/2018/2/layout/IconVerticalSolidList"/>
    <dgm:cxn modelId="{10F9E46D-88A2-48BE-AD5B-CCF499B8AB62}" type="presParOf" srcId="{863DAE14-C141-446F-9BC3-A31F65FCCD57}" destId="{FCE1D7FF-C8D3-4129-A109-8BB90443B0EA}" srcOrd="1" destOrd="0" presId="urn:microsoft.com/office/officeart/2018/2/layout/IconVerticalSolidList"/>
    <dgm:cxn modelId="{8BAA7317-FCEB-4763-AD37-D8E24DDD177F}" type="presParOf" srcId="{863DAE14-C141-446F-9BC3-A31F65FCCD57}" destId="{D7E2FD25-9137-4C2A-84D3-A87E2F0D75BF}" srcOrd="2" destOrd="0" presId="urn:microsoft.com/office/officeart/2018/2/layout/IconVerticalSolidList"/>
    <dgm:cxn modelId="{B6C4EA30-DD9F-460E-935A-26CFECBD379E}" type="presParOf" srcId="{863DAE14-C141-446F-9BC3-A31F65FCCD57}" destId="{E7640FE0-88B4-483C-ADE8-11C6ED4D66CB}" srcOrd="3" destOrd="0" presId="urn:microsoft.com/office/officeart/2018/2/layout/IconVerticalSolidList"/>
    <dgm:cxn modelId="{5B084041-8694-4833-9640-23BA051513B7}" type="presParOf" srcId="{9A17467B-2E3F-440D-9FC9-6501CD936DF0}" destId="{A43C6B0F-CF51-4194-8FC1-E8542EE6DD5E}" srcOrd="3" destOrd="0" presId="urn:microsoft.com/office/officeart/2018/2/layout/IconVerticalSolidList"/>
    <dgm:cxn modelId="{314C92AF-2C2B-4A87-91B6-CFDBB5BF46BE}" type="presParOf" srcId="{9A17467B-2E3F-440D-9FC9-6501CD936DF0}" destId="{440ECF26-50E5-498B-AE0A-5694F5798C68}" srcOrd="4" destOrd="0" presId="urn:microsoft.com/office/officeart/2018/2/layout/IconVerticalSolidList"/>
    <dgm:cxn modelId="{78F7F0C7-C493-42D1-9DF1-CBAE77DD29EF}" type="presParOf" srcId="{440ECF26-50E5-498B-AE0A-5694F5798C68}" destId="{0B240023-8036-408F-B4CE-BF2B4BADF975}" srcOrd="0" destOrd="0" presId="urn:microsoft.com/office/officeart/2018/2/layout/IconVerticalSolidList"/>
    <dgm:cxn modelId="{7FFA51FD-C183-4833-A445-0A01B983D58C}" type="presParOf" srcId="{440ECF26-50E5-498B-AE0A-5694F5798C68}" destId="{96494483-79FE-44D8-AF0C-7CBE2B764DE9}" srcOrd="1" destOrd="0" presId="urn:microsoft.com/office/officeart/2018/2/layout/IconVerticalSolidList"/>
    <dgm:cxn modelId="{0C74FFB2-73E8-4E2D-9331-A7A490278BC9}" type="presParOf" srcId="{440ECF26-50E5-498B-AE0A-5694F5798C68}" destId="{75CE52C8-AC10-42A2-B020-9BA1734A95B8}" srcOrd="2" destOrd="0" presId="urn:microsoft.com/office/officeart/2018/2/layout/IconVerticalSolidList"/>
    <dgm:cxn modelId="{D08E5826-E148-4770-81AA-FE2DF859CB76}" type="presParOf" srcId="{440ECF26-50E5-498B-AE0A-5694F5798C68}" destId="{11A92159-AE9B-4C0E-B94D-09A6FA10CAAB}" srcOrd="3" destOrd="0" presId="urn:microsoft.com/office/officeart/2018/2/layout/IconVerticalSolidList"/>
    <dgm:cxn modelId="{05708284-2E08-4654-9A3E-FA528729C8AF}" type="presParOf" srcId="{9A17467B-2E3F-440D-9FC9-6501CD936DF0}" destId="{445584C7-2FCA-40BA-B609-D3300E701B72}" srcOrd="5" destOrd="0" presId="urn:microsoft.com/office/officeart/2018/2/layout/IconVerticalSolidList"/>
    <dgm:cxn modelId="{A9299022-7FC0-44C5-BA5F-55D24C2A170A}" type="presParOf" srcId="{9A17467B-2E3F-440D-9FC9-6501CD936DF0}" destId="{227BEEC8-9179-42B4-99A2-86F7ED7344AF}" srcOrd="6" destOrd="0" presId="urn:microsoft.com/office/officeart/2018/2/layout/IconVerticalSolidList"/>
    <dgm:cxn modelId="{1B2DA0E9-D3E8-4C03-B572-F9EC84D78373}" type="presParOf" srcId="{227BEEC8-9179-42B4-99A2-86F7ED7344AF}" destId="{552BE322-F959-4AB3-B1A1-60A160465EC0}" srcOrd="0" destOrd="0" presId="urn:microsoft.com/office/officeart/2018/2/layout/IconVerticalSolidList"/>
    <dgm:cxn modelId="{E804D9A8-0453-4C15-8BB4-9E7B7CECF060}" type="presParOf" srcId="{227BEEC8-9179-42B4-99A2-86F7ED7344AF}" destId="{1A0E31E0-E92F-4397-8B9C-73C528C4028F}" srcOrd="1" destOrd="0" presId="urn:microsoft.com/office/officeart/2018/2/layout/IconVerticalSolidList"/>
    <dgm:cxn modelId="{9DA262C2-09EF-4874-80D2-1376B77CD3EC}" type="presParOf" srcId="{227BEEC8-9179-42B4-99A2-86F7ED7344AF}" destId="{6B9AB881-D81F-4B09-9666-24B10F6F9271}" srcOrd="2" destOrd="0" presId="urn:microsoft.com/office/officeart/2018/2/layout/IconVerticalSolidList"/>
    <dgm:cxn modelId="{53781054-BDE1-4BEE-96BC-EEDE0AD4335D}" type="presParOf" srcId="{227BEEC8-9179-42B4-99A2-86F7ED7344AF}" destId="{2C98604B-CDBB-46BB-B923-6AE6318DFF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40B6C-26F5-4DF5-91D3-900AA463C311}">
      <dsp:nvSpPr>
        <dsp:cNvPr id="0" name=""/>
        <dsp:cNvSpPr/>
      </dsp:nvSpPr>
      <dsp:spPr>
        <a:xfrm>
          <a:off x="0" y="1676"/>
          <a:ext cx="7404100" cy="8495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D3A6E-0E5B-4FAB-A036-AF17CFC6D68D}">
      <dsp:nvSpPr>
        <dsp:cNvPr id="0" name=""/>
        <dsp:cNvSpPr/>
      </dsp:nvSpPr>
      <dsp:spPr>
        <a:xfrm>
          <a:off x="256981" y="192819"/>
          <a:ext cx="467239" cy="46723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75E7D-7962-4A88-9DBA-79AC65043F76}">
      <dsp:nvSpPr>
        <dsp:cNvPr id="0" name=""/>
        <dsp:cNvSpPr/>
      </dsp:nvSpPr>
      <dsp:spPr>
        <a:xfrm>
          <a:off x="981202" y="1676"/>
          <a:ext cx="6422897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+mn-ea"/>
              <a:ea typeface="+mn-ea"/>
            </a:rPr>
            <a:t>1</a:t>
          </a:r>
          <a:r>
            <a:rPr lang="ko-KR" sz="2000" kern="1200" dirty="0">
              <a:latin typeface="+mn-ea"/>
              <a:ea typeface="+mn-ea"/>
            </a:rPr>
            <a:t>층과 </a:t>
          </a:r>
          <a:r>
            <a:rPr lang="en-US" sz="2000" kern="1200" dirty="0">
              <a:latin typeface="+mn-ea"/>
              <a:ea typeface="+mn-ea"/>
            </a:rPr>
            <a:t>10</a:t>
          </a:r>
          <a:r>
            <a:rPr lang="ko-KR" sz="2000" kern="1200" dirty="0">
              <a:latin typeface="+mn-ea"/>
              <a:ea typeface="+mn-ea"/>
            </a:rPr>
            <a:t>층 </a:t>
          </a:r>
          <a:r>
            <a:rPr lang="en-US" sz="2000" kern="1200" dirty="0">
              <a:latin typeface="+mn-ea"/>
              <a:ea typeface="+mn-ea"/>
            </a:rPr>
            <a:t>(</a:t>
          </a:r>
          <a:r>
            <a:rPr lang="ko-KR" sz="2000" kern="1200" dirty="0">
              <a:latin typeface="+mn-ea"/>
              <a:ea typeface="+mn-ea"/>
            </a:rPr>
            <a:t>유동인원 </a:t>
          </a:r>
          <a:r>
            <a:rPr lang="en-US" sz="2000" kern="1200" dirty="0">
              <a:latin typeface="+mn-ea"/>
              <a:ea typeface="+mn-ea"/>
            </a:rPr>
            <a:t>1</a:t>
          </a:r>
          <a:r>
            <a:rPr lang="ko-KR" sz="2000" kern="1200" dirty="0">
              <a:latin typeface="+mn-ea"/>
              <a:ea typeface="+mn-ea"/>
            </a:rPr>
            <a:t>위</a:t>
          </a:r>
          <a:r>
            <a:rPr lang="en-US" sz="2000" kern="1200" dirty="0">
              <a:latin typeface="+mn-ea"/>
              <a:ea typeface="+mn-ea"/>
            </a:rPr>
            <a:t>)</a:t>
          </a:r>
        </a:p>
      </dsp:txBody>
      <dsp:txXfrm>
        <a:off x="981202" y="1676"/>
        <a:ext cx="6422897" cy="849525"/>
      </dsp:txXfrm>
    </dsp:sp>
    <dsp:sp modelId="{F551ACCB-3E1E-4736-83B6-6984AA36F1EF}">
      <dsp:nvSpPr>
        <dsp:cNvPr id="0" name=""/>
        <dsp:cNvSpPr/>
      </dsp:nvSpPr>
      <dsp:spPr>
        <a:xfrm>
          <a:off x="0" y="1063583"/>
          <a:ext cx="7404100" cy="8495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1D7FF-C8D3-4129-A109-8BB90443B0EA}">
      <dsp:nvSpPr>
        <dsp:cNvPr id="0" name=""/>
        <dsp:cNvSpPr/>
      </dsp:nvSpPr>
      <dsp:spPr>
        <a:xfrm>
          <a:off x="256981" y="1254726"/>
          <a:ext cx="467239" cy="46723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40FE0-88B4-483C-ADE8-11C6ED4D66CB}">
      <dsp:nvSpPr>
        <dsp:cNvPr id="0" name=""/>
        <dsp:cNvSpPr/>
      </dsp:nvSpPr>
      <dsp:spPr>
        <a:xfrm>
          <a:off x="981202" y="1063583"/>
          <a:ext cx="6422897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+mn-ea"/>
              <a:ea typeface="+mn-ea"/>
            </a:rPr>
            <a:t>2,3,4</a:t>
          </a:r>
          <a:r>
            <a:rPr lang="ko-KR" sz="2000" kern="1200" dirty="0">
              <a:latin typeface="+mn-ea"/>
              <a:ea typeface="+mn-ea"/>
            </a:rPr>
            <a:t>층 </a:t>
          </a:r>
          <a:r>
            <a:rPr lang="en-US" sz="2000" kern="1200" dirty="0">
              <a:latin typeface="+mn-ea"/>
              <a:ea typeface="+mn-ea"/>
            </a:rPr>
            <a:t>(</a:t>
          </a:r>
          <a:r>
            <a:rPr lang="ko-KR" sz="2000" kern="1200" dirty="0">
              <a:latin typeface="+mn-ea"/>
              <a:ea typeface="+mn-ea"/>
            </a:rPr>
            <a:t>유동인원 </a:t>
          </a:r>
          <a:r>
            <a:rPr lang="en-US" sz="2000" kern="1200" dirty="0">
              <a:latin typeface="+mn-ea"/>
              <a:ea typeface="+mn-ea"/>
            </a:rPr>
            <a:t>2</a:t>
          </a:r>
          <a:r>
            <a:rPr lang="ko-KR" sz="2000" kern="1200" dirty="0">
              <a:latin typeface="+mn-ea"/>
              <a:ea typeface="+mn-ea"/>
            </a:rPr>
            <a:t>위</a:t>
          </a:r>
          <a:r>
            <a:rPr lang="en-US" sz="2000" kern="1200" dirty="0">
              <a:latin typeface="+mn-ea"/>
              <a:ea typeface="+mn-ea"/>
            </a:rPr>
            <a:t>)</a:t>
          </a:r>
        </a:p>
      </dsp:txBody>
      <dsp:txXfrm>
        <a:off x="981202" y="1063583"/>
        <a:ext cx="6422897" cy="849525"/>
      </dsp:txXfrm>
    </dsp:sp>
    <dsp:sp modelId="{0B240023-8036-408F-B4CE-BF2B4BADF975}">
      <dsp:nvSpPr>
        <dsp:cNvPr id="0" name=""/>
        <dsp:cNvSpPr/>
      </dsp:nvSpPr>
      <dsp:spPr>
        <a:xfrm>
          <a:off x="0" y="2125490"/>
          <a:ext cx="7404100" cy="8495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94483-79FE-44D8-AF0C-7CBE2B764DE9}">
      <dsp:nvSpPr>
        <dsp:cNvPr id="0" name=""/>
        <dsp:cNvSpPr/>
      </dsp:nvSpPr>
      <dsp:spPr>
        <a:xfrm>
          <a:off x="256981" y="2316634"/>
          <a:ext cx="467239" cy="46723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92159-AE9B-4C0E-B94D-09A6FA10CAAB}">
      <dsp:nvSpPr>
        <dsp:cNvPr id="0" name=""/>
        <dsp:cNvSpPr/>
      </dsp:nvSpPr>
      <dsp:spPr>
        <a:xfrm>
          <a:off x="981202" y="2125490"/>
          <a:ext cx="6422897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+mn-ea"/>
              <a:ea typeface="+mn-ea"/>
            </a:rPr>
            <a:t>5,6,7,8,9</a:t>
          </a:r>
          <a:r>
            <a:rPr lang="ko-KR" sz="2000" kern="1200">
              <a:latin typeface="+mn-ea"/>
              <a:ea typeface="+mn-ea"/>
            </a:rPr>
            <a:t>층 </a:t>
          </a:r>
          <a:r>
            <a:rPr lang="en-US" sz="2000" kern="1200">
              <a:latin typeface="+mn-ea"/>
              <a:ea typeface="+mn-ea"/>
            </a:rPr>
            <a:t>(</a:t>
          </a:r>
          <a:r>
            <a:rPr lang="ko-KR" sz="2000" kern="1200">
              <a:latin typeface="+mn-ea"/>
              <a:ea typeface="+mn-ea"/>
            </a:rPr>
            <a:t>유동인원 </a:t>
          </a:r>
          <a:r>
            <a:rPr lang="en-US" sz="2000" kern="1200">
              <a:latin typeface="+mn-ea"/>
              <a:ea typeface="+mn-ea"/>
            </a:rPr>
            <a:t>3</a:t>
          </a:r>
          <a:r>
            <a:rPr lang="ko-KR" sz="2000" kern="1200">
              <a:latin typeface="+mn-ea"/>
              <a:ea typeface="+mn-ea"/>
            </a:rPr>
            <a:t>위</a:t>
          </a:r>
          <a:r>
            <a:rPr lang="en-US" sz="2000" kern="1200">
              <a:latin typeface="+mn-ea"/>
              <a:ea typeface="+mn-ea"/>
            </a:rPr>
            <a:t>)</a:t>
          </a:r>
        </a:p>
      </dsp:txBody>
      <dsp:txXfrm>
        <a:off x="981202" y="2125490"/>
        <a:ext cx="6422897" cy="849525"/>
      </dsp:txXfrm>
    </dsp:sp>
    <dsp:sp modelId="{552BE322-F959-4AB3-B1A1-60A160465EC0}">
      <dsp:nvSpPr>
        <dsp:cNvPr id="0" name=""/>
        <dsp:cNvSpPr/>
      </dsp:nvSpPr>
      <dsp:spPr>
        <a:xfrm>
          <a:off x="0" y="3187398"/>
          <a:ext cx="7404100" cy="8495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E31E0-E92F-4397-8B9C-73C528C4028F}">
      <dsp:nvSpPr>
        <dsp:cNvPr id="0" name=""/>
        <dsp:cNvSpPr/>
      </dsp:nvSpPr>
      <dsp:spPr>
        <a:xfrm>
          <a:off x="256981" y="3378541"/>
          <a:ext cx="467239" cy="46723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8604B-CDBB-46BB-B923-6AE6318DFF8D}">
      <dsp:nvSpPr>
        <dsp:cNvPr id="0" name=""/>
        <dsp:cNvSpPr/>
      </dsp:nvSpPr>
      <dsp:spPr>
        <a:xfrm>
          <a:off x="981202" y="3187398"/>
          <a:ext cx="6422897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+mn-ea"/>
              <a:ea typeface="+mn-ea"/>
            </a:rPr>
            <a:t>2~9</a:t>
          </a:r>
          <a:r>
            <a:rPr lang="ko-KR" sz="2000" kern="1200" dirty="0">
              <a:latin typeface="+mn-ea"/>
              <a:ea typeface="+mn-ea"/>
            </a:rPr>
            <a:t>층의 </a:t>
          </a:r>
          <a:r>
            <a:rPr lang="ko-KR" altLang="en-US" sz="2000" kern="1200" dirty="0">
              <a:latin typeface="+mn-ea"/>
              <a:ea typeface="+mn-ea"/>
            </a:rPr>
            <a:t>유동 </a:t>
          </a:r>
          <a:r>
            <a:rPr lang="ko-KR" sz="2000" kern="1200" dirty="0">
              <a:latin typeface="+mn-ea"/>
              <a:ea typeface="+mn-ea"/>
            </a:rPr>
            <a:t>인원 분배</a:t>
          </a:r>
          <a:r>
            <a:rPr lang="en-US" altLang="ko-KR" sz="2000" kern="1200" dirty="0">
              <a:latin typeface="+mn-ea"/>
              <a:ea typeface="+mn-ea"/>
            </a:rPr>
            <a:t> </a:t>
          </a:r>
          <a:r>
            <a:rPr lang="ko-KR" altLang="en-US" sz="2000" kern="1200" dirty="0" smtClean="0">
              <a:latin typeface="+mn-ea"/>
              <a:ea typeface="+mn-ea"/>
            </a:rPr>
            <a:t>문제 → 제안 </a:t>
          </a:r>
          <a:r>
            <a:rPr lang="en-US" altLang="ko-KR" sz="2000" kern="1200" dirty="0" smtClean="0">
              <a:latin typeface="+mn-ea"/>
              <a:ea typeface="+mn-ea"/>
            </a:rPr>
            <a:t>B</a:t>
          </a:r>
          <a:endParaRPr lang="en-US" sz="2000" kern="1200" dirty="0">
            <a:latin typeface="+mn-ea"/>
            <a:ea typeface="+mn-ea"/>
          </a:endParaRPr>
        </a:p>
      </dsp:txBody>
      <dsp:txXfrm>
        <a:off x="981202" y="3187398"/>
        <a:ext cx="6422897" cy="84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E29BF-CDB4-4075-B0C6-8D4D0C56906D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CF7F6-2082-40A7-A2CA-A5CA58B8B5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588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팔달관 엘리베이터의 혼잡한 이용실태</a:t>
            </a:r>
            <a:endParaRPr lang="en-US" altLang="ko-KR" dirty="0"/>
          </a:p>
          <a:p>
            <a:r>
              <a:rPr lang="ko-KR" altLang="en-US" dirty="0"/>
              <a:t>엘리베이터의 대수를 늘리거나 속도 정원 증가 등의 항목은 현실적으로 불가능</a:t>
            </a:r>
            <a:endParaRPr lang="en-US" altLang="ko-KR" dirty="0"/>
          </a:p>
          <a:p>
            <a:r>
              <a:rPr lang="ko-KR" altLang="en-US" dirty="0"/>
              <a:t>현실적인 방안 내의 해결법으로 알고리즘 변경</a:t>
            </a:r>
            <a:r>
              <a:rPr lang="en-US" altLang="ko-KR" dirty="0"/>
              <a:t>(</a:t>
            </a:r>
            <a:r>
              <a:rPr lang="ko-KR" altLang="en-US" dirty="0"/>
              <a:t>팔달관 이용자 패턴에 맞는 방법으로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CF7F6-2082-40A7-A2CA-A5CA58B8B55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38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엘리베이터 </a:t>
            </a:r>
            <a:r>
              <a:rPr lang="ko-KR" altLang="en-US" dirty="0" err="1"/>
              <a:t>두대의</a:t>
            </a:r>
            <a:r>
              <a:rPr lang="ko-KR" altLang="en-US" dirty="0"/>
              <a:t> 이동인원 평균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층은 한번만 찍으므로 </a:t>
            </a:r>
            <a:r>
              <a:rPr lang="ko-KR" altLang="en-US" dirty="0" err="1"/>
              <a:t>올라갈때</a:t>
            </a:r>
            <a:r>
              <a:rPr lang="ko-KR" altLang="en-US" dirty="0"/>
              <a:t> 방향에서의 인원만 입력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CF7F6-2082-40A7-A2CA-A5CA58B8B55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705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가까운게</a:t>
            </a:r>
            <a:r>
              <a:rPr lang="ko-KR" altLang="en-US" dirty="0"/>
              <a:t> </a:t>
            </a:r>
            <a:r>
              <a:rPr lang="ko-KR" altLang="en-US" dirty="0" err="1"/>
              <a:t>먼저가고</a:t>
            </a:r>
            <a:r>
              <a:rPr lang="ko-KR" altLang="en-US" dirty="0"/>
              <a:t> </a:t>
            </a:r>
            <a:r>
              <a:rPr lang="ko-KR" altLang="en-US" dirty="0" err="1"/>
              <a:t>안멈추면</a:t>
            </a:r>
            <a:r>
              <a:rPr lang="ko-KR" altLang="en-US" dirty="0"/>
              <a:t> </a:t>
            </a:r>
            <a:r>
              <a:rPr lang="ko-KR" altLang="en-US" dirty="0" err="1"/>
              <a:t>가속붙고</a:t>
            </a:r>
            <a:r>
              <a:rPr lang="ko-KR" altLang="en-US" dirty="0"/>
              <a:t> 합니다</a:t>
            </a:r>
            <a:r>
              <a:rPr lang="en-US" altLang="ko-KR" dirty="0"/>
              <a:t>. + </a:t>
            </a:r>
            <a:r>
              <a:rPr lang="ko-KR" altLang="en-US" dirty="0"/>
              <a:t>코딩의 가정내용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CF7F6-2082-40A7-A2CA-A5CA58B8B55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495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가까운게</a:t>
            </a:r>
            <a:r>
              <a:rPr lang="ko-KR" altLang="en-US" dirty="0"/>
              <a:t> </a:t>
            </a:r>
            <a:r>
              <a:rPr lang="ko-KR" altLang="en-US" dirty="0" err="1"/>
              <a:t>먼저가고</a:t>
            </a:r>
            <a:r>
              <a:rPr lang="ko-KR" altLang="en-US" dirty="0"/>
              <a:t> </a:t>
            </a:r>
            <a:r>
              <a:rPr lang="ko-KR" altLang="en-US" dirty="0" err="1"/>
              <a:t>안멈추면</a:t>
            </a:r>
            <a:r>
              <a:rPr lang="ko-KR" altLang="en-US" dirty="0"/>
              <a:t> </a:t>
            </a:r>
            <a:r>
              <a:rPr lang="ko-KR" altLang="en-US" dirty="0" err="1"/>
              <a:t>가속붙고</a:t>
            </a:r>
            <a:r>
              <a:rPr lang="ko-KR" altLang="en-US" dirty="0"/>
              <a:t> 합니다</a:t>
            </a:r>
            <a:r>
              <a:rPr lang="en-US" altLang="ko-KR" dirty="0"/>
              <a:t>. + </a:t>
            </a:r>
            <a:r>
              <a:rPr lang="ko-KR" altLang="en-US" dirty="0"/>
              <a:t>코딩의 가정내용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CF7F6-2082-40A7-A2CA-A5CA58B8B55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983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CF7F6-2082-40A7-A2CA-A5CA58B8B55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2794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앞의 </a:t>
            </a:r>
            <a:r>
              <a:rPr lang="ko-KR" altLang="en-US" dirty="0" err="1" smtClean="0"/>
              <a:t>실측데이터값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좌우측기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합친것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CF7F6-2082-40A7-A2CA-A5CA58B8B55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460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611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915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422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8281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224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3849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2810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488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493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9555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093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7465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5590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0205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067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643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93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446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378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4861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303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626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887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18BAA7B-79C3-4652-82DC-A49E2926BA64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0BE433-4D6F-4451-A3C1-FAF744683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205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485" y="4208424"/>
            <a:ext cx="7475220" cy="1182189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+mn-ea"/>
                <a:ea typeface="+mn-ea"/>
              </a:rPr>
              <a:t>팔달관 </a:t>
            </a:r>
            <a:r>
              <a:rPr lang="ko-KR" altLang="en-US" sz="4400" dirty="0" smtClean="0">
                <a:latin typeface="+mn-ea"/>
                <a:ea typeface="+mn-ea"/>
              </a:rPr>
              <a:t>엘리베이터</a:t>
            </a:r>
            <a:r>
              <a:rPr lang="en-US" altLang="ko-KR" sz="800" dirty="0" smtClean="0">
                <a:latin typeface="+mn-ea"/>
                <a:ea typeface="+mn-ea"/>
              </a:rPr>
              <a:t/>
            </a:r>
            <a:br>
              <a:rPr lang="en-US" altLang="ko-KR" sz="800" dirty="0" smtClean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2800" b="0" dirty="0">
                <a:latin typeface="+mn-ea"/>
                <a:ea typeface="+mn-ea"/>
              </a:rPr>
              <a:t>효율적인 </a:t>
            </a:r>
            <a:r>
              <a:rPr lang="ko-KR" altLang="en-US" sz="2800" b="0" dirty="0" smtClean="0">
                <a:latin typeface="+mn-ea"/>
                <a:ea typeface="+mn-ea"/>
              </a:rPr>
              <a:t>탑승객 운송을 위한 알고리즘 제안</a:t>
            </a:r>
            <a:endParaRPr lang="ko-KR" altLang="en-US" sz="3600" b="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2147" y="5598293"/>
            <a:ext cx="6575895" cy="553690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latin typeface="+mn-ea"/>
              </a:rPr>
              <a:t>201421168 </a:t>
            </a:r>
            <a:r>
              <a:rPr lang="ko-KR" altLang="en-US" sz="2000" dirty="0" smtClean="0">
                <a:latin typeface="+mn-ea"/>
              </a:rPr>
              <a:t>하성곤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201421127 </a:t>
            </a:r>
            <a:r>
              <a:rPr lang="ko-KR" altLang="en-US" sz="2000" dirty="0" smtClean="0">
                <a:latin typeface="+mn-ea"/>
              </a:rPr>
              <a:t>도상록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 descr="실내, 천장, 주방, 건물이(가) 표시된 사진&#10;&#10;자동 생성된 설명">
            <a:extLst>
              <a:ext uri="{FF2B5EF4-FFF2-40B4-BE49-F238E27FC236}">
                <a16:creationId xmlns="" xmlns:a16="http://schemas.microsoft.com/office/drawing/2014/main" id="{AB6310BC-6ED6-4F7C-8481-08A4EEB51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82" t="1" r="784" b="33783"/>
          <a:stretch/>
        </p:blipFill>
        <p:spPr>
          <a:xfrm>
            <a:off x="251520" y="256539"/>
            <a:ext cx="8640960" cy="3880039"/>
          </a:xfrm>
          <a:prstGeom prst="rect">
            <a:avLst/>
          </a:prstGeom>
        </p:spPr>
      </p:pic>
      <p:cxnSp>
        <p:nvCxnSpPr>
          <p:cNvPr id="19" name="Straight Connector 10">
            <a:extLst>
              <a:ext uri="{FF2B5EF4-FFF2-40B4-BE49-F238E27FC236}">
                <a16:creationId xmlns="" xmlns:a16="http://schemas.microsoft.com/office/drawing/2014/main" id="{3C10CE6B-09BB-4782-8A31-CF4939EFBD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828800" y="5462458"/>
            <a:ext cx="548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993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5ABB11-C993-4CE1-BC27-5F2841E9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pc="-400" dirty="0">
                <a:latin typeface="+mj-ea"/>
              </a:rPr>
              <a:t> </a:t>
            </a:r>
            <a:r>
              <a:rPr lang="ko-KR" altLang="en-US" spc="-400" dirty="0" smtClean="0">
                <a:latin typeface="+mj-ea"/>
              </a:rPr>
              <a:t>     알고리즘 구현 코드 </a:t>
            </a:r>
            <a:r>
              <a:rPr lang="en-US" altLang="ko-KR" spc="-400" dirty="0" smtClean="0">
                <a:latin typeface="+mj-ea"/>
              </a:rPr>
              <a:t>(</a:t>
            </a:r>
            <a:r>
              <a:rPr lang="ko-KR" altLang="en-US" spc="-400" dirty="0" smtClean="0">
                <a:latin typeface="+mj-ea"/>
              </a:rPr>
              <a:t>일부</a:t>
            </a:r>
            <a:r>
              <a:rPr lang="en-US" altLang="ko-KR" spc="-400" dirty="0" smtClean="0">
                <a:latin typeface="+mj-ea"/>
              </a:rPr>
              <a:t>)</a:t>
            </a:r>
            <a:endParaRPr lang="ko-KR" altLang="en-US" spc="-4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D6FF7E-403B-42DD-9CE4-E1001E3B3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730" y="2130139"/>
            <a:ext cx="3859820" cy="644637"/>
          </a:xfrm>
        </p:spPr>
        <p:txBody>
          <a:bodyPr>
            <a:normAutofit lnSpcReduction="10000"/>
          </a:bodyPr>
          <a:lstStyle/>
          <a:p>
            <a:pPr marL="34290" indent="0" algn="ctr">
              <a:buNone/>
            </a:pPr>
            <a:r>
              <a:rPr lang="ko-KR" altLang="en-US" dirty="0"/>
              <a:t>타거나 내리려는 사람이 있는 층을 계산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7" name="내용 개체 틀 26">
            <a:extLst>
              <a:ext uri="{FF2B5EF4-FFF2-40B4-BE49-F238E27FC236}">
                <a16:creationId xmlns="" xmlns:a16="http://schemas.microsoft.com/office/drawing/2014/main" id="{476C6524-71D5-421B-A4D6-E7E28718D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1190" y="2055791"/>
            <a:ext cx="4036324" cy="644636"/>
          </a:xfrm>
        </p:spPr>
        <p:txBody>
          <a:bodyPr>
            <a:normAutofit lnSpcReduction="10000"/>
          </a:bodyPr>
          <a:lstStyle/>
          <a:p>
            <a:pPr marL="34290" indent="0" algn="ctr">
              <a:buNone/>
            </a:pPr>
            <a:r>
              <a:rPr lang="ko-KR" altLang="en-US" dirty="0"/>
              <a:t>문이 열린 층과 안 열린 층에 따라</a:t>
            </a:r>
            <a:endParaRPr lang="en-US" altLang="ko-KR" dirty="0"/>
          </a:p>
          <a:p>
            <a:pPr marL="34290" indent="0" algn="ctr">
              <a:buNone/>
            </a:pPr>
            <a:r>
              <a:rPr lang="ko-KR" altLang="en-US" dirty="0"/>
              <a:t>엘리베이터가 움직인 시간을 계산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3EE9B47A-C25A-48D1-85C5-34C3F985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900" y="2996952"/>
            <a:ext cx="4153480" cy="1638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76D0ECA-D3D7-49B3-84C8-154CE1B24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3324" y="4857657"/>
            <a:ext cx="2505425" cy="9812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4BB5F808-54E2-4C5F-AD92-74F3BCCFE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5276" y="4157573"/>
            <a:ext cx="1581371" cy="3524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26AB9F7-9D50-4E4E-BB49-0222DA1CA6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07"/>
          <a:stretch/>
        </p:blipFill>
        <p:spPr>
          <a:xfrm>
            <a:off x="4661190" y="3000315"/>
            <a:ext cx="3143689" cy="7887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0E633A95-BF11-4BD1-9CA3-78617A8E87FC}"/>
              </a:ext>
            </a:extLst>
          </p:cNvPr>
          <p:cNvCxnSpPr>
            <a:stCxn id="2" idx="2"/>
          </p:cNvCxnSpPr>
          <p:nvPr/>
        </p:nvCxnSpPr>
        <p:spPr>
          <a:xfrm>
            <a:off x="4560570" y="1965960"/>
            <a:ext cx="11430" cy="448737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71FDD6AC-6700-4988-879B-77F85782533D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08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관찰 데이터 </a:t>
            </a:r>
            <a:r>
              <a:rPr lang="en-US" altLang="ko-KR" sz="3200" dirty="0">
                <a:latin typeface="+mj-ea"/>
              </a:rPr>
              <a:t>(11</a:t>
            </a:r>
            <a:r>
              <a:rPr lang="ko-KR" altLang="en-US" sz="3200" dirty="0">
                <a:latin typeface="+mj-ea"/>
              </a:rPr>
              <a:t>월 </a:t>
            </a:r>
            <a:r>
              <a:rPr lang="en-US" altLang="ko-KR" sz="3200" dirty="0">
                <a:latin typeface="+mj-ea"/>
              </a:rPr>
              <a:t>15</a:t>
            </a:r>
            <a:r>
              <a:rPr lang="ko-KR" altLang="en-US" sz="3200" dirty="0">
                <a:latin typeface="+mj-ea"/>
              </a:rPr>
              <a:t>일 </a:t>
            </a:r>
            <a:r>
              <a:rPr lang="en-US" altLang="ko-KR" sz="3200" dirty="0">
                <a:latin typeface="+mj-ea"/>
              </a:rPr>
              <a:t>11</a:t>
            </a:r>
            <a:r>
              <a:rPr lang="ko-KR" altLang="en-US" sz="3200" dirty="0">
                <a:latin typeface="+mj-ea"/>
              </a:rPr>
              <a:t>시 </a:t>
            </a:r>
            <a:r>
              <a:rPr lang="en-US" altLang="ko-KR" sz="3200" dirty="0" smtClean="0">
                <a:latin typeface="+mj-ea"/>
              </a:rPr>
              <a:t>50</a:t>
            </a:r>
            <a:r>
              <a:rPr lang="ko-KR" altLang="en-US" sz="3200" dirty="0" smtClean="0">
                <a:latin typeface="+mj-ea"/>
              </a:rPr>
              <a:t>분</a:t>
            </a:r>
            <a:r>
              <a:rPr lang="en-US" altLang="ko-KR" sz="3200" dirty="0">
                <a:latin typeface="+mj-ea"/>
              </a:rPr>
              <a:t>~)</a:t>
            </a:r>
            <a:endParaRPr lang="ko-KR" altLang="en-US" sz="3200" dirty="0">
              <a:latin typeface="+mj-ea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64291833"/>
              </p:ext>
            </p:extLst>
          </p:nvPr>
        </p:nvGraphicFramePr>
        <p:xfrm>
          <a:off x="457200" y="1916832"/>
          <a:ext cx="8229600" cy="423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48012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좌측 엘리베이터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우측 엘리베이터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80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상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in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상 </a:t>
                      </a:r>
                      <a:r>
                        <a:rPr lang="en-US" altLang="ko-KR" sz="1300" baseline="0" dirty="0">
                          <a:latin typeface="+mn-ea"/>
                          <a:ea typeface="+mn-ea"/>
                        </a:rPr>
                        <a:t>out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하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in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하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out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상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in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상 </a:t>
                      </a:r>
                      <a:r>
                        <a:rPr lang="en-US" altLang="ko-KR" sz="1300" baseline="0" dirty="0">
                          <a:latin typeface="+mn-ea"/>
                          <a:ea typeface="+mn-ea"/>
                        </a:rPr>
                        <a:t>out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하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in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하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out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28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8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28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28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28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28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28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28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28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BA5307-165B-4A28-9260-737DBC0080DC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99D7E33C-EE3C-422E-BEA6-68BE6A81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 </a:t>
            </a:r>
            <a:r>
              <a:rPr lang="ko-KR" altLang="en-US" dirty="0"/>
              <a:t>결과</a:t>
            </a:r>
          </a:p>
        </p:txBody>
      </p:sp>
      <p:pic>
        <p:nvPicPr>
          <p:cNvPr id="14" name="그림 개체 틀 13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A09552B1-CD16-49E3-BFD6-61DCFEDE76F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1524000" y="2771775"/>
            <a:ext cx="1304925" cy="657225"/>
          </a:xfrm>
        </p:spPr>
      </p:pic>
      <p:graphicFrame>
        <p:nvGraphicFramePr>
          <p:cNvPr id="15" name="표 15">
            <a:extLst>
              <a:ext uri="{FF2B5EF4-FFF2-40B4-BE49-F238E27FC236}">
                <a16:creationId xmlns="" xmlns:a16="http://schemas.microsoft.com/office/drawing/2014/main" id="{D4E45714-B334-40D7-B066-504590888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6515224"/>
              </p:ext>
            </p:extLst>
          </p:nvPr>
        </p:nvGraphicFramePr>
        <p:xfrm>
          <a:off x="1524000" y="3606232"/>
          <a:ext cx="6096000" cy="63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365757421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419330646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791545993"/>
                    </a:ext>
                  </a:extLst>
                </a:gridCol>
              </a:tblGrid>
              <a:tr h="3176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실측 시간과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코드 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실제 측정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4269520"/>
                  </a:ext>
                </a:extLst>
              </a:tr>
              <a:tr h="3176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210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213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5391895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71FC7C14-D31C-4127-856A-589BA458CB5B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671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015786B-EDF9-4D06-86F8-138A81A377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DAF4C44-C3B3-4BE9-B858-3F83253B5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B914FCD7-4475-4DE4-BCF9-F3032ECA5C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483995" y="3733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="" xmlns:a16="http://schemas.microsoft.com/office/drawing/2014/main" id="{BB4284C7-5925-4337-99DB-48D5B2610E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7E5A5F06-D2CC-4C57-95EF-97119012F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60D3B8AD-84EA-4D9A-9CAE-F61EC99BE8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828800" y="5597106"/>
            <a:ext cx="548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실내, 천장, 주방, 건물이(가) 표시된 사진&#10;&#10;자동 생성된 설명">
            <a:extLst>
              <a:ext uri="{FF2B5EF4-FFF2-40B4-BE49-F238E27FC236}">
                <a16:creationId xmlns="" xmlns:a16="http://schemas.microsoft.com/office/drawing/2014/main" id="{66323277-6FBD-4BC8-8064-7B9E473E5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" b="24967"/>
          <a:stretch/>
        </p:blipFill>
        <p:spPr>
          <a:xfrm>
            <a:off x="182880" y="256539"/>
            <a:ext cx="8778240" cy="43965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1D40CA-4B70-4738-9FBC-075E7BC4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85" y="4277348"/>
            <a:ext cx="7475220" cy="131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4000" b="1" dirty="0">
                <a:solidFill>
                  <a:schemeClr val="bg1"/>
                </a:solidFill>
                <a:latin typeface="+mj-ea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</a:rPr>
              <a:t>제안 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</a:rPr>
              <a:t>A : 1-10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</a:rPr>
              <a:t>형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</a:rPr>
              <a:t> </a:t>
            </a:r>
            <a:endParaRPr lang="ko-KR" altLang="en-US" sz="40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35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제안 </a:t>
            </a:r>
            <a:r>
              <a:rPr lang="en-US" altLang="ko-KR" dirty="0">
                <a:latin typeface="+mj-ea"/>
              </a:rPr>
              <a:t>A : 1-10</a:t>
            </a:r>
            <a:r>
              <a:rPr lang="ko-KR" altLang="en-US" dirty="0">
                <a:latin typeface="+mj-ea"/>
              </a:rPr>
              <a:t>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5500694" y="1643050"/>
            <a:ext cx="2242517" cy="4464496"/>
            <a:chOff x="3923928" y="1628800"/>
            <a:chExt cx="2242517" cy="4464496"/>
          </a:xfrm>
        </p:grpSpPr>
        <p:sp>
          <p:nvSpPr>
            <p:cNvPr id="5" name="직사각형 4"/>
            <p:cNvSpPr/>
            <p:nvPr/>
          </p:nvSpPr>
          <p:spPr>
            <a:xfrm>
              <a:off x="4377680" y="1628800"/>
              <a:ext cx="1368152" cy="44644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923928" y="2132856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923928" y="2564904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923928" y="2996952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923928" y="3429000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923928" y="3868931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923928" y="4293096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923928" y="4725144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923928" y="5157192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923928" y="5589240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직사각형 21"/>
          <p:cNvSpPr/>
          <p:nvPr/>
        </p:nvSpPr>
        <p:spPr>
          <a:xfrm>
            <a:off x="6782835" y="5603490"/>
            <a:ext cx="518059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976458" y="5603490"/>
            <a:ext cx="518059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7444910" y="5747506"/>
            <a:ext cx="442317" cy="360040"/>
            <a:chOff x="5868144" y="5733256"/>
            <a:chExt cx="442317" cy="360040"/>
          </a:xfrm>
        </p:grpSpPr>
        <p:grpSp>
          <p:nvGrpSpPr>
            <p:cNvPr id="32" name="그룹 31"/>
            <p:cNvGrpSpPr/>
            <p:nvPr/>
          </p:nvGrpSpPr>
          <p:grpSpPr>
            <a:xfrm>
              <a:off x="5868144" y="5733256"/>
              <a:ext cx="144016" cy="360040"/>
              <a:chOff x="-1332656" y="-459432"/>
              <a:chExt cx="504056" cy="1084734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-1332656" y="-459432"/>
                <a:ext cx="504056" cy="4594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-1332656" y="4614"/>
                <a:ext cx="504056" cy="6206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022429" y="5733256"/>
              <a:ext cx="144016" cy="360040"/>
              <a:chOff x="-1332656" y="-459432"/>
              <a:chExt cx="504056" cy="108473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-1332656" y="-459432"/>
                <a:ext cx="504056" cy="4594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-1332656" y="4614"/>
                <a:ext cx="504056" cy="6206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166445" y="5733256"/>
              <a:ext cx="144016" cy="360040"/>
              <a:chOff x="-1332656" y="-459432"/>
              <a:chExt cx="504056" cy="1084734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-1332656" y="-459432"/>
                <a:ext cx="504056" cy="4594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-1332656" y="4614"/>
                <a:ext cx="504056" cy="6206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5644710" y="5747506"/>
            <a:ext cx="144016" cy="360040"/>
            <a:chOff x="-1332656" y="-459432"/>
            <a:chExt cx="504056" cy="1084734"/>
          </a:xfrm>
        </p:grpSpPr>
        <p:sp>
          <p:nvSpPr>
            <p:cNvPr id="90" name="타원 89"/>
            <p:cNvSpPr/>
            <p:nvPr/>
          </p:nvSpPr>
          <p:spPr>
            <a:xfrm>
              <a:off x="-1332656" y="-459432"/>
              <a:ext cx="504056" cy="459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-1332656" y="4614"/>
              <a:ext cx="504056" cy="620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644710" y="4811402"/>
            <a:ext cx="144016" cy="360040"/>
            <a:chOff x="-1332656" y="-459432"/>
            <a:chExt cx="504056" cy="1084734"/>
          </a:xfrm>
        </p:grpSpPr>
        <p:sp>
          <p:nvSpPr>
            <p:cNvPr id="87" name="타원 86"/>
            <p:cNvSpPr/>
            <p:nvPr/>
          </p:nvSpPr>
          <p:spPr>
            <a:xfrm>
              <a:off x="-1332656" y="-459432"/>
              <a:ext cx="504056" cy="459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-1332656" y="4614"/>
              <a:ext cx="504056" cy="620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644710" y="4379354"/>
            <a:ext cx="144016" cy="360040"/>
            <a:chOff x="-1332656" y="-459432"/>
            <a:chExt cx="504056" cy="1084734"/>
          </a:xfrm>
        </p:grpSpPr>
        <p:sp>
          <p:nvSpPr>
            <p:cNvPr id="84" name="타원 83"/>
            <p:cNvSpPr/>
            <p:nvPr/>
          </p:nvSpPr>
          <p:spPr>
            <a:xfrm>
              <a:off x="-1332656" y="-459432"/>
              <a:ext cx="504056" cy="459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-1332656" y="4614"/>
              <a:ext cx="504056" cy="620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2A2DE975-0636-42C2-99D7-6760B5DAB466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374441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내용 개체 틀 2"/>
          <p:cNvSpPr txBox="1">
            <a:spLocks/>
          </p:cNvSpPr>
          <p:nvPr/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오른쪽 엘리베이터</a:t>
            </a:r>
            <a:endParaRPr lang="en-US" altLang="ko-KR" dirty="0">
              <a:latin typeface="+mn-ea"/>
            </a:endParaRPr>
          </a:p>
          <a:p>
            <a:pPr>
              <a:buNone/>
            </a:pPr>
            <a:r>
              <a:rPr lang="en-US" altLang="ko-KR" dirty="0">
                <a:latin typeface="+mn-ea"/>
              </a:rPr>
              <a:t> 1</a:t>
            </a:r>
            <a:r>
              <a:rPr lang="ko-KR" altLang="en-US" dirty="0">
                <a:latin typeface="+mn-ea"/>
              </a:rPr>
              <a:t>층과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층만 운행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왼쪽 엘리베이터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1</a:t>
            </a:r>
            <a:r>
              <a:rPr lang="ko-KR" altLang="en-US" dirty="0">
                <a:latin typeface="+mn-ea"/>
              </a:rPr>
              <a:t>층</a:t>
            </a:r>
            <a:r>
              <a:rPr lang="en-US" altLang="ko-KR" dirty="0">
                <a:latin typeface="+mn-ea"/>
              </a:rPr>
              <a:t>~9</a:t>
            </a:r>
            <a:r>
              <a:rPr lang="ko-KR" altLang="en-US" dirty="0">
                <a:latin typeface="+mn-ea"/>
              </a:rPr>
              <a:t>층 운행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4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51 L 0.05539 -0.0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51 L -0.06702 -0.005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44444E-6 L 5.55556E-7 -0.57754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57 0.00023 L -0.00157 -0.1886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4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19 -0.00648 L -0.06754 -0.58264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881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538 -0.00509 L 0.05538 -0.1995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23 -0.58264 L -0.00035 -0.5826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0.00023 L 0.05521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57755 L 5.55556E-7 0.0053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18866 L -0.00157 -0.4460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91 0.00023 L 0.05191 -0.2571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7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0.19908 L 0.05521 -0.4564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05 -0.25717 L -0.0276 -0.2571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0.45648 L -0.01562 -0.4564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44606 L -0.00157 -0.1310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05521 -4.4444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4.44444E-6 L 0.05521 0.1312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13102 L -0.00157 0.0053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38 0.13125 L 0.00035 0.131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95" grpId="0" animBg="1"/>
      <p:bldP spid="95" grpId="1" animBg="1"/>
      <p:bldP spid="95" grpId="2" animBg="1"/>
      <p:bldP spid="95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CA2107-64A9-4B59-9E20-6AACA49F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제안 </a:t>
            </a:r>
            <a:r>
              <a:rPr lang="en-US" altLang="ko-KR" dirty="0">
                <a:latin typeface="+mj-ea"/>
              </a:rPr>
              <a:t>A : 1-10</a:t>
            </a:r>
            <a:r>
              <a:rPr lang="ko-KR" altLang="en-US" dirty="0">
                <a:latin typeface="+mj-ea"/>
              </a:rPr>
              <a:t>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96A086-B855-4417-BE51-9D778BB3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가정</a:t>
            </a:r>
            <a:r>
              <a:rPr lang="en-US" altLang="ko-KR" dirty="0" smtClean="0">
                <a:latin typeface="+mn-ea"/>
              </a:rPr>
              <a:t>(Simplification)</a:t>
            </a:r>
            <a:endParaRPr lang="en-US" altLang="ko-KR" dirty="0">
              <a:latin typeface="+mn-ea"/>
            </a:endParaRPr>
          </a:p>
          <a:p>
            <a:pPr marL="34290" indent="0">
              <a:buNone/>
            </a:pP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두 엘리베이터는 모두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층에서 출발한다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>
                <a:latin typeface="+mn-ea"/>
              </a:rPr>
              <a:t>1-10</a:t>
            </a:r>
            <a:r>
              <a:rPr lang="ko-KR" altLang="en-US" dirty="0">
                <a:latin typeface="+mn-ea"/>
              </a:rPr>
              <a:t>층 엘리베이터는 짧은 시간 내로 수송이 끝나므로 </a:t>
            </a:r>
            <a:r>
              <a:rPr lang="en-US" altLang="ko-KR" dirty="0">
                <a:latin typeface="+mn-ea"/>
              </a:rPr>
              <a:t>1-9</a:t>
            </a:r>
            <a:r>
              <a:rPr lang="ko-KR" altLang="en-US" dirty="0">
                <a:latin typeface="+mn-ea"/>
              </a:rPr>
              <a:t>층 엘리베이터의 시간만 계산</a:t>
            </a:r>
            <a:endParaRPr lang="en-US" altLang="ko-KR" dirty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+mn-ea"/>
              </a:rPr>
              <a:t>엘리베이터의 정원은 </a:t>
            </a:r>
            <a:r>
              <a:rPr lang="en-US" altLang="ko-KR" dirty="0">
                <a:latin typeface="+mn-ea"/>
              </a:rPr>
              <a:t>20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+mn-ea"/>
              </a:rPr>
              <a:t>정원이 초과되어 못 탄 사람이 있다면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올라가려는 사람은 </a:t>
            </a:r>
            <a:r>
              <a:rPr lang="en-US" altLang="ko-KR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층으로 간다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 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내려오려는 사람은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층으로 간다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buFontTx/>
              <a:buChar char="-"/>
            </a:pPr>
            <a:endParaRPr lang="en-US" altLang="ko-KR" sz="2800" dirty="0"/>
          </a:p>
          <a:p>
            <a:pPr>
              <a:buFontTx/>
              <a:buChar char="-"/>
            </a:pPr>
            <a:endParaRPr lang="en-US" altLang="ko-KR" sz="2800" dirty="0"/>
          </a:p>
          <a:p>
            <a:pPr>
              <a:buFontTx/>
              <a:buChar char="-"/>
            </a:pPr>
            <a:endParaRPr lang="ko-KR" altLang="en-US" sz="28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4578FB9B-43C9-4376-9B73-6212852B6D23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132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가공 데이터 </a:t>
            </a:r>
            <a:r>
              <a:rPr lang="en-US" altLang="ko-KR" sz="3200" dirty="0" smtClean="0">
                <a:latin typeface="+mj-ea"/>
              </a:rPr>
              <a:t>(</a:t>
            </a:r>
            <a:r>
              <a:rPr lang="en-US" altLang="ko-KR" sz="3200" dirty="0">
                <a:latin typeface="+mj-ea"/>
              </a:rPr>
              <a:t>11</a:t>
            </a:r>
            <a:r>
              <a:rPr lang="ko-KR" altLang="en-US" sz="3200" dirty="0">
                <a:latin typeface="+mj-ea"/>
              </a:rPr>
              <a:t>월 </a:t>
            </a:r>
            <a:r>
              <a:rPr lang="en-US" altLang="ko-KR" sz="3200" dirty="0">
                <a:latin typeface="+mj-ea"/>
              </a:rPr>
              <a:t>15</a:t>
            </a:r>
            <a:r>
              <a:rPr lang="ko-KR" altLang="en-US" sz="3200" dirty="0">
                <a:latin typeface="+mj-ea"/>
              </a:rPr>
              <a:t>일 </a:t>
            </a:r>
            <a:r>
              <a:rPr lang="en-US" altLang="ko-KR" sz="3200" dirty="0">
                <a:latin typeface="+mj-ea"/>
              </a:rPr>
              <a:t>11</a:t>
            </a:r>
            <a:r>
              <a:rPr lang="ko-KR" altLang="en-US" sz="3200" dirty="0">
                <a:latin typeface="+mj-ea"/>
              </a:rPr>
              <a:t>시 </a:t>
            </a:r>
            <a:r>
              <a:rPr lang="en-US" altLang="ko-KR" sz="3200" dirty="0" smtClean="0">
                <a:latin typeface="+mj-ea"/>
              </a:rPr>
              <a:t>50</a:t>
            </a:r>
            <a:r>
              <a:rPr lang="ko-KR" altLang="en-US" sz="3200" dirty="0" smtClean="0">
                <a:latin typeface="+mj-ea"/>
              </a:rPr>
              <a:t>분</a:t>
            </a:r>
            <a:r>
              <a:rPr lang="en-US" altLang="ko-KR" sz="3200" dirty="0">
                <a:latin typeface="+mj-ea"/>
              </a:rPr>
              <a:t>~)</a:t>
            </a:r>
            <a:endParaRPr lang="ko-KR" altLang="en-US" sz="3200" dirty="0">
              <a:latin typeface="+mj-ea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66588710"/>
              </p:ext>
            </p:extLst>
          </p:nvPr>
        </p:nvGraphicFramePr>
        <p:xfrm>
          <a:off x="899592" y="1916832"/>
          <a:ext cx="7128285" cy="3647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6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56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56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56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56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156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상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in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상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out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하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in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하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out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25E832E1-C3D0-473A-8108-5800DE596327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F635CC-981A-440F-9181-768C52B6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제안 </a:t>
            </a:r>
            <a:r>
              <a:rPr lang="en-US" altLang="ko-KR" dirty="0">
                <a:latin typeface="+mj-ea"/>
              </a:rPr>
              <a:t>A : </a:t>
            </a:r>
            <a:r>
              <a:rPr lang="ko-KR" altLang="en-US" dirty="0">
                <a:latin typeface="+mj-ea"/>
              </a:rPr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A2CC22A-18B1-4A9B-9174-C54FE4184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91" y="1881829"/>
            <a:ext cx="7404653" cy="435496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ko-KR" altLang="en-US" sz="1650" dirty="0"/>
              <a:t>타거나 내리려는 사람을 엘리베이터 정원에 맞게 계산</a:t>
            </a:r>
            <a:endParaRPr lang="en-US" altLang="ko-KR" sz="1650" dirty="0"/>
          </a:p>
          <a:p>
            <a:pPr marL="34290" indent="0">
              <a:buNone/>
            </a:pPr>
            <a:endParaRPr lang="en-US" altLang="ko-KR" sz="1650" dirty="0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06364651-1FC7-4270-98B0-789E406D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653" y="2317325"/>
            <a:ext cx="5487166" cy="8859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7F02F204-E496-4A40-AC58-5515DAC9D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653" y="4045820"/>
            <a:ext cx="2648320" cy="2324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3C4099C-E060-4F1D-8C5A-75ADA95B0E12}"/>
              </a:ext>
            </a:extLst>
          </p:cNvPr>
          <p:cNvSpPr txBox="1"/>
          <p:nvPr/>
        </p:nvSpPr>
        <p:spPr>
          <a:xfrm>
            <a:off x="749391" y="3589554"/>
            <a:ext cx="748883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dirty="0"/>
              <a:t>정원이 초과되어 못 탄 사람을 계산한 후 코드 반복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A859561-10A5-4BD7-89A0-209394E22828}"/>
              </a:ext>
            </a:extLst>
          </p:cNvPr>
          <p:cNvCxnSpPr>
            <a:cxnSpLocks/>
          </p:cNvCxnSpPr>
          <p:nvPr/>
        </p:nvCxnSpPr>
        <p:spPr>
          <a:xfrm>
            <a:off x="857250" y="3415684"/>
            <a:ext cx="7488763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450F6CB-7E1C-4A3D-B8BA-ADC159BDDE16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25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99D7E33C-EE3C-422E-BEA6-68BE6A81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제안 </a:t>
            </a:r>
            <a:r>
              <a:rPr lang="en-US" altLang="ko-KR" dirty="0" smtClean="0">
                <a:latin typeface="+mj-ea"/>
              </a:rPr>
              <a:t>A : </a:t>
            </a:r>
            <a:r>
              <a:rPr lang="ko-KR" altLang="en-US" dirty="0">
                <a:latin typeface="+mj-ea"/>
              </a:rPr>
              <a:t>코딩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71FC7C14-D31C-4127-856A-589BA458CB5B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개체 틀 8">
            <a:extLst>
              <a:ext uri="{FF2B5EF4-FFF2-40B4-BE49-F238E27FC236}">
                <a16:creationId xmlns="" xmlns:a16="http://schemas.microsoft.com/office/drawing/2014/main" id="{1E26AA57-219F-4FEC-B7DB-4A137956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88" r="181"/>
          <a:stretch/>
        </p:blipFill>
        <p:spPr>
          <a:xfrm>
            <a:off x="1524000" y="2866947"/>
            <a:ext cx="879989" cy="562053"/>
          </a:xfrm>
          <a:prstGeom prst="rect">
            <a:avLst/>
          </a:prstGeom>
        </p:spPr>
      </p:pic>
      <p:graphicFrame>
        <p:nvGraphicFramePr>
          <p:cNvPr id="7" name="내용 개체 틀 3">
            <a:extLst>
              <a:ext uri="{FF2B5EF4-FFF2-40B4-BE49-F238E27FC236}">
                <a16:creationId xmlns="" xmlns:a16="http://schemas.microsoft.com/office/drawing/2014/main" id="{E3E807CC-1280-46E5-9EA8-FCEC259415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17684684"/>
              </p:ext>
            </p:extLst>
          </p:nvPr>
        </p:nvGraphicFramePr>
        <p:xfrm>
          <a:off x="1524000" y="3573016"/>
          <a:ext cx="5804111" cy="960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7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347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347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00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현재와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팔달관 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제안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00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210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224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155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13F1C95-D67F-4885-9E09-CB3C8928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>
                <a:latin typeface="+mj-ea"/>
              </a:rPr>
              <a:t>제안 </a:t>
            </a:r>
            <a:r>
              <a:rPr lang="en-US" altLang="ko-KR" spc="-150" dirty="0">
                <a:latin typeface="+mj-ea"/>
              </a:rPr>
              <a:t>A : </a:t>
            </a:r>
            <a:r>
              <a:rPr lang="ko-KR" altLang="en-US" spc="-150" dirty="0">
                <a:latin typeface="+mj-ea"/>
              </a:rPr>
              <a:t>결과 </a:t>
            </a:r>
            <a:r>
              <a:rPr lang="en-US" altLang="ko-KR" sz="3200" spc="-150" dirty="0" smtClean="0">
                <a:latin typeface="+mj-ea"/>
              </a:rPr>
              <a:t>(</a:t>
            </a:r>
            <a:r>
              <a:rPr lang="ko-KR" altLang="en-US" sz="3200" spc="-150" dirty="0" smtClean="0">
                <a:latin typeface="+mj-ea"/>
              </a:rPr>
              <a:t>추가 데이터 세트 비교</a:t>
            </a:r>
            <a:r>
              <a:rPr lang="en-US" altLang="ko-KR" sz="3200" spc="-150" dirty="0" smtClean="0">
                <a:latin typeface="+mj-ea"/>
              </a:rPr>
              <a:t>)</a:t>
            </a:r>
            <a:endParaRPr lang="ko-KR" altLang="en-US" sz="3200" spc="-150" dirty="0">
              <a:latin typeface="+mj-ea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="" xmlns:a16="http://schemas.microsoft.com/office/drawing/2014/main" id="{5599DD66-985D-4367-8861-6700318F9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61007836"/>
              </p:ext>
            </p:extLst>
          </p:nvPr>
        </p:nvGraphicFramePr>
        <p:xfrm>
          <a:off x="395536" y="2636912"/>
          <a:ext cx="8229600" cy="221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="" xmlns:a16="http://schemas.microsoft.com/office/drawing/2014/main" val="2420070956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2586104271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1202345339"/>
                    </a:ext>
                  </a:extLst>
                </a:gridCol>
                <a:gridCol w="1460848">
                  <a:extLst>
                    <a:ext uri="{9D8B030D-6E8A-4147-A177-3AD203B41FA5}">
                      <a16:colId xmlns="" xmlns:a16="http://schemas.microsoft.com/office/drawing/2014/main" val="3782888670"/>
                    </a:ext>
                  </a:extLst>
                </a:gridCol>
              </a:tblGrid>
              <a:tr h="36999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팔달관 알고리즘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제안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A (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차이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819115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58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228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260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+32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32488897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210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260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+50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71961989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52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246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260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+14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61382723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26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53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282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314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+32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4927802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27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240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276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+36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6959363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63B5C17D-EA1A-44D5-8AD4-103A71D1E456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649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1840" y="268777"/>
            <a:ext cx="4023333" cy="13563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/>
              <a:t>차례</a:t>
            </a:r>
          </a:p>
        </p:txBody>
      </p:sp>
      <p:pic>
        <p:nvPicPr>
          <p:cNvPr id="6" name="그림 5" descr="실내, 천장, 주방, 건물이(가) 표시된 사진&#10;&#10;자동 생성된 설명">
            <a:extLst>
              <a:ext uri="{FF2B5EF4-FFF2-40B4-BE49-F238E27FC236}">
                <a16:creationId xmlns="" xmlns:a16="http://schemas.microsoft.com/office/drawing/2014/main" id="{CC69EAD2-5A3C-4E0B-AB76-EEA3BF765F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335" r="35040" b="-2"/>
          <a:stretch/>
        </p:blipFill>
        <p:spPr>
          <a:xfrm>
            <a:off x="251520" y="260648"/>
            <a:ext cx="2736304" cy="6380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3DC639E-F9ED-456D-8787-028F69297BB9}"/>
              </a:ext>
            </a:extLst>
          </p:cNvPr>
          <p:cNvSpPr txBox="1"/>
          <p:nvPr/>
        </p:nvSpPr>
        <p:spPr>
          <a:xfrm>
            <a:off x="2989799" y="2420888"/>
            <a:ext cx="3788217" cy="224676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+mn-ea"/>
              </a:rPr>
              <a:t>팔달관 엘리베이터 현황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+mn-ea"/>
              </a:rPr>
              <a:t>관</a:t>
            </a:r>
            <a:r>
              <a:rPr lang="ko-KR" altLang="en-US" sz="2000" dirty="0">
                <a:latin typeface="+mn-ea"/>
              </a:rPr>
              <a:t>찰</a:t>
            </a:r>
            <a:r>
              <a:rPr lang="ko-KR" altLang="en-US" sz="2000" dirty="0" smtClean="0">
                <a:latin typeface="+mn-ea"/>
              </a:rPr>
              <a:t> 데이터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+mn-ea"/>
              </a:rPr>
              <a:t>팔달관 엘리베이터 알고리즘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+mn-ea"/>
              </a:rPr>
              <a:t>제안 </a:t>
            </a:r>
            <a:r>
              <a:rPr lang="en-US" altLang="ko-KR" sz="2000" dirty="0">
                <a:latin typeface="+mn-ea"/>
              </a:rPr>
              <a:t>A : 1-10</a:t>
            </a:r>
            <a:r>
              <a:rPr lang="ko-KR" altLang="en-US" sz="2000" dirty="0">
                <a:latin typeface="+mn-ea"/>
              </a:rPr>
              <a:t>형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+mn-ea"/>
              </a:rPr>
              <a:t>제안 </a:t>
            </a:r>
            <a:r>
              <a:rPr lang="en-US" altLang="ko-KR" sz="2000" dirty="0">
                <a:latin typeface="+mn-ea"/>
              </a:rPr>
              <a:t>B : </a:t>
            </a:r>
            <a:r>
              <a:rPr lang="ko-KR" altLang="en-US" sz="2000" dirty="0" err="1">
                <a:latin typeface="+mn-ea"/>
              </a:rPr>
              <a:t>홀짝형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dirty="0" err="1" smtClean="0">
                <a:latin typeface="+mn-ea"/>
              </a:rPr>
              <a:t>시설팀</a:t>
            </a:r>
            <a:r>
              <a:rPr lang="ko-KR" altLang="en-US" sz="2000" dirty="0" smtClean="0">
                <a:latin typeface="+mn-ea"/>
              </a:rPr>
              <a:t> 개선 </a:t>
            </a:r>
            <a:r>
              <a:rPr lang="ko-KR" altLang="en-US" sz="2000" dirty="0">
                <a:latin typeface="+mn-ea"/>
              </a:rPr>
              <a:t>문의 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+mn-ea"/>
              </a:rPr>
              <a:t>결론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7543B484-EEDD-4EB4-A1FA-6E5036B965FB}"/>
              </a:ext>
            </a:extLst>
          </p:cNvPr>
          <p:cNvCxnSpPr/>
          <p:nvPr/>
        </p:nvCxnSpPr>
        <p:spPr>
          <a:xfrm>
            <a:off x="3131840" y="1484784"/>
            <a:ext cx="561662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147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015786B-EDF9-4D06-86F8-138A81A377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DAF4C44-C3B3-4BE9-B858-3F83253B5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B914FCD7-4475-4DE4-BCF9-F3032ECA5C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483995" y="3733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="" xmlns:a16="http://schemas.microsoft.com/office/drawing/2014/main" id="{BB4284C7-5925-4337-99DB-48D5B2610E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7E5A5F06-D2CC-4C57-95EF-97119012F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60D3B8AD-84EA-4D9A-9CAE-F61EC99BE8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828800" y="5597106"/>
            <a:ext cx="548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실내, 천장, 주방, 건물이(가) 표시된 사진&#10;&#10;자동 생성된 설명">
            <a:extLst>
              <a:ext uri="{FF2B5EF4-FFF2-40B4-BE49-F238E27FC236}">
                <a16:creationId xmlns="" xmlns:a16="http://schemas.microsoft.com/office/drawing/2014/main" id="{66323277-6FBD-4BC8-8064-7B9E473E5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" b="24967"/>
          <a:stretch/>
        </p:blipFill>
        <p:spPr>
          <a:xfrm>
            <a:off x="182880" y="256539"/>
            <a:ext cx="8778240" cy="43965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1D40CA-4B70-4738-9FBC-075E7BC4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85" y="4277348"/>
            <a:ext cx="7475220" cy="131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4000" b="1" dirty="0">
                <a:solidFill>
                  <a:schemeClr val="bg1"/>
                </a:solidFill>
                <a:latin typeface="+mj-ea"/>
              </a:rPr>
              <a:t>5. 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</a:rPr>
              <a:t>제안 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</a:rPr>
              <a:t>b : </a:t>
            </a:r>
            <a:r>
              <a:rPr lang="ko-KR" altLang="en-US" sz="4000" b="1" dirty="0" err="1">
                <a:solidFill>
                  <a:schemeClr val="bg1"/>
                </a:solidFill>
                <a:latin typeface="+mj-ea"/>
              </a:rPr>
              <a:t>홀짝형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</a:rPr>
              <a:t> </a:t>
            </a:r>
            <a:endParaRPr lang="ko-KR" altLang="en-US" sz="40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0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제안</a:t>
            </a:r>
            <a:r>
              <a:rPr lang="en-US" altLang="ko-KR" dirty="0">
                <a:latin typeface="+mj-ea"/>
              </a:rPr>
              <a:t> B : </a:t>
            </a:r>
            <a:r>
              <a:rPr lang="ko-KR" altLang="en-US" dirty="0" err="1">
                <a:latin typeface="+mj-ea"/>
              </a:rPr>
              <a:t>홀짝형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왼쪽 엘리베이터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1, 10, </a:t>
            </a:r>
            <a:r>
              <a:rPr lang="ko-KR" altLang="en-US" dirty="0" err="1" smtClean="0">
                <a:latin typeface="+mn-ea"/>
              </a:rPr>
              <a:t>홀</a:t>
            </a:r>
            <a:r>
              <a:rPr lang="ko-KR" altLang="en-US" dirty="0" err="1">
                <a:latin typeface="+mn-ea"/>
              </a:rPr>
              <a:t>수</a:t>
            </a:r>
            <a:r>
              <a:rPr lang="ko-KR" altLang="en-US" dirty="0" err="1" smtClean="0">
                <a:latin typeface="+mn-ea"/>
              </a:rPr>
              <a:t>층만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운행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오른쪽 엘리베이터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1, 10, </a:t>
            </a:r>
            <a:r>
              <a:rPr lang="ko-KR" altLang="en-US" dirty="0" err="1" smtClean="0">
                <a:latin typeface="+mn-ea"/>
              </a:rPr>
              <a:t>짝수층만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운행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5643570" y="1643050"/>
            <a:ext cx="2242517" cy="4464496"/>
            <a:chOff x="3923928" y="1628800"/>
            <a:chExt cx="2242517" cy="4464496"/>
          </a:xfrm>
        </p:grpSpPr>
        <p:sp>
          <p:nvSpPr>
            <p:cNvPr id="59" name="직사각형 58"/>
            <p:cNvSpPr/>
            <p:nvPr/>
          </p:nvSpPr>
          <p:spPr>
            <a:xfrm>
              <a:off x="4377680" y="1628800"/>
              <a:ext cx="1368152" cy="44644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3923928" y="2132856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3923928" y="2564904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3923928" y="2996952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3923928" y="3429000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3923928" y="3868931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923928" y="4293096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3923928" y="4725144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923928" y="5157192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923928" y="5589240"/>
              <a:ext cx="224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직사각형 68"/>
          <p:cNvSpPr/>
          <p:nvPr/>
        </p:nvSpPr>
        <p:spPr>
          <a:xfrm>
            <a:off x="6941816" y="5603490"/>
            <a:ext cx="518059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119334" y="5603490"/>
            <a:ext cx="518059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5787586" y="5747506"/>
            <a:ext cx="144016" cy="360040"/>
            <a:chOff x="-1332656" y="-459432"/>
            <a:chExt cx="504056" cy="1084734"/>
          </a:xfrm>
        </p:grpSpPr>
        <p:sp>
          <p:nvSpPr>
            <p:cNvPr id="82" name="타원 81"/>
            <p:cNvSpPr/>
            <p:nvPr/>
          </p:nvSpPr>
          <p:spPr>
            <a:xfrm>
              <a:off x="-1332656" y="-459432"/>
              <a:ext cx="504056" cy="459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-1332656" y="4614"/>
              <a:ext cx="504056" cy="620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786446" y="3071810"/>
            <a:ext cx="144016" cy="360040"/>
            <a:chOff x="-1332656" y="-459432"/>
            <a:chExt cx="504056" cy="1084734"/>
          </a:xfrm>
        </p:grpSpPr>
        <p:sp>
          <p:nvSpPr>
            <p:cNvPr id="88" name="타원 87"/>
            <p:cNvSpPr/>
            <p:nvPr/>
          </p:nvSpPr>
          <p:spPr>
            <a:xfrm>
              <a:off x="-1332656" y="-459432"/>
              <a:ext cx="504056" cy="459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-1332656" y="4614"/>
              <a:ext cx="504056" cy="620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643834" y="4357694"/>
            <a:ext cx="144016" cy="360040"/>
            <a:chOff x="-1332656" y="-459432"/>
            <a:chExt cx="504056" cy="1084734"/>
          </a:xfrm>
        </p:grpSpPr>
        <p:sp>
          <p:nvSpPr>
            <p:cNvPr id="91" name="타원 90"/>
            <p:cNvSpPr/>
            <p:nvPr/>
          </p:nvSpPr>
          <p:spPr>
            <a:xfrm>
              <a:off x="-1332656" y="-459432"/>
              <a:ext cx="504056" cy="459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-1332656" y="4614"/>
              <a:ext cx="504056" cy="620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2B6EE8B4-72EF-4962-8E62-5094A11D2C65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574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0.05677 -0.010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1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00382 -0.192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-0.05243 0.003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2" y="1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0.00069 -0.3835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51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08 -0.0037 L 0.05746 -0.3939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19213 L 0 -3.7037E-6 " pathEditMode="relative" rAng="0" ptsTypes="AA">
                                      <p:cBhvr>
                                        <p:cTn id="18" dur="2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928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3 -4.07407E-6 L -0.05625 0.1921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99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5764 0.002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25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25 0.19213 L 0.00035 0.1988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32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4 -0.00394 L 0.04844 -0.191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38356 L 0.00069 -0.570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7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6 -0.39398 L 0.05746 -0.581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25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44 -0.1912 L -0.00781 -0.1840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34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26 -0.58125 L 0.00642 -0.571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0" grpId="0" animBg="1"/>
      <p:bldP spid="7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D84EE4-7D3B-490A-A54D-079A35F4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제안</a:t>
            </a:r>
            <a:r>
              <a:rPr lang="en-US" altLang="ko-KR" dirty="0">
                <a:latin typeface="+mj-ea"/>
              </a:rPr>
              <a:t> B : </a:t>
            </a:r>
            <a:r>
              <a:rPr lang="ko-KR" altLang="en-US" dirty="0" err="1">
                <a:latin typeface="+mj-ea"/>
              </a:rPr>
              <a:t>홀짝형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A84E642-F2ED-4EA4-A1D1-C2533975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가정</a:t>
            </a:r>
            <a:r>
              <a:rPr lang="en-US" altLang="ko-KR" dirty="0" smtClean="0">
                <a:latin typeface="+mn-ea"/>
              </a:rPr>
              <a:t>(Simplification)</a:t>
            </a:r>
            <a:endParaRPr lang="en-US" altLang="ko-KR" dirty="0">
              <a:latin typeface="+mn-ea"/>
            </a:endParaRPr>
          </a:p>
          <a:p>
            <a:pPr marL="34290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두 엘리베이터는 모두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층에서 출발한다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엘리베이터의 정원은 </a:t>
            </a:r>
            <a:r>
              <a:rPr lang="en-US" altLang="ko-KR" dirty="0">
                <a:latin typeface="+mn-ea"/>
              </a:rPr>
              <a:t>20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층에서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층으로 가려는 사람은 각 엘리베이터에 절반씩 탄다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층에서 내려가려는 사람은 먼저 도착하는 </a:t>
            </a:r>
            <a:r>
              <a:rPr lang="ko-KR" altLang="en-US" dirty="0" smtClean="0">
                <a:latin typeface="+mn-ea"/>
              </a:rPr>
              <a:t>엘리베이터에 모두 </a:t>
            </a:r>
            <a:r>
              <a:rPr lang="ko-KR" altLang="en-US" dirty="0">
                <a:latin typeface="+mn-ea"/>
              </a:rPr>
              <a:t>탄다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latin typeface="+mn-ea"/>
              </a:rPr>
              <a:t>정원이 초과되어 못 탄 사람이 있다면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올라가려는 사람은 </a:t>
            </a:r>
            <a:r>
              <a:rPr lang="en-US" altLang="ko-KR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층으로 간다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 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내려오려는 사람은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층으로 간다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F046E518-D93B-4F96-953B-1DEB4FCF7819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604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3EFA80-4701-4350-A8F2-749F68F8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제안 </a:t>
            </a:r>
            <a:r>
              <a:rPr lang="en-US" altLang="ko-KR" dirty="0">
                <a:latin typeface="+mj-ea"/>
              </a:rPr>
              <a:t>B : </a:t>
            </a:r>
            <a:r>
              <a:rPr lang="ko-KR" altLang="en-US" dirty="0">
                <a:latin typeface="+mj-ea"/>
              </a:rPr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AF88BC3-DA8C-4BEB-A2AC-9AC9EE9D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404" y="2057398"/>
            <a:ext cx="3933006" cy="579513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/>
              <a:t>층씩 </a:t>
            </a:r>
            <a:r>
              <a:rPr lang="ko-KR" altLang="en-US" dirty="0"/>
              <a:t>올라가기 때문에 걸리는 시간 수정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EE340FC-5180-430D-8DED-87AA01DEE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0708" y="2057400"/>
            <a:ext cx="3687715" cy="651517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ko-KR" altLang="en-US" dirty="0"/>
              <a:t>정원이 초과되어 못 탄 사람들은 이후 더 빨리 오는 엘리베이터를 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53A18F2-8367-4055-8904-CB853F65D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404" y="2705909"/>
            <a:ext cx="3181794" cy="154326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D6EAB887-DCBD-4758-B9CE-16CD8FB760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0" r="1620"/>
          <a:stretch/>
        </p:blipFill>
        <p:spPr>
          <a:xfrm>
            <a:off x="4700708" y="2672672"/>
            <a:ext cx="4248472" cy="294363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E84087B-A4A2-4C4A-8776-4075A8D66D66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EC3BF37-640B-48A9-8FE1-250F6E7138DB}"/>
              </a:ext>
            </a:extLst>
          </p:cNvPr>
          <p:cNvCxnSpPr/>
          <p:nvPr/>
        </p:nvCxnSpPr>
        <p:spPr>
          <a:xfrm>
            <a:off x="4560570" y="1965960"/>
            <a:ext cx="11430" cy="448737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682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99D7E33C-EE3C-422E-BEA6-68BE6A81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제안 </a:t>
            </a:r>
            <a:r>
              <a:rPr lang="en-US" altLang="ko-KR" dirty="0" smtClean="0">
                <a:latin typeface="+mj-ea"/>
              </a:rPr>
              <a:t>B : </a:t>
            </a:r>
            <a:r>
              <a:rPr lang="ko-KR" altLang="en-US" dirty="0">
                <a:latin typeface="+mj-ea"/>
              </a:rPr>
              <a:t>코딩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71FC7C14-D31C-4127-856A-589BA458CB5B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개체 틀 8">
            <a:extLst>
              <a:ext uri="{FF2B5EF4-FFF2-40B4-BE49-F238E27FC236}">
                <a16:creationId xmlns="" xmlns:a16="http://schemas.microsoft.com/office/drawing/2014/main" id="{22D5F9B9-D620-4A80-8CAB-5A1B0ADCC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30" r="-585"/>
          <a:stretch/>
        </p:blipFill>
        <p:spPr>
          <a:xfrm>
            <a:off x="1063325" y="2908261"/>
            <a:ext cx="1703275" cy="752580"/>
          </a:xfrm>
          <a:prstGeom prst="rect">
            <a:avLst/>
          </a:prstGeom>
        </p:spPr>
      </p:pic>
      <p:graphicFrame>
        <p:nvGraphicFramePr>
          <p:cNvPr id="9" name="내용 개체 틀 5">
            <a:extLst>
              <a:ext uri="{FF2B5EF4-FFF2-40B4-BE49-F238E27FC236}">
                <a16:creationId xmlns="" xmlns:a16="http://schemas.microsoft.com/office/drawing/2014/main" id="{E6F71FA3-FD4D-4DBE-B9A8-447D3B8CA9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1494459"/>
              </p:ext>
            </p:extLst>
          </p:nvPr>
        </p:nvGraphicFramePr>
        <p:xfrm>
          <a:off x="1063331" y="3693718"/>
          <a:ext cx="7108828" cy="6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7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66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996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737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팔달관 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제안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제안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2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210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224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186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675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46CD82-7A6B-4610-8B93-A351C1AC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pc="-100" dirty="0">
                <a:latin typeface="+mj-ea"/>
              </a:rPr>
              <a:t>제안 </a:t>
            </a:r>
            <a:r>
              <a:rPr lang="en-US" altLang="ko-KR" spc="-100" dirty="0" smtClean="0">
                <a:latin typeface="+mj-ea"/>
              </a:rPr>
              <a:t>B </a:t>
            </a:r>
            <a:r>
              <a:rPr lang="en-US" altLang="ko-KR" spc="-100" dirty="0">
                <a:latin typeface="+mj-ea"/>
              </a:rPr>
              <a:t>: </a:t>
            </a:r>
            <a:r>
              <a:rPr lang="ko-KR" altLang="en-US" spc="-100" dirty="0">
                <a:latin typeface="+mj-ea"/>
              </a:rPr>
              <a:t>결과 </a:t>
            </a:r>
            <a:r>
              <a:rPr lang="en-US" altLang="ko-KR" sz="3200" spc="-100" dirty="0" smtClean="0">
                <a:latin typeface="+mj-ea"/>
              </a:rPr>
              <a:t>(</a:t>
            </a:r>
            <a:r>
              <a:rPr lang="ko-KR" altLang="en-US" sz="3200" spc="-100" dirty="0" smtClean="0">
                <a:latin typeface="+mj-ea"/>
              </a:rPr>
              <a:t>추가 데이터 세트 비교</a:t>
            </a:r>
            <a:r>
              <a:rPr lang="en-US" altLang="ko-KR" sz="3200" spc="-100" dirty="0" smtClean="0">
                <a:latin typeface="+mj-ea"/>
              </a:rPr>
              <a:t>)</a:t>
            </a:r>
            <a:endParaRPr lang="ko-KR" altLang="en-US" sz="3200" spc="-100" dirty="0">
              <a:latin typeface="+mj-ea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="" xmlns:a16="http://schemas.microsoft.com/office/drawing/2014/main" id="{DFA8DC4B-6BF4-47DE-9192-15F47E984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79773306"/>
              </p:ext>
            </p:extLst>
          </p:nvPr>
        </p:nvGraphicFramePr>
        <p:xfrm>
          <a:off x="457200" y="2132856"/>
          <a:ext cx="8003231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323">
                  <a:extLst>
                    <a:ext uri="{9D8B030D-6E8A-4147-A177-3AD203B41FA5}">
                      <a16:colId xmlns="" xmlns:a16="http://schemas.microsoft.com/office/drawing/2014/main" val="374423904"/>
                    </a:ext>
                  </a:extLst>
                </a:gridCol>
                <a:gridCol w="1989969">
                  <a:extLst>
                    <a:ext uri="{9D8B030D-6E8A-4147-A177-3AD203B41FA5}">
                      <a16:colId xmlns="" xmlns:a16="http://schemas.microsoft.com/office/drawing/2014/main" val="718623750"/>
                    </a:ext>
                  </a:extLst>
                </a:gridCol>
                <a:gridCol w="1989969">
                  <a:extLst>
                    <a:ext uri="{9D8B030D-6E8A-4147-A177-3AD203B41FA5}">
                      <a16:colId xmlns="" xmlns:a16="http://schemas.microsoft.com/office/drawing/2014/main" val="2087746114"/>
                    </a:ext>
                  </a:extLst>
                </a:gridCol>
                <a:gridCol w="994985">
                  <a:extLst>
                    <a:ext uri="{9D8B030D-6E8A-4147-A177-3AD203B41FA5}">
                      <a16:colId xmlns="" xmlns:a16="http://schemas.microsoft.com/office/drawing/2014/main" val="2042059754"/>
                    </a:ext>
                  </a:extLst>
                </a:gridCol>
                <a:gridCol w="994985">
                  <a:extLst>
                    <a:ext uri="{9D8B030D-6E8A-4147-A177-3AD203B41FA5}">
                      <a16:colId xmlns="" xmlns:a16="http://schemas.microsoft.com/office/drawing/2014/main" val="2777647985"/>
                    </a:ext>
                  </a:extLst>
                </a:gridCol>
              </a:tblGrid>
              <a:tr h="4626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현재 알고리즘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제안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B(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차이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효율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(%)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15300633"/>
                  </a:ext>
                </a:extLst>
              </a:tr>
              <a:tr h="46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228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204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24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10.5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4680610"/>
                  </a:ext>
                </a:extLst>
              </a:tr>
              <a:tr h="46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170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146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24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14.1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21749749"/>
                  </a:ext>
                </a:extLst>
              </a:tr>
              <a:tr h="456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교시</a:t>
                      </a:r>
                      <a:endParaRPr lang="en-US" altLang="ko-KR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204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168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36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17.6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40244803"/>
                  </a:ext>
                </a:extLst>
              </a:tr>
              <a:tr h="456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246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182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64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26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06946292"/>
                  </a:ext>
                </a:extLst>
              </a:tr>
              <a:tr h="456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27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210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186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24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8529935"/>
                  </a:ext>
                </a:extLst>
              </a:tr>
              <a:tr h="387331"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… 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vert="eaVert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0120924"/>
                  </a:ext>
                </a:extLst>
              </a:tr>
              <a:tr h="456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평균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221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182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17+</a:t>
                      </a:r>
                      <a:r>
                        <a:rPr lang="el-GR" altLang="ko-KR" sz="1300" dirty="0">
                          <a:latin typeface="+mn-ea"/>
                          <a:ea typeface="+mn-ea"/>
                        </a:rPr>
                        <a:t>α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94676703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07E003DE-9AA4-465F-B71A-8ACA80BB3ABC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21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ko-KR" altLang="en-US" dirty="0"/>
              <a:t>결과 분석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="" xmlns:a16="http://schemas.microsoft.com/office/drawing/2014/main" id="{59046F61-2765-4539-A657-DE7A54901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27237909"/>
              </p:ext>
            </p:extLst>
          </p:nvPr>
        </p:nvGraphicFramePr>
        <p:xfrm>
          <a:off x="857250" y="2057400"/>
          <a:ext cx="7404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FF4B57BA-F521-4CDC-9A41-DA4FAA594C8A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015786B-EDF9-4D06-86F8-138A81A377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DAF4C44-C3B3-4BE9-B858-3F83253B5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B914FCD7-4475-4DE4-BCF9-F3032ECA5C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483995" y="3733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="" xmlns:a16="http://schemas.microsoft.com/office/drawing/2014/main" id="{BB4284C7-5925-4337-99DB-48D5B2610E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7E5A5F06-D2CC-4C57-95EF-97119012F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60D3B8AD-84EA-4D9A-9CAE-F61EC99BE8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828800" y="5597106"/>
            <a:ext cx="548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실내, 천장, 주방, 건물이(가) 표시된 사진&#10;&#10;자동 생성된 설명">
            <a:extLst>
              <a:ext uri="{FF2B5EF4-FFF2-40B4-BE49-F238E27FC236}">
                <a16:creationId xmlns="" xmlns:a16="http://schemas.microsoft.com/office/drawing/2014/main" id="{66323277-6FBD-4BC8-8064-7B9E473E5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" b="24967"/>
          <a:stretch/>
        </p:blipFill>
        <p:spPr>
          <a:xfrm>
            <a:off x="182880" y="256539"/>
            <a:ext cx="8778240" cy="43965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1D40CA-4B70-4738-9FBC-075E7BC4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85" y="4277348"/>
            <a:ext cx="7475220" cy="131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4000" b="1" dirty="0">
                <a:solidFill>
                  <a:schemeClr val="bg1"/>
                </a:solidFill>
                <a:latin typeface="+mj-ea"/>
              </a:rPr>
              <a:t>6.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j-ea"/>
              </a:rPr>
              <a:t>시설팀</a:t>
            </a:r>
            <a:r>
              <a:rPr lang="ko-KR" altLang="en-US" sz="4000" b="1" dirty="0" smtClean="0">
                <a:solidFill>
                  <a:schemeClr val="bg1"/>
                </a:solidFill>
                <a:latin typeface="+mj-ea"/>
              </a:rPr>
              <a:t> 개선 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</a:rPr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xmlns="" val="10581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시설팀</a:t>
            </a:r>
            <a:r>
              <a:rPr lang="ko-KR" altLang="en-US" dirty="0" smtClean="0"/>
              <a:t> 개선 </a:t>
            </a:r>
            <a:r>
              <a:rPr lang="ko-KR" altLang="en-US" dirty="0"/>
              <a:t>문의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>
                <a:latin typeface="+mn-ea"/>
              </a:rPr>
              <a:t>개선에 드는 비용 대비 낮은 효율</a:t>
            </a:r>
            <a:endParaRPr lang="en-US" altLang="ko-KR" sz="2500" dirty="0" smtClean="0">
              <a:latin typeface="+mn-ea"/>
            </a:endParaRPr>
          </a:p>
          <a:p>
            <a:endParaRPr lang="en-US" altLang="ko-KR" sz="2500" dirty="0">
              <a:latin typeface="+mn-ea"/>
            </a:endParaRPr>
          </a:p>
          <a:p>
            <a:r>
              <a:rPr lang="ko-KR" altLang="en-US" sz="2500" dirty="0" smtClean="0">
                <a:latin typeface="+mn-ea"/>
              </a:rPr>
              <a:t>짝→홀</a:t>
            </a:r>
            <a:r>
              <a:rPr lang="en-US" altLang="ko-KR" sz="2500" dirty="0" smtClean="0">
                <a:latin typeface="+mn-ea"/>
              </a:rPr>
              <a:t>/</a:t>
            </a:r>
            <a:r>
              <a:rPr lang="ko-KR" altLang="en-US" sz="2500" dirty="0" smtClean="0">
                <a:latin typeface="+mn-ea"/>
              </a:rPr>
              <a:t>홀→짝 층을 </a:t>
            </a:r>
            <a:r>
              <a:rPr lang="ko-KR" altLang="en-US" sz="2500" dirty="0" smtClean="0">
                <a:latin typeface="+mn-ea"/>
              </a:rPr>
              <a:t>이동하는 인원의 불편함</a:t>
            </a:r>
            <a:endParaRPr lang="ko-KR" altLang="en-US" sz="2500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975AFC3-0155-40BA-A7A5-A49FF9C06D10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015786B-EDF9-4D06-86F8-138A81A377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DAF4C44-C3B3-4BE9-B858-3F83253B5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B914FCD7-4475-4DE4-BCF9-F3032ECA5C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483995" y="3733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="" xmlns:a16="http://schemas.microsoft.com/office/drawing/2014/main" id="{BB4284C7-5925-4337-99DB-48D5B2610E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7E5A5F06-D2CC-4C57-95EF-97119012F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60D3B8AD-84EA-4D9A-9CAE-F61EC99BE8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828800" y="5597106"/>
            <a:ext cx="548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실내, 천장, 주방, 건물이(가) 표시된 사진&#10;&#10;자동 생성된 설명">
            <a:extLst>
              <a:ext uri="{FF2B5EF4-FFF2-40B4-BE49-F238E27FC236}">
                <a16:creationId xmlns="" xmlns:a16="http://schemas.microsoft.com/office/drawing/2014/main" id="{66323277-6FBD-4BC8-8064-7B9E473E5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" b="24967"/>
          <a:stretch/>
        </p:blipFill>
        <p:spPr>
          <a:xfrm>
            <a:off x="182880" y="256539"/>
            <a:ext cx="8778240" cy="43965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1D40CA-4B70-4738-9FBC-075E7BC4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85" y="4277348"/>
            <a:ext cx="7475220" cy="131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4000" b="1" dirty="0">
                <a:solidFill>
                  <a:schemeClr val="bg1"/>
                </a:solidFill>
                <a:latin typeface="+mj-ea"/>
              </a:rPr>
              <a:t>7. 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xmlns="" val="33032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015786B-EDF9-4D06-86F8-138A81A377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DAF4C44-C3B3-4BE9-B858-3F83253B5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B914FCD7-4475-4DE4-BCF9-F3032ECA5C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483995" y="3733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="" xmlns:a16="http://schemas.microsoft.com/office/drawing/2014/main" id="{BB4284C7-5925-4337-99DB-48D5B2610E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7E5A5F06-D2CC-4C57-95EF-97119012F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60D3B8AD-84EA-4D9A-9CAE-F61EC99BE8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828800" y="5597106"/>
            <a:ext cx="548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실내, 천장, 주방, 건물이(가) 표시된 사진&#10;&#10;자동 생성된 설명">
            <a:extLst>
              <a:ext uri="{FF2B5EF4-FFF2-40B4-BE49-F238E27FC236}">
                <a16:creationId xmlns="" xmlns:a16="http://schemas.microsoft.com/office/drawing/2014/main" id="{66323277-6FBD-4BC8-8064-7B9E473E5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" b="24967"/>
          <a:stretch/>
        </p:blipFill>
        <p:spPr>
          <a:xfrm>
            <a:off x="182880" y="256539"/>
            <a:ext cx="8778240" cy="43965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1D40CA-4B70-4738-9FBC-075E7BC4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85" y="4277348"/>
            <a:ext cx="7475220" cy="131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팔달관 엘리베이터 현황</a:t>
            </a:r>
          </a:p>
        </p:txBody>
      </p:sp>
    </p:spTree>
    <p:extLst>
      <p:ext uri="{BB962C8B-B14F-4D97-AF65-F5344CB8AC3E}">
        <p14:creationId xmlns:p14="http://schemas.microsoft.com/office/powerpoint/2010/main" xmlns="" val="41750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팔달관 </a:t>
            </a:r>
            <a:r>
              <a:rPr lang="ko-KR" altLang="en-US" dirty="0">
                <a:latin typeface="+mn-ea"/>
              </a:rPr>
              <a:t>엘리베이터는 팔달관 사용자들의 특수한 패턴을 감안하지 않은 일반적인 알고리즘을 사용하고 </a:t>
            </a:r>
            <a:r>
              <a:rPr lang="ko-KR" altLang="en-US" dirty="0" smtClean="0">
                <a:latin typeface="+mn-ea"/>
              </a:rPr>
              <a:t>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이 </a:t>
            </a:r>
            <a:r>
              <a:rPr lang="ko-KR" altLang="en-US" dirty="0">
                <a:latin typeface="+mn-ea"/>
              </a:rPr>
              <a:t>프로젝트는 팔달관 엘리베이터 탑승객 운송에 좀 더 효과적인 알고리즘을 </a:t>
            </a:r>
            <a:r>
              <a:rPr lang="ko-KR" altLang="en-US" dirty="0" smtClean="0">
                <a:latin typeface="+mn-ea"/>
              </a:rPr>
              <a:t>제안함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D1AE341-DF84-4101-9E78-DF1230870BA8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팔달관 엘리베이터 현황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14E6A265-CAF9-48A0-BC8A-203D131195B9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+mn-ea"/>
              </a:rPr>
              <a:t>수업 직전 인원이 몰리는 상황에서 운행의 비효율성 </a:t>
            </a:r>
            <a:endParaRPr lang="en-US" altLang="ko-KR" dirty="0" smtClean="0">
              <a:latin typeface="+mn-ea"/>
            </a:endParaRPr>
          </a:p>
          <a:p>
            <a:pPr marL="34290" indent="0">
              <a:buNone/>
            </a:pP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두 엘리베이터가 서로 맞물리며 대기시간 발생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 descr="2번_엘리베이터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3429000"/>
            <a:ext cx="5429288" cy="305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68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015786B-EDF9-4D06-86F8-138A81A377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DAF4C44-C3B3-4BE9-B858-3F83253B5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B914FCD7-4475-4DE4-BCF9-F3032ECA5C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483995" y="3733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="" xmlns:a16="http://schemas.microsoft.com/office/drawing/2014/main" id="{BB4284C7-5925-4337-99DB-48D5B2610E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7E5A5F06-D2CC-4C57-95EF-97119012F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60D3B8AD-84EA-4D9A-9CAE-F61EC99BE8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828800" y="5597106"/>
            <a:ext cx="548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실내, 천장, 주방, 건물이(가) 표시된 사진&#10;&#10;자동 생성된 설명">
            <a:extLst>
              <a:ext uri="{FF2B5EF4-FFF2-40B4-BE49-F238E27FC236}">
                <a16:creationId xmlns="" xmlns:a16="http://schemas.microsoft.com/office/drawing/2014/main" id="{66323277-6FBD-4BC8-8064-7B9E473E5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" b="24967"/>
          <a:stretch/>
        </p:blipFill>
        <p:spPr>
          <a:xfrm>
            <a:off x="182880" y="256539"/>
            <a:ext cx="8778240" cy="43965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1D40CA-4B70-4738-9FBC-075E7BC4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85" y="4277348"/>
            <a:ext cx="7475220" cy="131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4000" b="1" dirty="0" smtClean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관찰 데이터 </a:t>
            </a:r>
            <a:endParaRPr lang="ko-KR" altLang="en-US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1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7523" y="476672"/>
            <a:ext cx="7406640" cy="135636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관</a:t>
            </a:r>
            <a:r>
              <a:rPr lang="ko-KR" altLang="en-US" dirty="0">
                <a:latin typeface="+mj-ea"/>
              </a:rPr>
              <a:t>찰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데이터 </a:t>
            </a:r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 smtClean="0">
                <a:latin typeface="+mj-ea"/>
              </a:rPr>
              <a:t>평균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76301251"/>
              </p:ext>
            </p:extLst>
          </p:nvPr>
        </p:nvGraphicFramePr>
        <p:xfrm>
          <a:off x="822410" y="1628800"/>
          <a:ext cx="7499179" cy="457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3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53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53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53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53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536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536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536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3837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8:50~9:00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(A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교시 전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10:15~10:30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(B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교시 전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11:45~12:00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(C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교시 전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1:15~1:30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(D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교시 전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 </a:t>
                      </a:r>
                    </a:p>
                  </a:txBody>
                  <a:tcPr marL="9526" marR="9526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 </a:t>
                      </a:r>
                    </a:p>
                  </a:txBody>
                  <a:tcPr marL="9526" marR="9526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 </a:t>
                      </a:r>
                    </a:p>
                  </a:txBody>
                  <a:tcPr marL="9526" marR="9526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 </a:t>
                      </a:r>
                    </a:p>
                  </a:txBody>
                  <a:tcPr marL="9526" marR="9526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 </a:t>
                      </a:r>
                    </a:p>
                  </a:txBody>
                  <a:tcPr marL="9526" marR="9526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 </a:t>
                      </a:r>
                    </a:p>
                  </a:txBody>
                  <a:tcPr marL="9526" marR="9526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4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4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4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4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4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4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4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4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4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 </a:t>
                      </a:r>
                    </a:p>
                  </a:txBody>
                  <a:tcPr marL="9526" marR="9526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</a:p>
                  </a:txBody>
                  <a:tcPr marL="9526" marR="9526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 </a:t>
                      </a:r>
                    </a:p>
                  </a:txBody>
                  <a:tcPr marL="9526" marR="9526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</a:p>
                  </a:txBody>
                  <a:tcPr marL="9526" marR="9526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 </a:t>
                      </a:r>
                    </a:p>
                  </a:txBody>
                  <a:tcPr marL="9526" marR="9526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</a:p>
                  </a:txBody>
                  <a:tcPr marL="9526" marR="9526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E1B05F1A-79BB-4D54-802B-8126F7DB8412}"/>
              </a:ext>
            </a:extLst>
          </p:cNvPr>
          <p:cNvCxnSpPr>
            <a:cxnSpLocks/>
          </p:cNvCxnSpPr>
          <p:nvPr/>
        </p:nvCxnSpPr>
        <p:spPr>
          <a:xfrm>
            <a:off x="971600" y="1459136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015786B-EDF9-4D06-86F8-138A81A377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DAF4C44-C3B3-4BE9-B858-3F83253B5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B914FCD7-4475-4DE4-BCF9-F3032ECA5C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483995" y="3733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="" xmlns:a16="http://schemas.microsoft.com/office/drawing/2014/main" id="{BB4284C7-5925-4337-99DB-48D5B2610E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7E5A5F06-D2CC-4C57-95EF-97119012F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60D3B8AD-84EA-4D9A-9CAE-F61EC99BE8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828800" y="5597106"/>
            <a:ext cx="548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실내, 천장, 주방, 건물이(가) 표시된 사진&#10;&#10;자동 생성된 설명">
            <a:extLst>
              <a:ext uri="{FF2B5EF4-FFF2-40B4-BE49-F238E27FC236}">
                <a16:creationId xmlns="" xmlns:a16="http://schemas.microsoft.com/office/drawing/2014/main" id="{66323277-6FBD-4BC8-8064-7B9E473E5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" b="24967"/>
          <a:stretch/>
        </p:blipFill>
        <p:spPr>
          <a:xfrm>
            <a:off x="182880" y="256539"/>
            <a:ext cx="8778240" cy="43965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1D40CA-4B70-4738-9FBC-075E7BC4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85" y="4277348"/>
            <a:ext cx="7475220" cy="131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4000" b="1" dirty="0">
                <a:solidFill>
                  <a:schemeClr val="bg1"/>
                </a:solidFill>
                <a:latin typeface="+mj-ea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</a:rPr>
              <a:t>팔달관 엘리베이터 알고리즘</a:t>
            </a:r>
          </a:p>
        </p:txBody>
      </p:sp>
    </p:spTree>
    <p:extLst>
      <p:ext uri="{BB962C8B-B14F-4D97-AF65-F5344CB8AC3E}">
        <p14:creationId xmlns:p14="http://schemas.microsoft.com/office/powerpoint/2010/main" xmlns="" val="8290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팔달관 엘리베이터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="" xmlns:a16="http://schemas.microsoft.com/office/drawing/2014/main" id="{5A35D760-8CE0-4D84-A5B6-E441BDC0A4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b="51665"/>
          <a:stretch/>
        </p:blipFill>
        <p:spPr>
          <a:xfrm>
            <a:off x="1676569" y="1628800"/>
            <a:ext cx="5790861" cy="499143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3CFD46DC-77AB-4CC0-AEB1-B6DA86211C67}"/>
              </a:ext>
            </a:extLst>
          </p:cNvPr>
          <p:cNvCxnSpPr>
            <a:cxnSpLocks/>
          </p:cNvCxnSpPr>
          <p:nvPr/>
        </p:nvCxnSpPr>
        <p:spPr>
          <a:xfrm>
            <a:off x="971600" y="1556792"/>
            <a:ext cx="72922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1600" y="1628800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Duplex system ;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우리의 추측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3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="" xmlns:a16="http://schemas.microsoft.com/office/drawing/2014/main" id="{5A35D760-8CE0-4D84-A5B6-E441BDC0A4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9507" b="-409"/>
          <a:stretch/>
        </p:blipFill>
        <p:spPr>
          <a:xfrm>
            <a:off x="1398925" y="548680"/>
            <a:ext cx="6346149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72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기본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ACC63D00-1EE0-4159-BF5A-6FF02000B710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1005</Words>
  <Application>Microsoft Office PowerPoint</Application>
  <PresentationFormat>화면 슬라이드 쇼(4:3)</PresentationFormat>
  <Paragraphs>445</Paragraphs>
  <Slides>30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2" baseType="lpstr">
      <vt:lpstr>HDOfficeLightV0</vt:lpstr>
      <vt:lpstr>기본</vt:lpstr>
      <vt:lpstr>팔달관 엘리베이터  효율적인 탑승객 운송을 위한 알고리즘 제안</vt:lpstr>
      <vt:lpstr>차례</vt:lpstr>
      <vt:lpstr>1. 팔달관 엘리베이터 현황</vt:lpstr>
      <vt:lpstr>팔달관 엘리베이터 현황</vt:lpstr>
      <vt:lpstr>2. 관찰 데이터 </vt:lpstr>
      <vt:lpstr>관찰 데이터 (평균)</vt:lpstr>
      <vt:lpstr>3. 팔달관 엘리베이터 알고리즘</vt:lpstr>
      <vt:lpstr>팔달관 엘리베이터 알고리즘</vt:lpstr>
      <vt:lpstr>슬라이드 9</vt:lpstr>
      <vt:lpstr>      알고리즘 구현 코드 (일부)</vt:lpstr>
      <vt:lpstr>관찰 데이터 (11월 15일 11시 50분~)</vt:lpstr>
      <vt:lpstr>코딩 결과</vt:lpstr>
      <vt:lpstr>4. 제안 A : 1-10형 </vt:lpstr>
      <vt:lpstr>제안 A : 1-10형</vt:lpstr>
      <vt:lpstr>제안 A : 1-10형</vt:lpstr>
      <vt:lpstr>가공 데이터 (11월 15일 11시 50분~)</vt:lpstr>
      <vt:lpstr>제안 A : 코드</vt:lpstr>
      <vt:lpstr>제안 A : 코딩 결과</vt:lpstr>
      <vt:lpstr>제안 A : 결과 (추가 데이터 세트 비교)</vt:lpstr>
      <vt:lpstr>5. 제안 b : 홀짝형 </vt:lpstr>
      <vt:lpstr>제안 B : 홀짝형</vt:lpstr>
      <vt:lpstr>제안 B : 홀짝형</vt:lpstr>
      <vt:lpstr>제안 B : 코드</vt:lpstr>
      <vt:lpstr>제안 B : 코딩 결과</vt:lpstr>
      <vt:lpstr>제안 B : 결과 (추가 데이터 세트 비교)</vt:lpstr>
      <vt:lpstr>결과 분석</vt:lpstr>
      <vt:lpstr>6. 시설팀 개선 문의</vt:lpstr>
      <vt:lpstr>시설팀 개선 문의</vt:lpstr>
      <vt:lpstr>7. 결론</vt:lpstr>
      <vt:lpstr>결론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팔달관 엘리베이터 효율적인 운송을 위한 알고리즘 변형</dc:title>
  <dc:creator>gktjd</dc:creator>
  <cp:lastModifiedBy>PC</cp:lastModifiedBy>
  <cp:revision>26</cp:revision>
  <dcterms:created xsi:type="dcterms:W3CDTF">2019-12-13T09:24:39Z</dcterms:created>
  <dcterms:modified xsi:type="dcterms:W3CDTF">2019-12-23T04:59:45Z</dcterms:modified>
</cp:coreProperties>
</file>