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5" r:id="rId4"/>
    <p:sldId id="257" r:id="rId5"/>
    <p:sldId id="258" r:id="rId6"/>
    <p:sldId id="276" r:id="rId7"/>
    <p:sldId id="270" r:id="rId8"/>
    <p:sldId id="277" r:id="rId9"/>
    <p:sldId id="260" r:id="rId10"/>
    <p:sldId id="261" r:id="rId11"/>
    <p:sldId id="262" r:id="rId12"/>
    <p:sldId id="263" r:id="rId13"/>
    <p:sldId id="272" r:id="rId14"/>
    <p:sldId id="264" r:id="rId15"/>
    <p:sldId id="271" r:id="rId16"/>
    <p:sldId id="278" r:id="rId17"/>
    <p:sldId id="259" r:id="rId18"/>
    <p:sldId id="273" r:id="rId19"/>
    <p:sldId id="265" r:id="rId20"/>
    <p:sldId id="274" r:id="rId21"/>
    <p:sldId id="288" r:id="rId22"/>
    <p:sldId id="279" r:id="rId23"/>
    <p:sldId id="266" r:id="rId24"/>
    <p:sldId id="285" r:id="rId25"/>
    <p:sldId id="267" r:id="rId26"/>
    <p:sldId id="289" r:id="rId27"/>
    <p:sldId id="286" r:id="rId28"/>
    <p:sldId id="281" r:id="rId29"/>
    <p:sldId id="280" r:id="rId30"/>
    <p:sldId id="268" r:id="rId31"/>
    <p:sldId id="282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C7917D-91DD-4F6C-A252-B917CB4DB2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D88309-46B0-4AA4-8C3D-F58114E369CB}">
      <dgm:prSet/>
      <dgm:spPr/>
      <dgm:t>
        <a:bodyPr/>
        <a:lstStyle/>
        <a:p>
          <a:pPr>
            <a:defRPr cap="all"/>
          </a:pPr>
          <a:r>
            <a:rPr lang="en-US" dirty="0"/>
            <a:t>100,000</a:t>
          </a:r>
          <a:r>
            <a:rPr lang="ko-KR" dirty="0"/>
            <a:t>개의 범죄자 정보를</a:t>
          </a:r>
          <a:r>
            <a:rPr lang="en-US" altLang="ko-KR" dirty="0"/>
            <a:t> 2018</a:t>
          </a:r>
          <a:r>
            <a:rPr lang="ko-KR" altLang="en-US" dirty="0"/>
            <a:t>년 범죄 통계에 기반하여</a:t>
          </a:r>
          <a:r>
            <a:rPr lang="ko-KR" dirty="0"/>
            <a:t> 임의로 생성</a:t>
          </a:r>
          <a:endParaRPr lang="en-US" dirty="0"/>
        </a:p>
      </dgm:t>
    </dgm:pt>
    <dgm:pt modelId="{DCFB23F5-20FA-488F-8F67-BC30524C943F}" type="parTrans" cxnId="{8472B931-3983-43EB-BEC1-1DAF3E3C41CC}">
      <dgm:prSet/>
      <dgm:spPr/>
      <dgm:t>
        <a:bodyPr/>
        <a:lstStyle/>
        <a:p>
          <a:endParaRPr lang="en-US"/>
        </a:p>
      </dgm:t>
    </dgm:pt>
    <dgm:pt modelId="{BE08AA5D-1FC9-4E27-877B-4E82BA028035}" type="sibTrans" cxnId="{8472B931-3983-43EB-BEC1-1DAF3E3C41CC}">
      <dgm:prSet/>
      <dgm:spPr/>
      <dgm:t>
        <a:bodyPr/>
        <a:lstStyle/>
        <a:p>
          <a:endParaRPr lang="en-US"/>
        </a:p>
      </dgm:t>
    </dgm:pt>
    <dgm:pt modelId="{BA8B585E-24BE-4E87-A38E-820FF6D407BF}">
      <dgm:prSet/>
      <dgm:spPr/>
      <dgm:t>
        <a:bodyPr/>
        <a:lstStyle/>
        <a:p>
          <a:pPr>
            <a:defRPr cap="all"/>
          </a:pPr>
          <a:r>
            <a:rPr lang="ko-KR" dirty="0"/>
            <a:t>범죄자의 각 특성은 </a:t>
          </a:r>
          <a:r>
            <a:rPr lang="ko-KR" altLang="en-US" dirty="0"/>
            <a:t>범죄 </a:t>
          </a:r>
          <a:r>
            <a:rPr lang="ko-KR" dirty="0"/>
            <a:t>통계에 기반하여 </a:t>
          </a:r>
          <a:r>
            <a:rPr lang="en-US" dirty="0"/>
            <a:t>random</a:t>
          </a:r>
          <a:r>
            <a:rPr lang="ko-KR" dirty="0"/>
            <a:t>으로 생성</a:t>
          </a:r>
          <a:endParaRPr lang="en-US" dirty="0"/>
        </a:p>
      </dgm:t>
    </dgm:pt>
    <dgm:pt modelId="{F8E0CA53-1D6C-4438-BCB6-2430FCA47696}" type="parTrans" cxnId="{B3DED529-B186-4BF1-B07B-8FA83B1A2BA0}">
      <dgm:prSet/>
      <dgm:spPr/>
      <dgm:t>
        <a:bodyPr/>
        <a:lstStyle/>
        <a:p>
          <a:endParaRPr lang="en-US"/>
        </a:p>
      </dgm:t>
    </dgm:pt>
    <dgm:pt modelId="{91292680-0A3C-45AC-BCB1-3683D6C68AEE}" type="sibTrans" cxnId="{B3DED529-B186-4BF1-B07B-8FA83B1A2BA0}">
      <dgm:prSet/>
      <dgm:spPr/>
      <dgm:t>
        <a:bodyPr/>
        <a:lstStyle/>
        <a:p>
          <a:endParaRPr lang="en-US"/>
        </a:p>
      </dgm:t>
    </dgm:pt>
    <dgm:pt modelId="{465E3620-3537-42E8-8272-70629EC6A6D9}">
      <dgm:prSet/>
      <dgm:spPr/>
      <dgm:t>
        <a:bodyPr/>
        <a:lstStyle/>
        <a:p>
          <a:pPr>
            <a:defRPr cap="all"/>
          </a:pPr>
          <a:r>
            <a:rPr lang="en-US" altLang="ko-KR" dirty="0"/>
            <a:t>100,000 </a:t>
          </a:r>
          <a:r>
            <a:rPr lang="ko-KR" altLang="en-US" dirty="0"/>
            <a:t>명의 재범 확률을 측정 후 평균을 냄</a:t>
          </a:r>
          <a:endParaRPr lang="en-US" dirty="0"/>
        </a:p>
      </dgm:t>
    </dgm:pt>
    <dgm:pt modelId="{AAD9E4DD-63B3-407F-9927-08B2553A4D87}" type="parTrans" cxnId="{28B52903-8160-4D1B-9E16-0AF5789BF1FA}">
      <dgm:prSet/>
      <dgm:spPr/>
      <dgm:t>
        <a:bodyPr/>
        <a:lstStyle/>
        <a:p>
          <a:endParaRPr lang="en-US"/>
        </a:p>
      </dgm:t>
    </dgm:pt>
    <dgm:pt modelId="{009A6C5E-60C4-4628-B80A-0A4A82179DAB}" type="sibTrans" cxnId="{28B52903-8160-4D1B-9E16-0AF5789BF1FA}">
      <dgm:prSet/>
      <dgm:spPr/>
      <dgm:t>
        <a:bodyPr/>
        <a:lstStyle/>
        <a:p>
          <a:endParaRPr lang="en-US"/>
        </a:p>
      </dgm:t>
    </dgm:pt>
    <dgm:pt modelId="{0509A08F-7A4F-4B09-BB4A-853BFCEB70AE}" type="pres">
      <dgm:prSet presAssocID="{58C7917D-91DD-4F6C-A252-B917CB4DB2AE}" presName="root" presStyleCnt="0">
        <dgm:presLayoutVars>
          <dgm:dir/>
          <dgm:resizeHandles val="exact"/>
        </dgm:presLayoutVars>
      </dgm:prSet>
      <dgm:spPr/>
    </dgm:pt>
    <dgm:pt modelId="{C65890F8-85A9-46DB-9EBB-0DE102DD7BB4}" type="pres">
      <dgm:prSet presAssocID="{37D88309-46B0-4AA4-8C3D-F58114E369CB}" presName="compNode" presStyleCnt="0"/>
      <dgm:spPr/>
    </dgm:pt>
    <dgm:pt modelId="{27FF8D4B-3FEC-4964-9181-5C25B8AF5097}" type="pres">
      <dgm:prSet presAssocID="{37D88309-46B0-4AA4-8C3D-F58114E369CB}" presName="iconBgRect" presStyleLbl="bgShp" presStyleIdx="0" presStyleCnt="3"/>
      <dgm:spPr/>
    </dgm:pt>
    <dgm:pt modelId="{BC282C2F-A0E8-4CC2-A3A6-DAB7E9054566}" type="pres">
      <dgm:prSet presAssocID="{37D88309-46B0-4AA4-8C3D-F58114E369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그룹"/>
        </a:ext>
      </dgm:extLst>
    </dgm:pt>
    <dgm:pt modelId="{1490761A-C8E5-4F07-A4B2-F3E1BB06F141}" type="pres">
      <dgm:prSet presAssocID="{37D88309-46B0-4AA4-8C3D-F58114E369CB}" presName="spaceRect" presStyleCnt="0"/>
      <dgm:spPr/>
    </dgm:pt>
    <dgm:pt modelId="{E8C157A2-103A-4BF1-A69E-B1C6042B7917}" type="pres">
      <dgm:prSet presAssocID="{37D88309-46B0-4AA4-8C3D-F58114E369CB}" presName="textRect" presStyleLbl="revTx" presStyleIdx="0" presStyleCnt="3">
        <dgm:presLayoutVars>
          <dgm:chMax val="1"/>
          <dgm:chPref val="1"/>
        </dgm:presLayoutVars>
      </dgm:prSet>
      <dgm:spPr/>
    </dgm:pt>
    <dgm:pt modelId="{880620E1-BF26-4A2B-8BAC-7BCDCB6C79B1}" type="pres">
      <dgm:prSet presAssocID="{BE08AA5D-1FC9-4E27-877B-4E82BA028035}" presName="sibTrans" presStyleCnt="0"/>
      <dgm:spPr/>
    </dgm:pt>
    <dgm:pt modelId="{070CE7C2-3A23-442C-95B9-DC6E562CF75A}" type="pres">
      <dgm:prSet presAssocID="{BA8B585E-24BE-4E87-A38E-820FF6D407BF}" presName="compNode" presStyleCnt="0"/>
      <dgm:spPr/>
    </dgm:pt>
    <dgm:pt modelId="{6504D4FE-CB1D-45A7-8755-D1C1F0A13E38}" type="pres">
      <dgm:prSet presAssocID="{BA8B585E-24BE-4E87-A38E-820FF6D407BF}" presName="iconBgRect" presStyleLbl="bgShp" presStyleIdx="1" presStyleCnt="3"/>
      <dgm:spPr/>
    </dgm:pt>
    <dgm:pt modelId="{C6681493-5D03-4174-96DB-272E3CA6D317}" type="pres">
      <dgm:prSet presAssocID="{BA8B585E-24BE-4E87-A38E-820FF6D407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사용자"/>
        </a:ext>
      </dgm:extLst>
    </dgm:pt>
    <dgm:pt modelId="{C25A6F88-A8DC-4366-B372-E0DAF6653E71}" type="pres">
      <dgm:prSet presAssocID="{BA8B585E-24BE-4E87-A38E-820FF6D407BF}" presName="spaceRect" presStyleCnt="0"/>
      <dgm:spPr/>
    </dgm:pt>
    <dgm:pt modelId="{3156692C-5DFA-42B8-8B9A-2BE1D9F1BA6D}" type="pres">
      <dgm:prSet presAssocID="{BA8B585E-24BE-4E87-A38E-820FF6D407BF}" presName="textRect" presStyleLbl="revTx" presStyleIdx="1" presStyleCnt="3">
        <dgm:presLayoutVars>
          <dgm:chMax val="1"/>
          <dgm:chPref val="1"/>
        </dgm:presLayoutVars>
      </dgm:prSet>
      <dgm:spPr/>
    </dgm:pt>
    <dgm:pt modelId="{DE0773B5-2019-4DEF-9415-3C4EFD97B4DB}" type="pres">
      <dgm:prSet presAssocID="{91292680-0A3C-45AC-BCB1-3683D6C68AEE}" presName="sibTrans" presStyleCnt="0"/>
      <dgm:spPr/>
    </dgm:pt>
    <dgm:pt modelId="{DE4BDD2A-C4D7-43E8-A524-B2632AECC070}" type="pres">
      <dgm:prSet presAssocID="{465E3620-3537-42E8-8272-70629EC6A6D9}" presName="compNode" presStyleCnt="0"/>
      <dgm:spPr/>
    </dgm:pt>
    <dgm:pt modelId="{9A365B16-D6A3-41C6-A14C-88DAB71D09D1}" type="pres">
      <dgm:prSet presAssocID="{465E3620-3537-42E8-8272-70629EC6A6D9}" presName="iconBgRect" presStyleLbl="bgShp" presStyleIdx="2" presStyleCnt="3"/>
      <dgm:spPr/>
    </dgm:pt>
    <dgm:pt modelId="{DB528366-04B9-4FBE-A2BA-A873610AD201}" type="pres">
      <dgm:prSet presAssocID="{465E3620-3537-42E8-8272-70629EC6A6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통계"/>
        </a:ext>
      </dgm:extLst>
    </dgm:pt>
    <dgm:pt modelId="{80ED2E74-0D40-4D47-9F5A-3F4427F7A8E5}" type="pres">
      <dgm:prSet presAssocID="{465E3620-3537-42E8-8272-70629EC6A6D9}" presName="spaceRect" presStyleCnt="0"/>
      <dgm:spPr/>
    </dgm:pt>
    <dgm:pt modelId="{A174FEB9-F932-4BDB-AEF5-7F844178A1D7}" type="pres">
      <dgm:prSet presAssocID="{465E3620-3537-42E8-8272-70629EC6A6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8B52903-8160-4D1B-9E16-0AF5789BF1FA}" srcId="{58C7917D-91DD-4F6C-A252-B917CB4DB2AE}" destId="{465E3620-3537-42E8-8272-70629EC6A6D9}" srcOrd="2" destOrd="0" parTransId="{AAD9E4DD-63B3-407F-9927-08B2553A4D87}" sibTransId="{009A6C5E-60C4-4628-B80A-0A4A82179DAB}"/>
    <dgm:cxn modelId="{B0C5AC21-4650-4EC2-88F0-141A88CFE59C}" type="presOf" srcId="{37D88309-46B0-4AA4-8C3D-F58114E369CB}" destId="{E8C157A2-103A-4BF1-A69E-B1C6042B7917}" srcOrd="0" destOrd="0" presId="urn:microsoft.com/office/officeart/2018/5/layout/IconCircleLabelList"/>
    <dgm:cxn modelId="{B3DED529-B186-4BF1-B07B-8FA83B1A2BA0}" srcId="{58C7917D-91DD-4F6C-A252-B917CB4DB2AE}" destId="{BA8B585E-24BE-4E87-A38E-820FF6D407BF}" srcOrd="1" destOrd="0" parTransId="{F8E0CA53-1D6C-4438-BCB6-2430FCA47696}" sibTransId="{91292680-0A3C-45AC-BCB1-3683D6C68AEE}"/>
    <dgm:cxn modelId="{8472B931-3983-43EB-BEC1-1DAF3E3C41CC}" srcId="{58C7917D-91DD-4F6C-A252-B917CB4DB2AE}" destId="{37D88309-46B0-4AA4-8C3D-F58114E369CB}" srcOrd="0" destOrd="0" parTransId="{DCFB23F5-20FA-488F-8F67-BC30524C943F}" sibTransId="{BE08AA5D-1FC9-4E27-877B-4E82BA028035}"/>
    <dgm:cxn modelId="{B60FFE6C-D986-4499-8228-F2A1E821FE73}" type="presOf" srcId="{58C7917D-91DD-4F6C-A252-B917CB4DB2AE}" destId="{0509A08F-7A4F-4B09-BB4A-853BFCEB70AE}" srcOrd="0" destOrd="0" presId="urn:microsoft.com/office/officeart/2018/5/layout/IconCircleLabelList"/>
    <dgm:cxn modelId="{2289AAD0-E93A-4CA0-9571-37CE89D0933E}" type="presOf" srcId="{BA8B585E-24BE-4E87-A38E-820FF6D407BF}" destId="{3156692C-5DFA-42B8-8B9A-2BE1D9F1BA6D}" srcOrd="0" destOrd="0" presId="urn:microsoft.com/office/officeart/2018/5/layout/IconCircleLabelList"/>
    <dgm:cxn modelId="{540F5CEB-6622-4DBE-B790-B8F459A657D1}" type="presOf" srcId="{465E3620-3537-42E8-8272-70629EC6A6D9}" destId="{A174FEB9-F932-4BDB-AEF5-7F844178A1D7}" srcOrd="0" destOrd="0" presId="urn:microsoft.com/office/officeart/2018/5/layout/IconCircleLabelList"/>
    <dgm:cxn modelId="{101B02FE-7DC8-4C02-B1FE-6784F377CF75}" type="presParOf" srcId="{0509A08F-7A4F-4B09-BB4A-853BFCEB70AE}" destId="{C65890F8-85A9-46DB-9EBB-0DE102DD7BB4}" srcOrd="0" destOrd="0" presId="urn:microsoft.com/office/officeart/2018/5/layout/IconCircleLabelList"/>
    <dgm:cxn modelId="{8570D49A-9157-4E0C-99DA-69477F92738D}" type="presParOf" srcId="{C65890F8-85A9-46DB-9EBB-0DE102DD7BB4}" destId="{27FF8D4B-3FEC-4964-9181-5C25B8AF5097}" srcOrd="0" destOrd="0" presId="urn:microsoft.com/office/officeart/2018/5/layout/IconCircleLabelList"/>
    <dgm:cxn modelId="{795436AC-50B2-4576-AE40-BBACE906FEE6}" type="presParOf" srcId="{C65890F8-85A9-46DB-9EBB-0DE102DD7BB4}" destId="{BC282C2F-A0E8-4CC2-A3A6-DAB7E9054566}" srcOrd="1" destOrd="0" presId="urn:microsoft.com/office/officeart/2018/5/layout/IconCircleLabelList"/>
    <dgm:cxn modelId="{5D2F0A5C-552A-4CDC-A39D-1F6615B581F6}" type="presParOf" srcId="{C65890F8-85A9-46DB-9EBB-0DE102DD7BB4}" destId="{1490761A-C8E5-4F07-A4B2-F3E1BB06F141}" srcOrd="2" destOrd="0" presId="urn:microsoft.com/office/officeart/2018/5/layout/IconCircleLabelList"/>
    <dgm:cxn modelId="{9B1E208A-9CBA-40E4-8F70-0D0162E187F0}" type="presParOf" srcId="{C65890F8-85A9-46DB-9EBB-0DE102DD7BB4}" destId="{E8C157A2-103A-4BF1-A69E-B1C6042B7917}" srcOrd="3" destOrd="0" presId="urn:microsoft.com/office/officeart/2018/5/layout/IconCircleLabelList"/>
    <dgm:cxn modelId="{EE2C994E-EB1E-4F80-946E-9C87EF668DBC}" type="presParOf" srcId="{0509A08F-7A4F-4B09-BB4A-853BFCEB70AE}" destId="{880620E1-BF26-4A2B-8BAC-7BCDCB6C79B1}" srcOrd="1" destOrd="0" presId="urn:microsoft.com/office/officeart/2018/5/layout/IconCircleLabelList"/>
    <dgm:cxn modelId="{43AE1D64-14BF-49AB-9B4F-4A65C38B12A5}" type="presParOf" srcId="{0509A08F-7A4F-4B09-BB4A-853BFCEB70AE}" destId="{070CE7C2-3A23-442C-95B9-DC6E562CF75A}" srcOrd="2" destOrd="0" presId="urn:microsoft.com/office/officeart/2018/5/layout/IconCircleLabelList"/>
    <dgm:cxn modelId="{8C4BACA8-6D31-41CB-8FE0-F0FED353F402}" type="presParOf" srcId="{070CE7C2-3A23-442C-95B9-DC6E562CF75A}" destId="{6504D4FE-CB1D-45A7-8755-D1C1F0A13E38}" srcOrd="0" destOrd="0" presId="urn:microsoft.com/office/officeart/2018/5/layout/IconCircleLabelList"/>
    <dgm:cxn modelId="{CFC73923-9169-4ABC-B17E-04A0FEAE3FBC}" type="presParOf" srcId="{070CE7C2-3A23-442C-95B9-DC6E562CF75A}" destId="{C6681493-5D03-4174-96DB-272E3CA6D317}" srcOrd="1" destOrd="0" presId="urn:microsoft.com/office/officeart/2018/5/layout/IconCircleLabelList"/>
    <dgm:cxn modelId="{3B1593E0-A20A-4E34-A3EA-A3364915A338}" type="presParOf" srcId="{070CE7C2-3A23-442C-95B9-DC6E562CF75A}" destId="{C25A6F88-A8DC-4366-B372-E0DAF6653E71}" srcOrd="2" destOrd="0" presId="urn:microsoft.com/office/officeart/2018/5/layout/IconCircleLabelList"/>
    <dgm:cxn modelId="{09850242-E925-4965-BBE5-B3BAD2876C93}" type="presParOf" srcId="{070CE7C2-3A23-442C-95B9-DC6E562CF75A}" destId="{3156692C-5DFA-42B8-8B9A-2BE1D9F1BA6D}" srcOrd="3" destOrd="0" presId="urn:microsoft.com/office/officeart/2018/5/layout/IconCircleLabelList"/>
    <dgm:cxn modelId="{62AE348A-375D-4AD1-9DF7-172148C401E3}" type="presParOf" srcId="{0509A08F-7A4F-4B09-BB4A-853BFCEB70AE}" destId="{DE0773B5-2019-4DEF-9415-3C4EFD97B4DB}" srcOrd="3" destOrd="0" presId="urn:microsoft.com/office/officeart/2018/5/layout/IconCircleLabelList"/>
    <dgm:cxn modelId="{FA248071-7128-436E-87D7-41AF867C1D46}" type="presParOf" srcId="{0509A08F-7A4F-4B09-BB4A-853BFCEB70AE}" destId="{DE4BDD2A-C4D7-43E8-A524-B2632AECC070}" srcOrd="4" destOrd="0" presId="urn:microsoft.com/office/officeart/2018/5/layout/IconCircleLabelList"/>
    <dgm:cxn modelId="{1CDC24F7-643C-4C38-916D-5B1BAED1B692}" type="presParOf" srcId="{DE4BDD2A-C4D7-43E8-A524-B2632AECC070}" destId="{9A365B16-D6A3-41C6-A14C-88DAB71D09D1}" srcOrd="0" destOrd="0" presId="urn:microsoft.com/office/officeart/2018/5/layout/IconCircleLabelList"/>
    <dgm:cxn modelId="{6E314784-F916-43D1-A3CF-527B0CEB7157}" type="presParOf" srcId="{DE4BDD2A-C4D7-43E8-A524-B2632AECC070}" destId="{DB528366-04B9-4FBE-A2BA-A873610AD201}" srcOrd="1" destOrd="0" presId="urn:microsoft.com/office/officeart/2018/5/layout/IconCircleLabelList"/>
    <dgm:cxn modelId="{1D29F332-CF29-4EB0-B9D0-CB98804A39C3}" type="presParOf" srcId="{DE4BDD2A-C4D7-43E8-A524-B2632AECC070}" destId="{80ED2E74-0D40-4D47-9F5A-3F4427F7A8E5}" srcOrd="2" destOrd="0" presId="urn:microsoft.com/office/officeart/2018/5/layout/IconCircleLabelList"/>
    <dgm:cxn modelId="{38FAE547-8BFC-40BD-87B0-C38AECAB310B}" type="presParOf" srcId="{DE4BDD2A-C4D7-43E8-A524-B2632AECC070}" destId="{A174FEB9-F932-4BDB-AEF5-7F844178A1D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F8D4B-3FEC-4964-9181-5C25B8AF5097}">
      <dsp:nvSpPr>
        <dsp:cNvPr id="0" name=""/>
        <dsp:cNvSpPr/>
      </dsp:nvSpPr>
      <dsp:spPr>
        <a:xfrm>
          <a:off x="708495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82C2F-A0E8-4CC2-A3A6-DAB7E9054566}">
      <dsp:nvSpPr>
        <dsp:cNvPr id="0" name=""/>
        <dsp:cNvSpPr/>
      </dsp:nvSpPr>
      <dsp:spPr>
        <a:xfrm>
          <a:off x="1125307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157A2-103A-4BF1-A69E-B1C6042B7917}">
      <dsp:nvSpPr>
        <dsp:cNvPr id="0" name=""/>
        <dsp:cNvSpPr/>
      </dsp:nvSpPr>
      <dsp:spPr>
        <a:xfrm>
          <a:off x="83276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100,000</a:t>
          </a:r>
          <a:r>
            <a:rPr lang="ko-KR" sz="1500" kern="1200" dirty="0"/>
            <a:t>개의 범죄자 정보를</a:t>
          </a:r>
          <a:r>
            <a:rPr lang="en-US" altLang="ko-KR" sz="1500" kern="1200" dirty="0"/>
            <a:t> 2018</a:t>
          </a:r>
          <a:r>
            <a:rPr lang="ko-KR" altLang="en-US" sz="1500" kern="1200" dirty="0"/>
            <a:t>년 범죄 통계에 기반하여</a:t>
          </a:r>
          <a:r>
            <a:rPr lang="ko-KR" sz="1500" kern="1200" dirty="0"/>
            <a:t> 임의로 생성</a:t>
          </a:r>
          <a:endParaRPr lang="en-US" sz="1500" kern="1200" dirty="0"/>
        </a:p>
      </dsp:txBody>
      <dsp:txXfrm>
        <a:off x="83276" y="2969961"/>
        <a:ext cx="3206250" cy="720000"/>
      </dsp:txXfrm>
    </dsp:sp>
    <dsp:sp modelId="{6504D4FE-CB1D-45A7-8755-D1C1F0A13E38}">
      <dsp:nvSpPr>
        <dsp:cNvPr id="0" name=""/>
        <dsp:cNvSpPr/>
      </dsp:nvSpPr>
      <dsp:spPr>
        <a:xfrm>
          <a:off x="4475838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81493-5D03-4174-96DB-272E3CA6D317}">
      <dsp:nvSpPr>
        <dsp:cNvPr id="0" name=""/>
        <dsp:cNvSpPr/>
      </dsp:nvSpPr>
      <dsp:spPr>
        <a:xfrm>
          <a:off x="4892651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6692C-5DFA-42B8-8B9A-2BE1D9F1BA6D}">
      <dsp:nvSpPr>
        <dsp:cNvPr id="0" name=""/>
        <dsp:cNvSpPr/>
      </dsp:nvSpPr>
      <dsp:spPr>
        <a:xfrm>
          <a:off x="3850620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500" kern="1200" dirty="0"/>
            <a:t>범죄자의 각 특성은 </a:t>
          </a:r>
          <a:r>
            <a:rPr lang="ko-KR" altLang="en-US" sz="1500" kern="1200" dirty="0"/>
            <a:t>범죄 </a:t>
          </a:r>
          <a:r>
            <a:rPr lang="ko-KR" sz="1500" kern="1200" dirty="0"/>
            <a:t>통계에 기반하여 </a:t>
          </a:r>
          <a:r>
            <a:rPr lang="en-US" sz="1500" kern="1200" dirty="0"/>
            <a:t>random</a:t>
          </a:r>
          <a:r>
            <a:rPr lang="ko-KR" sz="1500" kern="1200" dirty="0"/>
            <a:t>으로 생성</a:t>
          </a:r>
          <a:endParaRPr lang="en-US" sz="1500" kern="1200" dirty="0"/>
        </a:p>
      </dsp:txBody>
      <dsp:txXfrm>
        <a:off x="3850620" y="2969961"/>
        <a:ext cx="3206250" cy="720000"/>
      </dsp:txXfrm>
    </dsp:sp>
    <dsp:sp modelId="{9A365B16-D6A3-41C6-A14C-88DAB71D09D1}">
      <dsp:nvSpPr>
        <dsp:cNvPr id="0" name=""/>
        <dsp:cNvSpPr/>
      </dsp:nvSpPr>
      <dsp:spPr>
        <a:xfrm>
          <a:off x="8243182" y="404961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28366-04B9-4FBE-A2BA-A873610AD201}">
      <dsp:nvSpPr>
        <dsp:cNvPr id="0" name=""/>
        <dsp:cNvSpPr/>
      </dsp:nvSpPr>
      <dsp:spPr>
        <a:xfrm>
          <a:off x="8659995" y="82177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4FEB9-F932-4BDB-AEF5-7F844178A1D7}">
      <dsp:nvSpPr>
        <dsp:cNvPr id="0" name=""/>
        <dsp:cNvSpPr/>
      </dsp:nvSpPr>
      <dsp:spPr>
        <a:xfrm>
          <a:off x="7617963" y="296996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-KR" sz="1500" kern="1200" dirty="0"/>
            <a:t>100,000 </a:t>
          </a:r>
          <a:r>
            <a:rPr lang="ko-KR" altLang="en-US" sz="1500" kern="1200" dirty="0"/>
            <a:t>명의 재범 확률을 측정 후 평균을 냄</a:t>
          </a:r>
          <a:endParaRPr lang="en-US" sz="1500" kern="1200" dirty="0"/>
        </a:p>
      </dsp:txBody>
      <dsp:txXfrm>
        <a:off x="7617963" y="2969961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679FE-B507-4E67-B183-636F71260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5F6CC7-7F1A-4324-899F-4842C38B1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23212-BE7F-45CA-AB69-E0CC7D9F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A333-CE96-4958-87FF-218E6D56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C2A4A-E39E-4929-8570-2A895107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45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74F1B-9886-466E-8C3B-43FF3F72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AD489C-1CD3-4D0E-AE7D-573FD2BCA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D688F-C002-44D5-9FA6-79DAF9C57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79FE1-BFB7-40E1-B43C-CC7B1E0E1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09D4B-BD77-4F34-AF43-D972D2EF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172C53-D908-487D-9B3D-782DB8853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0179D-8EF9-4898-A877-FBDC4694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8C5EC-E182-430C-8DF2-430BBF7A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0C2F0-82A5-4222-82E9-512DEE9A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9E204-1D31-4EFD-9EB9-B3E8B1C6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89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B75CC-0320-4EEA-BF24-24DD577A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B5D6F-68BF-44E0-A29F-968C730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3DEC9-DB11-46D7-935C-AF44547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85CD2-6C95-46D3-8FAE-72FB967D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C4CF4-316F-49DF-B0E0-7D1D8B7D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65169-7267-446F-B1D5-3E82ABF5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AC6B19-D03F-40B3-AA21-82B50709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E0E6E-1E70-487E-A5C1-BAC4364A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7F6A9-46BB-4410-AAD6-5702D67A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2FBA4F-6102-4DA8-9F4C-15BDB964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9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5B41D-5F86-4A47-A70F-D0A489D4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4D341-BCFA-45C0-AF53-CDBA87016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23B251-0596-485A-BD79-927D21F1D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4E5110-A758-4770-8261-E1FE9776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EDCF21-2FEB-4792-BB81-24E463B1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7B495-F8AE-4111-A054-3634EBEE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4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088F6-D217-4A5D-8492-C0EA2969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7ECEC-877C-4DE5-B08C-649BBAE1F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725E8-A273-4BD7-B005-4FAE5153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CF6EFB-5D9A-49B7-A812-21C843D90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B9B10-B8BF-417D-9313-9A611972C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5A586F-3799-4FCA-92C5-70C5E972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51B869-4AD0-44C9-ACAE-6DC67350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67C8F7-C625-4FF3-9FAF-7D237AD9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3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A1802-56E6-42E2-A765-29E672D8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4459C6-B2A8-4829-B029-CBE83BB9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E39FC6-1538-4FF8-AF52-9782E94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ADDED-3E29-495F-A861-703A0F60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6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EA9AB-CDE8-4F18-A701-D52845E4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6BC4BD-1B1E-4E38-861B-EA395B3F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E3F83-5352-46A8-AA61-41427478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1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22422-CDA6-4F83-B244-5299DB19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E1AAA-152B-41AF-8AE3-8F0E4ECA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A99D2-FB55-451E-BC00-9BC34BF1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C6F3D-5134-4956-83C1-86B1CCF0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574FC-A13E-44C6-A4FF-B40E0EAF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1847D0-39C7-4818-8C8C-C6CC63DB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675A-AC42-47ED-B771-06A202D6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A629DB-C6D3-441B-A228-C8E08E0D0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11109-2B05-4EF1-ABB6-DE565B1BB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F6CB3-5A47-428F-BCC2-2ECB5390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24D348-6DBB-4DC4-AA79-7BCA7DE9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4A7A6-5888-4D81-B380-C08E578B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99D507-C36E-45EF-9CA8-8F53FBB5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6641DD-1E6D-409C-A77C-1185181AE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7275C-2DBE-424B-8D07-34431A34D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745B-DE25-4783-9F49-20BF18F3A434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0E88DC-0B49-4C3A-AF98-68C14FBA0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F3E47-AEE4-4CE6-93F5-8CB2E1D1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9984F-88AF-40EE-BD81-BB9A33D7E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2411E1-4940-476D-B8DC-072022F3A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ko-KR" altLang="en-US" sz="2700" dirty="0">
                <a:solidFill>
                  <a:srgbClr val="FFFFFF"/>
                </a:solidFill>
              </a:rPr>
              <a:t>베이지안 네트워크를 활용한 재범 위험성 예측</a:t>
            </a:r>
            <a:br>
              <a:rPr lang="en-US" altLang="ko-KR" sz="2700" dirty="0">
                <a:solidFill>
                  <a:srgbClr val="FFFFFF"/>
                </a:solidFill>
              </a:rPr>
            </a:br>
            <a:r>
              <a:rPr lang="en-US" altLang="ko-KR" sz="2700" dirty="0">
                <a:solidFill>
                  <a:srgbClr val="FFFFFF"/>
                </a:solidFill>
              </a:rPr>
              <a:t>Prediction of criminals’ recidivism risk using Bayesian network</a:t>
            </a:r>
            <a:endParaRPr lang="ko-KR" altLang="en-US" sz="27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596515-488D-4FE4-A10E-9EE6F2514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altLang="ko-KR" sz="2800">
                <a:solidFill>
                  <a:srgbClr val="000000"/>
                </a:solidFill>
              </a:rPr>
              <a:t>201421168 </a:t>
            </a:r>
            <a:r>
              <a:rPr lang="ko-KR" altLang="en-US" sz="2800">
                <a:solidFill>
                  <a:srgbClr val="000000"/>
                </a:solidFill>
              </a:rPr>
              <a:t>하성곤</a:t>
            </a:r>
          </a:p>
        </p:txBody>
      </p:sp>
    </p:spTree>
    <p:extLst>
      <p:ext uri="{BB962C8B-B14F-4D97-AF65-F5344CB8AC3E}">
        <p14:creationId xmlns:p14="http://schemas.microsoft.com/office/powerpoint/2010/main" val="378653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69BBAC-88B7-43BF-B2A4-9740944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latinLnBrk="1">
              <a:spcAft>
                <a:spcPts val="800"/>
              </a:spcAft>
            </a:pPr>
            <a:r>
              <a:rPr lang="en-US" altLang="ko-KR" kern="10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Law of total probability</a:t>
            </a:r>
            <a:endParaRPr lang="ko-KR" altLang="ko-KR" kern="10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4167AC-2920-4659-B260-6155C6E41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indent="127000" latinLnBrk="1">
                  <a:spcAft>
                    <a:spcPts val="800"/>
                  </a:spcAft>
                </a:pPr>
                <a:endParaRPr lang="en-US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 latinLnBrk="1">
                  <a:spcAft>
                    <a:spcPts val="800"/>
                  </a:spcAft>
                </a:pPr>
                <a:endParaRPr lang="en-US" altLang="ko-KR" sz="2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 latinLnBrk="1">
                  <a:spcAft>
                    <a:spcPts val="800"/>
                  </a:spcAft>
                </a:pP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전체 확률의 법칙은 </a:t>
                </a:r>
                <a:endParaRPr lang="en-US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0" latinLnBrk="1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/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이다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</a:p>
              <a:p>
                <a:pPr indent="127000" latinLnBrk="1">
                  <a:spcAft>
                    <a:spcPts val="800"/>
                  </a:spcAft>
                </a:pP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만약 변수가 여러 개일 경우 </a:t>
                </a:r>
                <a:endParaRPr lang="en-US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0" latinLnBrk="1">
                  <a:spcAft>
                    <a:spcPts val="800"/>
                  </a:spcAft>
                  <a:buNone/>
                </a:pP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(e.g., P(</a:t>
                </a:r>
                <a:r>
                  <a:rPr lang="en-US" altLang="ko-KR" sz="24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a,b,c,d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)) </a:t>
                </a:r>
                <a14:m>
                  <m:oMath xmlns:m="http://schemas.openxmlformats.org/officeDocument/2006/math"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ko-KR" altLang="ko-KR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b>
                              <m:sup/>
                              <m:e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indent="127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ko-KR" altLang="en-US" sz="2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조건부</m:t>
                    </m:r>
                    <m:r>
                      <a:rPr lang="en-US" altLang="ko-KR" sz="2400" b="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확률</m:t>
                    </m:r>
                    <m:r>
                      <a:rPr lang="en-US" altLang="ko-KR" sz="2400" b="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공식을</m:t>
                    </m:r>
                    <m:r>
                      <a:rPr lang="en-US" altLang="ko-KR" sz="2400" b="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대입하면</m:t>
                    </m:r>
                    <m:r>
                      <a:rPr lang="en-US" altLang="ko-KR" sz="2400" b="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2400" b="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0" latinLnBrk="1">
                  <a:spcAft>
                    <a:spcPts val="800"/>
                  </a:spcAft>
                  <a:buNone/>
                </a:pPr>
                <a:r>
                  <a:rPr lang="en-US" altLang="ko-KR" sz="24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sub>
                          <m:sup/>
                          <m:e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ko-KR" altLang="ko-KR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ko-KR" altLang="ko-KR" sz="2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ko-KR" altLang="ko-KR" sz="2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24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ko-KR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num>
                              <m:den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4167AC-2920-4659-B260-6155C6E41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50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EE9674-497E-41E5-8C00-A960FF84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kern="10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Chain rule</a:t>
            </a:r>
            <a:endParaRPr lang="ko-KR" alt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6BDA4D-A450-4295-9020-17F8D87A7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latinLnBrk="1">
                  <a:spcAft>
                    <a:spcPts val="800"/>
                  </a:spcAft>
                </a:pPr>
                <a:endParaRPr lang="en-US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endParaRPr lang="en-US" altLang="ko-KR" sz="2400" kern="1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Conditional probability</a:t>
                </a: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Law of total probability</a:t>
                </a: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이용하면 전체 결합확률을 다음과 같이 나타낼 수 있다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0" latinLnBrk="1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,…,</m:t>
                          </m:r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6BDA4D-A450-4295-9020-17F8D87A7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46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4612-9B46-4D5D-8A52-872F1367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ko-KR" sz="3700" kern="10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Conditional Independence</a:t>
            </a:r>
            <a:endParaRPr lang="ko-KR" altLang="en-US" sz="370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BC674A-BB86-494D-8456-AB006D3C03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endParaRPr lang="en-US" altLang="ko-KR" sz="240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40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240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일 경우 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독립이라 한다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ko-KR" sz="2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조건부 독립은 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주어졌을 경우 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독립이지만 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r>
                  <a:rPr lang="ko-KR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없을 경우 독립이 아니게 될 때를 말한다</a:t>
                </a:r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8BC674A-BB86-494D-8456-AB006D3C0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242" r="-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9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17686E-BBB8-4E00-9051-DAED1D7D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ko-KR" altLang="en-US" sz="5400" dirty="0"/>
              <a:t>선행연구 </a:t>
            </a:r>
            <a:r>
              <a:rPr lang="en-US" altLang="ko-KR" sz="5400" dirty="0"/>
              <a:t>: LSI</a:t>
            </a:r>
            <a:r>
              <a:rPr lang="ko-KR" altLang="en-US" sz="5400" dirty="0"/>
              <a:t> </a:t>
            </a:r>
            <a:r>
              <a:rPr lang="en-US" altLang="ko-KR" sz="5400" dirty="0"/>
              <a:t>- R</a:t>
            </a:r>
            <a:endParaRPr lang="ko-KR" altLang="en-US" sz="5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내용 개체 틀 2">
            <a:extLst>
              <a:ext uri="{FF2B5EF4-FFF2-40B4-BE49-F238E27FC236}">
                <a16:creationId xmlns:a16="http://schemas.microsoft.com/office/drawing/2014/main" id="{320671ED-16F7-4C60-A60B-DE8899F5B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ko-KR" altLang="en-US" sz="2200" dirty="0"/>
              <a:t>미국 및 캐나다 등에서 사용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범죄기록</a:t>
            </a:r>
            <a:r>
              <a:rPr lang="en-US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교육 및 직업</a:t>
            </a:r>
            <a:r>
              <a:rPr lang="en-US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재정상태</a:t>
            </a:r>
            <a:r>
              <a:rPr lang="en-US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가족</a:t>
            </a:r>
            <a:r>
              <a:rPr lang="en-US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결혼관계</a:t>
            </a:r>
            <a:r>
              <a:rPr lang="en-US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 </a:t>
            </a:r>
            <a:r>
              <a:rPr lang="ko-KR" altLang="en-US" sz="2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총 </a:t>
            </a:r>
            <a:r>
              <a:rPr lang="en-US" altLang="ko-KR" sz="2200" dirty="0">
                <a:ea typeface="맑은 고딕" panose="020B0503020000020004" pitchFamily="50" charset="-127"/>
                <a:cs typeface="Times New Roman" panose="02020603050405020304" pitchFamily="18" charset="0"/>
              </a:rPr>
              <a:t>54</a:t>
            </a:r>
            <a:r>
              <a:rPr lang="ko-KR" altLang="en-US" sz="22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개의 문항</a:t>
            </a:r>
            <a:endParaRPr lang="en-US" altLang="ko-KR" sz="2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22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재소자에게 각 문항에 대한 응답을 받고 각 문항에 대한 점수를 합하여 전체 점수가 높을수록 위험성이 높다고 분류한다</a:t>
            </a:r>
            <a:r>
              <a:rPr lang="en-US" altLang="ko-KR" sz="22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7727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1CF496-E78A-4531-B4FB-E1C60952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Bayesian Network</a:t>
            </a:r>
            <a:endParaRPr lang="ko-KR" altLang="en-US" dirty="0">
              <a:solidFill>
                <a:srgbClr val="FFFFFF"/>
              </a:solidFill>
            </a:endParaRPr>
          </a:p>
        </p:txBody>
      </p:sp>
      <p:pic>
        <p:nvPicPr>
          <p:cNvPr id="7" name="그림 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2C5124BC-2C09-4459-BD14-F39D0BC29F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3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FBC73-03CD-4378-907F-B433E2D9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베이지안 네트워크는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랜덤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변수의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집합과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방향성 </a:t>
            </a:r>
            <a:r>
              <a:rPr lang="ko-KR" altLang="ko-KR" sz="2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비순환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그래프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를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통하여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그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집합을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조건부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독립으로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표현하는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확률의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그래픽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모델이다</a:t>
            </a:r>
            <a:r>
              <a:rPr lang="en-US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그래프의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노드는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변수를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나타내고</a:t>
            </a:r>
            <a:r>
              <a:rPr lang="en-US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노드를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연결하는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호는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변수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간의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의존성을</a:t>
            </a:r>
            <a:r>
              <a:rPr lang="ko-KR" altLang="ko-KR" sz="2200" kern="100" dirty="0">
                <a:effectLst/>
                <a:latin typeface="맑은 고딕" panose="020B0503020000020004" pitchFamily="50" charset="-127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나타낸다</a:t>
            </a:r>
            <a:r>
              <a:rPr lang="en-US" altLang="ko-KR" sz="2200" kern="100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5742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54A3646-77FE-4862-96CE-45260829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41">
            <a:extLst>
              <a:ext uri="{FF2B5EF4-FFF2-40B4-BE49-F238E27FC236}">
                <a16:creationId xmlns:a16="http://schemas.microsoft.com/office/drawing/2014/main" id="{3F6FA249-9C10-48B9-9F72-1F333D8A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36894FA-6F9A-4863-AEC5-B734F422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B103C0B-E1BF-4BF0-9605-7426160F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796B9AB-146B-42B0-B1F4-7EF69C521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0B8CEE20-F67A-4CFC-88F1-4C942EB6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6B823E68-E880-4A79-82AD-6088E1DEA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C90FFE78-151B-4C6F-893F-68327060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3A2B9B53-0432-42A0-ACC1-23CCDB118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142954D5-E17A-4C4B-B575-9D2BE72C6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2317E4B1-5573-4066-895C-2FB759804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BA723B4-613D-41FA-93E8-94173C930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D2693AEC-A60D-40B1-87B3-1EF30A56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0EFB57B1-129C-4CA5-9513-29226043B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AC89A1FD-35E1-4574-A439-61C20F457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4D55D1DF-59D8-4B47-87C4-FB3A82689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F99FF32E-3548-4B4D-894E-B3A06C12A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5005D0D4-EFA9-4355-BA9B-A7B46F94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6350B02F-5937-44B9-83F4-9C970BE9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21A245F-C10F-495E-BD0E-CE576C7F0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F524856-7B56-403B-B504-044710FD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4E6D29BC-894B-4228-9F3F-92037EA3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E03B2DC6-DF02-45CB-AC7C-6EBBD359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84" name="Rectangle 64">
            <a:extLst>
              <a:ext uri="{FF2B5EF4-FFF2-40B4-BE49-F238E27FC236}">
                <a16:creationId xmlns:a16="http://schemas.microsoft.com/office/drawing/2014/main" id="{700D0C16-8549-4373-8B7C-3555082C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4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DCF752-ECBF-4F45-B9AF-A1FF21F9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359" y="841248"/>
            <a:ext cx="6956367" cy="1234440"/>
          </a:xfrm>
        </p:spPr>
        <p:txBody>
          <a:bodyPr anchor="t">
            <a:normAutofit/>
          </a:bodyPr>
          <a:lstStyle/>
          <a:p>
            <a:r>
              <a:rPr lang="ko-KR" altLang="en-US" sz="4000" dirty="0">
                <a:solidFill>
                  <a:schemeClr val="accent1"/>
                </a:solidFill>
              </a:rPr>
              <a:t>베이지안 네트워크의 효율성</a:t>
            </a:r>
          </a:p>
        </p:txBody>
      </p:sp>
      <p:sp>
        <p:nvSpPr>
          <p:cNvPr id="85" name="Isosceles Triangle 66">
            <a:extLst>
              <a:ext uri="{FF2B5EF4-FFF2-40B4-BE49-F238E27FC236}">
                <a16:creationId xmlns:a16="http://schemas.microsoft.com/office/drawing/2014/main" id="{C7341777-0F86-4E1E-A07F-2076F00D0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E011DF-D1DD-4A6C-8E6A-1BCA169F1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05029" y="1890459"/>
                <a:ext cx="6956367" cy="45657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□ </a:t>
                </a:r>
                <a:r>
                  <a:rPr lang="ko-KR" altLang="en-US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확률 계산의 필요한 정보의 개수를 줄일 수 있음</a:t>
                </a:r>
                <a:endParaRPr lang="en-US" altLang="ko-KR" sz="20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▶ 베이지안 네트워크를 사용하지 않을 경우</a:t>
                </a:r>
                <a:r>
                  <a:rPr lang="en-US" altLang="ko-KR" sz="2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B, E, A, J, M </a:t>
                </a:r>
                <a:r>
                  <a:rPr lang="ko-KR" altLang="en-US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각각의 </a:t>
                </a:r>
                <a:r>
                  <a:rPr lang="en-US" altLang="ko-KR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True or False </a:t>
                </a:r>
                <a:r>
                  <a:rPr lang="ko-KR" altLang="en-US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확률</a:t>
                </a:r>
                <a:r>
                  <a:rPr lang="en-US" altLang="ko-KR" sz="20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: </a:t>
                </a:r>
                <a:r>
                  <a:rPr lang="en-US" altLang="ko-KR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2^5 -1 = 31</a:t>
                </a:r>
                <a:r>
                  <a:rPr lang="ko-KR" altLang="en-US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개의 정보가 필요</a:t>
                </a:r>
                <a:endParaRPr lang="en-US" altLang="ko-KR" sz="20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▶ 베이지안 네트워크를 사용할 경우</a:t>
                </a:r>
                <a:r>
                  <a:rPr lang="en-US" altLang="ko-KR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ko-KR" sz="20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ko-KR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1+1+4+2+2= 10</a:t>
                </a:r>
                <a:r>
                  <a:rPr lang="ko-KR" altLang="en-US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개의 정보가 필요</a:t>
                </a:r>
                <a:endParaRPr lang="en-US" altLang="ko-KR" sz="20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□ 이전에 사용되지 않은 확률적 측정법</a:t>
                </a:r>
                <a:endParaRPr lang="en-US" altLang="ko-KR" sz="20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effectLst/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E011DF-D1DD-4A6C-8E6A-1BCA169F1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029" y="1890459"/>
                <a:ext cx="6956367" cy="4565759"/>
              </a:xfrm>
              <a:blipFill>
                <a:blip r:embed="rId2"/>
                <a:stretch>
                  <a:fillRect l="-964" t="-1335" b="-1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2E115D-B6ED-4238-93CA-1FB66315C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연구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6545B-B3C7-48CC-9582-C3F138B8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07453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0501EF-EE06-404E-A1A9-133BB5BA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6" y="963877"/>
            <a:ext cx="3639835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sz="3600" dirty="0">
                <a:solidFill>
                  <a:schemeClr val="accent1"/>
                </a:solidFill>
              </a:rPr>
              <a:t>사용한 데이터 </a:t>
            </a:r>
            <a:r>
              <a:rPr lang="en-US" altLang="ko-KR" sz="3600" dirty="0">
                <a:solidFill>
                  <a:schemeClr val="accent1"/>
                </a:solidFill>
              </a:rPr>
              <a:t>: 2018</a:t>
            </a:r>
            <a:r>
              <a:rPr lang="ko-KR" altLang="en-US" sz="3600" dirty="0">
                <a:solidFill>
                  <a:schemeClr val="accent1"/>
                </a:solidFill>
              </a:rPr>
              <a:t>년 범죄통계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DD2907-F5D9-4135-A704-7D4C9810A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400" dirty="0"/>
                  <a:t>총 </a:t>
                </a:r>
                <a:r>
                  <a:rPr lang="en-US" altLang="ko-KR" sz="2400" dirty="0"/>
                  <a:t>11</a:t>
                </a:r>
                <a:r>
                  <a:rPr lang="ko-KR" altLang="en-US" sz="2400" dirty="0"/>
                  <a:t>개</a:t>
                </a:r>
                <a:endParaRPr lang="en-US" altLang="ko-KR" sz="2400" dirty="0"/>
              </a:p>
              <a:p>
                <a:r>
                  <a:rPr lang="ko-KR" altLang="en-US" sz="2400" dirty="0"/>
                  <a:t>재범 여부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 err="1"/>
                  <a:t>재범자</a:t>
                </a:r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초범자</a:t>
                </a:r>
                <a:endParaRPr lang="en-US" altLang="ko-KR" sz="2400" dirty="0"/>
              </a:p>
              <a:p>
                <a:r>
                  <a:rPr lang="ko-KR" altLang="en-US" sz="2400" dirty="0"/>
                  <a:t>성별 및 미성년 여부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성년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미성년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남</a:t>
                </a:r>
                <a:r>
                  <a:rPr lang="en-US" altLang="ko-KR" sz="2400" dirty="0"/>
                  <a:t>,</a:t>
                </a:r>
                <a:r>
                  <a:rPr lang="ko-KR" altLang="en-US" sz="2400" dirty="0" err="1"/>
                  <a:t>녀</a:t>
                </a:r>
                <a:r>
                  <a:rPr lang="en-US" altLang="ko-KR" sz="2400" dirty="0"/>
                  <a:t>)</a:t>
                </a:r>
              </a:p>
              <a:p>
                <a:r>
                  <a:rPr lang="ko-KR" altLang="en-US" sz="2400" dirty="0"/>
                  <a:t>혼인 관계 및 부모 관계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기혼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동거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이혼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사별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실부모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계부모</a:t>
                </a:r>
                <a:r>
                  <a:rPr lang="en-US" altLang="ko-KR" sz="2400" dirty="0"/>
                  <a:t>, </a:t>
                </a:r>
                <a:r>
                  <a:rPr lang="ko-KR" altLang="en-US" sz="2400" dirty="0" err="1"/>
                  <a:t>무부모</a:t>
                </a:r>
                <a:endParaRPr lang="en-US" altLang="ko-KR" sz="2400" dirty="0"/>
              </a:p>
              <a:p>
                <a:r>
                  <a:rPr lang="ko-KR" altLang="en-US" sz="2400" dirty="0"/>
                  <a:t>생활 정도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하류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중류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상류</a:t>
                </a:r>
                <a:endParaRPr lang="en-US" altLang="ko-KR" sz="2400" dirty="0"/>
              </a:p>
              <a:p>
                <a:r>
                  <a:rPr lang="ko-KR" altLang="en-US" sz="2400" dirty="0"/>
                  <a:t>연령 </a:t>
                </a:r>
                <a:r>
                  <a:rPr lang="en-US" altLang="ko-KR" sz="2400" dirty="0"/>
                  <a:t>– 14</a:t>
                </a:r>
                <a:r>
                  <a:rPr lang="ko-KR" altLang="en-US" sz="2400" dirty="0"/>
                  <a:t>세</a:t>
                </a:r>
                <a:r>
                  <a:rPr lang="en-US" altLang="ko-KR" sz="2400" dirty="0"/>
                  <a:t>, 15</a:t>
                </a:r>
                <a:r>
                  <a:rPr lang="ko-KR" altLang="en-US" sz="2400" dirty="0"/>
                  <a:t>세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400" dirty="0"/>
                  <a:t>, ,20</a:t>
                </a:r>
                <a:r>
                  <a:rPr lang="ko-KR" altLang="en-US" sz="2400" dirty="0"/>
                  <a:t>세</a:t>
                </a:r>
                <a:r>
                  <a:rPr lang="en-US" altLang="ko-KR" sz="2400" dirty="0"/>
                  <a:t>, 21~25</a:t>
                </a:r>
                <a:r>
                  <a:rPr lang="ko-KR" altLang="en-US" sz="2400" dirty="0"/>
                  <a:t>세</a:t>
                </a:r>
                <a:r>
                  <a:rPr lang="en-US" altLang="ko-KR" sz="2400" dirty="0"/>
                  <a:t>, 26~30</a:t>
                </a:r>
                <a:r>
                  <a:rPr lang="ko-KR" altLang="en-US" sz="2400" dirty="0"/>
                  <a:t>세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400" dirty="0"/>
                  <a:t>, 66~70</a:t>
                </a:r>
                <a:r>
                  <a:rPr lang="ko-KR" altLang="en-US" sz="2400" dirty="0"/>
                  <a:t>세</a:t>
                </a:r>
                <a:r>
                  <a:rPr lang="en-US" altLang="ko-KR" sz="2400" dirty="0"/>
                  <a:t>, 71</a:t>
                </a:r>
                <a:r>
                  <a:rPr lang="ko-KR" altLang="en-US" sz="2400" dirty="0"/>
                  <a:t>세 이상</a:t>
                </a:r>
                <a:endParaRPr lang="en-US" altLang="ko-KR" sz="2400" dirty="0"/>
              </a:p>
              <a:p>
                <a:r>
                  <a:rPr lang="ko-KR" altLang="en-US" sz="2400" dirty="0"/>
                  <a:t>범죄 종류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 err="1"/>
                  <a:t>강간</a:t>
                </a:r>
                <a:r>
                  <a:rPr lang="ko-KR" altLang="en-US" sz="1600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ㆍ</a:t>
                </a:r>
                <a:r>
                  <a:rPr lang="ko-KR" altLang="en-US" sz="2400" b="0" i="0" dirty="0" err="1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강제추행</a:t>
                </a:r>
                <a:r>
                  <a:rPr lang="en-US" altLang="ko-KR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ko-KR" altLang="en-US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살인 기수 및 미수</a:t>
                </a:r>
                <a:r>
                  <a:rPr lang="en-US" altLang="ko-KR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ko-KR" altLang="en-US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강도</a:t>
                </a:r>
                <a:r>
                  <a:rPr lang="en-US" altLang="ko-KR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ko-KR" altLang="en-US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폭행</a:t>
                </a:r>
                <a:r>
                  <a:rPr lang="en-US" altLang="ko-KR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, </a:t>
                </a:r>
                <a:r>
                  <a:rPr lang="ko-KR" altLang="en-US" sz="24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절도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DD2907-F5D9-4135-A704-7D4C9810A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242" r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56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0501EF-EE06-404E-A1A9-133BB5BA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963877"/>
            <a:ext cx="3769144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sz="3600" dirty="0">
                <a:solidFill>
                  <a:schemeClr val="accent1"/>
                </a:solidFill>
              </a:rPr>
              <a:t>사용한 데이터 </a:t>
            </a:r>
            <a:r>
              <a:rPr lang="en-US" altLang="ko-KR" sz="3600" dirty="0">
                <a:solidFill>
                  <a:schemeClr val="accent1"/>
                </a:solidFill>
              </a:rPr>
              <a:t>: 2018</a:t>
            </a:r>
            <a:r>
              <a:rPr lang="ko-KR" altLang="en-US" sz="3600" dirty="0">
                <a:solidFill>
                  <a:schemeClr val="accent1"/>
                </a:solidFill>
              </a:rPr>
              <a:t>년 범죄통계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DD2907-F5D9-4135-A704-7D4C9810A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r>
                  <a:rPr lang="ko-KR" altLang="en-US" sz="2400" dirty="0"/>
                  <a:t>전과횟수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없음</a:t>
                </a:r>
                <a:r>
                  <a:rPr lang="en-US" altLang="ko-KR" sz="2400" dirty="0"/>
                  <a:t>, 1</a:t>
                </a:r>
                <a:r>
                  <a:rPr lang="ko-KR" altLang="en-US" sz="2400" dirty="0"/>
                  <a:t>범</a:t>
                </a:r>
                <a:r>
                  <a:rPr lang="en-US" altLang="ko-KR" sz="2400" dirty="0"/>
                  <a:t>, 2</a:t>
                </a:r>
                <a:r>
                  <a:rPr lang="ko-KR" altLang="en-US" sz="2400" dirty="0"/>
                  <a:t>범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40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400" dirty="0"/>
                  <a:t>,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8</a:t>
                </a:r>
                <a:r>
                  <a:rPr lang="ko-KR" altLang="en-US" sz="2400" dirty="0"/>
                  <a:t>범</a:t>
                </a:r>
                <a:r>
                  <a:rPr lang="en-US" altLang="ko-KR" sz="2400" dirty="0"/>
                  <a:t>, 9</a:t>
                </a:r>
                <a:r>
                  <a:rPr lang="ko-KR" altLang="en-US" sz="2400" dirty="0"/>
                  <a:t>범 이상</a:t>
                </a:r>
                <a:endParaRPr lang="en-US" altLang="ko-KR" sz="2400" dirty="0"/>
              </a:p>
              <a:p>
                <a:r>
                  <a:rPr lang="ko-KR" altLang="en-US" sz="2400" dirty="0"/>
                  <a:t>재범의 동종 여부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재범 기간 </a:t>
                </a:r>
                <a:r>
                  <a:rPr lang="en-US" altLang="ko-KR" sz="2400" dirty="0"/>
                  <a:t>– 1, 3, 6</a:t>
                </a:r>
                <a:r>
                  <a:rPr lang="ko-KR" altLang="en-US" sz="2400" dirty="0"/>
                  <a:t>개월내</a:t>
                </a:r>
                <a:r>
                  <a:rPr lang="en-US" altLang="ko-KR" sz="2400" dirty="0"/>
                  <a:t>, 1, 2, 3</a:t>
                </a:r>
                <a:r>
                  <a:rPr lang="ko-KR" altLang="en-US" sz="2400" dirty="0"/>
                  <a:t>년내</a:t>
                </a:r>
                <a:r>
                  <a:rPr lang="en-US" altLang="ko-KR" sz="2400" dirty="0"/>
                  <a:t>, 3</a:t>
                </a:r>
                <a:r>
                  <a:rPr lang="ko-KR" altLang="en-US" sz="2400" dirty="0"/>
                  <a:t>년 초과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동종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이종</a:t>
                </a:r>
                <a:r>
                  <a:rPr lang="en-US" altLang="ko-KR" sz="2400" dirty="0"/>
                  <a:t>)</a:t>
                </a:r>
              </a:p>
              <a:p>
                <a:r>
                  <a:rPr lang="ko-KR" altLang="en-US" sz="2400" dirty="0"/>
                  <a:t>교육정도</a:t>
                </a:r>
                <a:r>
                  <a:rPr lang="en-US" altLang="ko-KR" sz="2400" dirty="0"/>
                  <a:t> – </a:t>
                </a:r>
                <a:r>
                  <a:rPr lang="ko-KR" altLang="en-US" sz="2400" dirty="0" err="1"/>
                  <a:t>불취학</a:t>
                </a:r>
                <a:r>
                  <a:rPr lang="en-US" altLang="ko-KR" sz="2400" dirty="0"/>
                  <a:t>, (</a:t>
                </a:r>
                <a:r>
                  <a:rPr lang="ko-KR" altLang="en-US" sz="2400" dirty="0"/>
                  <a:t>재학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중퇴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졸업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초등학교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중학교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고등학교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전문대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대학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대학원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기타</a:t>
                </a:r>
                <a:endParaRPr lang="en-US" altLang="ko-KR" sz="2400" dirty="0"/>
              </a:p>
              <a:p>
                <a:r>
                  <a:rPr lang="ko-KR" altLang="en-US" sz="2400" dirty="0"/>
                  <a:t>직업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전문직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공무원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피고용자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자영업자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무직자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기타</a:t>
                </a:r>
                <a:endParaRPr lang="en-US" altLang="ko-KR" sz="2400" dirty="0"/>
              </a:p>
              <a:p>
                <a:r>
                  <a:rPr lang="ko-KR" altLang="en-US" sz="2400" dirty="0"/>
                  <a:t>범행동기 </a:t>
                </a:r>
                <a:r>
                  <a:rPr lang="en-US" altLang="ko-KR" sz="2400" dirty="0"/>
                  <a:t>– </a:t>
                </a:r>
                <a:r>
                  <a:rPr lang="ko-KR" altLang="en-US" sz="2400" dirty="0"/>
                  <a:t>이욕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사행심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보복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가정불화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호기심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유혹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우발적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현실불만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부주의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기타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1DD2907-F5D9-4135-A704-7D4C9810A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 l="-1242" r="-1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37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96B3C-0AC7-427E-B8C3-8C4E46A4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재범 위험성 예측 베이지안 모델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FA2641F1-B738-465D-AD19-2E398775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091531"/>
            <a:ext cx="8772525" cy="3819525"/>
          </a:xfrm>
        </p:spPr>
      </p:pic>
    </p:spTree>
    <p:extLst>
      <p:ext uri="{BB962C8B-B14F-4D97-AF65-F5344CB8AC3E}">
        <p14:creationId xmlns:p14="http://schemas.microsoft.com/office/powerpoint/2010/main" val="288174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56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92851C-7D60-47DA-BD05-15B65DF0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731" y="1384685"/>
            <a:ext cx="4121975" cy="408482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목차</a:t>
            </a: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87416-2FC4-486E-9535-B9D49EEC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4084819"/>
          </a:xfrm>
        </p:spPr>
        <p:txBody>
          <a:bodyPr anchor="ctr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600" dirty="0"/>
              <a:t>연구 동기</a:t>
            </a:r>
            <a:endParaRPr lang="en-US" altLang="ko-KR" sz="2600" dirty="0"/>
          </a:p>
          <a:p>
            <a:pPr marL="457200" indent="-457200">
              <a:buAutoNum type="arabicPeriod"/>
            </a:pPr>
            <a:r>
              <a:rPr lang="ko-KR" altLang="en-US" sz="2600" dirty="0"/>
              <a:t>연구 목적</a:t>
            </a:r>
            <a:endParaRPr lang="en-US" altLang="ko-KR" sz="2600" dirty="0"/>
          </a:p>
          <a:p>
            <a:pPr marL="457200" indent="-457200">
              <a:buAutoNum type="arabicPeriod"/>
            </a:pPr>
            <a:r>
              <a:rPr lang="ko-KR" altLang="en-US" sz="2600" dirty="0"/>
              <a:t>사전 지식</a:t>
            </a:r>
            <a:endParaRPr lang="en-US" altLang="ko-KR" sz="2600" dirty="0"/>
          </a:p>
          <a:p>
            <a:pPr marL="457200" indent="-457200">
              <a:buAutoNum type="arabicPeriod"/>
            </a:pPr>
            <a:r>
              <a:rPr lang="ko-KR" altLang="en-US" sz="2600" dirty="0"/>
              <a:t>연구 방법</a:t>
            </a:r>
            <a:endParaRPr lang="en-US" altLang="ko-KR" sz="2600" dirty="0"/>
          </a:p>
          <a:p>
            <a:pPr marL="457200" indent="-457200">
              <a:buAutoNum type="arabicPeriod"/>
            </a:pPr>
            <a:r>
              <a:rPr lang="ko-KR" altLang="en-US" sz="2600" dirty="0"/>
              <a:t>결과</a:t>
            </a:r>
            <a:endParaRPr lang="en-US" altLang="ko-KR" sz="2600" dirty="0"/>
          </a:p>
          <a:p>
            <a:pPr marL="457200" indent="-457200">
              <a:buAutoNum type="arabicPeriod"/>
            </a:pPr>
            <a:r>
              <a:rPr lang="ko-KR" altLang="en-US" sz="26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394847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5862CD-9858-43F7-8FB3-84A1B785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Python </a:t>
            </a:r>
            <a:r>
              <a:rPr lang="ko-KR" altLang="en-US">
                <a:solidFill>
                  <a:srgbClr val="000000"/>
                </a:solidFill>
              </a:rPr>
              <a:t>코드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CB12BEB-E236-491A-AC4E-8EB32C6BB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>
                <a:solidFill>
                  <a:srgbClr val="000000"/>
                </a:solidFill>
              </a:rPr>
              <a:t>pgmpy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패키지 사용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</a:rPr>
              <a:t>Node</a:t>
            </a:r>
            <a:r>
              <a:rPr lang="ko-KR" altLang="en-US" sz="2000" dirty="0">
                <a:solidFill>
                  <a:srgbClr val="000000"/>
                </a:solidFill>
              </a:rPr>
              <a:t>를 만들고 연결하여 네트워크 생성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조건부 확률 입력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ko-KR" altLang="en-US" sz="2000" dirty="0">
                <a:solidFill>
                  <a:srgbClr val="000000"/>
                </a:solidFill>
              </a:rPr>
              <a:t>범죄자의 특성 입력 후 재범 확률 예측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22FACDD-29AD-4048-8508-CCD251A6F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5919-BD3A-454E-9510-D5EB59AD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코드 구현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88BC5914-97ED-4285-AD43-9C3C9EB9C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03" y="1825625"/>
            <a:ext cx="7978794" cy="4351338"/>
          </a:xfr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2918552-17F5-40B1-B878-60215649B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87" y="1467428"/>
            <a:ext cx="7978794" cy="4915586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6298E0E-00E5-4048-8D19-A3B685939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03" y="1314872"/>
            <a:ext cx="7729763" cy="5372844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25E102A3-CA24-444C-9AF2-6C466C802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77" y="1314872"/>
            <a:ext cx="10402470" cy="53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2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F9E29B-4016-4FAC-A9D8-253FE0E5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연구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97677-BB31-4BE6-9C6C-066C92D5C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95835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6BF254-C6E5-4153-8769-E48196A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048" y="891540"/>
            <a:ext cx="4121975" cy="23720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실제 범죄자들의 재범 위험성 예측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7E175-F4BA-423D-9DE3-C363ED93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3058005"/>
          </a:xfrm>
        </p:spPr>
        <p:txBody>
          <a:bodyPr anchor="ctr">
            <a:normAutofit/>
          </a:bodyPr>
          <a:lstStyle/>
          <a:p>
            <a:r>
              <a:rPr lang="en-US" altLang="ko-KR" sz="1900" dirty="0"/>
              <a:t>2018</a:t>
            </a:r>
            <a:r>
              <a:rPr lang="ko-KR" altLang="en-US" sz="1900" dirty="0"/>
              <a:t>년 총 범죄자들 대비 </a:t>
            </a:r>
            <a:r>
              <a:rPr lang="ko-KR" altLang="en-US" sz="1900" dirty="0" err="1"/>
              <a:t>재범자</a:t>
            </a:r>
            <a:r>
              <a:rPr lang="ko-KR" altLang="en-US" sz="1900" dirty="0"/>
              <a:t> 비율 </a:t>
            </a:r>
            <a:r>
              <a:rPr lang="en-US" altLang="ko-KR" sz="1900" dirty="0"/>
              <a:t>44.87%</a:t>
            </a:r>
          </a:p>
          <a:p>
            <a:r>
              <a:rPr lang="ko-KR" altLang="en-US" sz="1900" dirty="0"/>
              <a:t>화성 연쇄살인 사건 범인 </a:t>
            </a:r>
            <a:r>
              <a:rPr lang="en-US" altLang="ko-KR" sz="1900" dirty="0"/>
              <a:t>‘</a:t>
            </a:r>
            <a:r>
              <a:rPr lang="ko-KR" altLang="en-US" sz="1900" dirty="0" err="1"/>
              <a:t>이춘재</a:t>
            </a:r>
            <a:r>
              <a:rPr lang="en-US" altLang="ko-KR" sz="1900" dirty="0"/>
              <a:t>’</a:t>
            </a:r>
          </a:p>
          <a:p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성년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부모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26~30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피고용자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하류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강도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고졸</a:t>
            </a:r>
            <a:endParaRPr lang="en-US" altLang="ko-KR" sz="19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재범 확률 </a:t>
            </a:r>
            <a:r>
              <a:rPr lang="en-US" altLang="ko-KR" sz="1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61.48%</a:t>
            </a:r>
          </a:p>
          <a:p>
            <a:endParaRPr lang="ko-KR" altLang="ko-KR" sz="1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900" dirty="0"/>
          </a:p>
        </p:txBody>
      </p:sp>
      <p:pic>
        <p:nvPicPr>
          <p:cNvPr id="5" name="그림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5D1436B-8BD0-4B68-B840-CD22A216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1" y="3747591"/>
            <a:ext cx="820217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6BF254-C6E5-4153-8769-E48196AA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048" y="891540"/>
            <a:ext cx="4121975" cy="2372056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실제 범죄자들의 재범 위험성 예측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C139937-FF72-463A-8CD1-5AFF723B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5565521B-3AFA-45E0-B4C4-C6ED089C8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891540"/>
            <a:ext cx="6096000" cy="507111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7E175-F4BA-423D-9DE3-C363ED93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478" y="1384686"/>
            <a:ext cx="4935239" cy="3058005"/>
          </a:xfrm>
        </p:spPr>
        <p:txBody>
          <a:bodyPr anchor="ctr">
            <a:normAutofit/>
          </a:bodyPr>
          <a:lstStyle/>
          <a:p>
            <a:r>
              <a:rPr lang="en-US" altLang="ko-KR" sz="1900" dirty="0"/>
              <a:t>2018</a:t>
            </a:r>
            <a:r>
              <a:rPr lang="ko-KR" altLang="en-US" sz="1900" dirty="0"/>
              <a:t>년 총 범죄자들 대비 </a:t>
            </a:r>
            <a:r>
              <a:rPr lang="ko-KR" altLang="en-US" sz="1900" dirty="0" err="1"/>
              <a:t>재범자</a:t>
            </a:r>
            <a:r>
              <a:rPr lang="ko-KR" altLang="en-US" sz="1900" dirty="0"/>
              <a:t> 비율 </a:t>
            </a:r>
            <a:r>
              <a:rPr lang="en-US" altLang="ko-KR" sz="1900" dirty="0"/>
              <a:t>44.87%</a:t>
            </a:r>
          </a:p>
          <a:p>
            <a:r>
              <a:rPr lang="ko-KR" altLang="en-US" sz="1900" dirty="0"/>
              <a:t>안양 </a:t>
            </a:r>
            <a:r>
              <a:rPr lang="ko-KR" altLang="en-US" sz="1900" dirty="0" err="1"/>
              <a:t>초등생</a:t>
            </a:r>
            <a:r>
              <a:rPr lang="ko-KR" altLang="en-US" sz="1900" dirty="0"/>
              <a:t> 유괴 살인 사건 범인 </a:t>
            </a:r>
            <a:r>
              <a:rPr lang="en-US" altLang="ko-KR" sz="1900" dirty="0"/>
              <a:t>‘</a:t>
            </a:r>
            <a:r>
              <a:rPr lang="ko-KR" altLang="en-US" sz="1900" dirty="0"/>
              <a:t>정성현</a:t>
            </a:r>
            <a:r>
              <a:rPr lang="en-US" altLang="ko-KR" sz="1900" dirty="0"/>
              <a:t>’</a:t>
            </a:r>
          </a:p>
          <a:p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성년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남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실부계모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하류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36~40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대졸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피고용자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살인기수 및 미수</a:t>
            </a:r>
            <a:endParaRPr lang="en-US" altLang="ko-KR" sz="19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재범 확률 </a:t>
            </a:r>
            <a:r>
              <a:rPr lang="en-US" altLang="ko-KR" sz="1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78.45%</a:t>
            </a:r>
            <a:endParaRPr lang="ko-KR" altLang="ko-KR" sz="1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ko-KR" sz="1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900" dirty="0"/>
          </a:p>
        </p:txBody>
      </p:sp>
      <p:pic>
        <p:nvPicPr>
          <p:cNvPr id="6" name="그림 5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D0464BBF-F1C8-4FAC-B035-961CE07D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50" y="3836511"/>
            <a:ext cx="817359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6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315EC-B6FF-4FF2-8E9C-A33D390E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모형의 신뢰도 측정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AutoShape 2" descr="\approx">
            <a:extLst>
              <a:ext uri="{FF2B5EF4-FFF2-40B4-BE49-F238E27FC236}">
                <a16:creationId xmlns:a16="http://schemas.microsoft.com/office/drawing/2014/main" id="{C8B2C3C6-9889-44FA-BB9E-CB2DF8E1A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CCC77C2D-9557-439D-A057-07842D0D5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5794467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0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AADF3-45B5-4753-9FEC-6F33DB4B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Test data </a:t>
            </a:r>
            <a:r>
              <a:rPr lang="ko-KR" altLang="en-US" dirty="0"/>
              <a:t>생성</a:t>
            </a:r>
          </a:p>
        </p:txBody>
      </p:sp>
      <p:pic>
        <p:nvPicPr>
          <p:cNvPr id="17" name="내용 개체 틀 16" descr="스크린샷이(가) 표시된 사진&#10;&#10;자동 생성된 설명">
            <a:extLst>
              <a:ext uri="{FF2B5EF4-FFF2-40B4-BE49-F238E27FC236}">
                <a16:creationId xmlns:a16="http://schemas.microsoft.com/office/drawing/2014/main" id="{D91CEB35-17F3-431B-A59C-2F577018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10" y="1825625"/>
            <a:ext cx="5736379" cy="4351338"/>
          </a:xfr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D056601F-E574-4B08-A3C5-8E6B87A68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268" y="1522911"/>
            <a:ext cx="7066332" cy="49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873A00-9547-4213-98EA-B7747352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/>
              <a:t>신뢰도 측정 결과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609D388E-43B1-473D-855C-4EAB66FC8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4" b="-304"/>
          <a:stretch/>
        </p:blipFill>
        <p:spPr>
          <a:xfrm>
            <a:off x="545238" y="785091"/>
            <a:ext cx="7608304" cy="5408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1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7">
            <a:extLst>
              <a:ext uri="{FF2B5EF4-FFF2-40B4-BE49-F238E27FC236}">
                <a16:creationId xmlns:a16="http://schemas.microsoft.com/office/drawing/2014/main" id="{84860832-27F3-4D30-9288-7521D2491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DAAD4DA-AA9F-4A4D-AD0B-0FB2286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A4F5EC98-FDFD-4158-9C16-CD770B1F2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26D1C0DA-68C2-40A2-BCCA-D14FB5EF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B67FFD7-72F1-4435-9C33-DFFE87F9C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5CE66C6-629F-44D9-A0BC-D2F4E7AF5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EAAAFC3-1B1C-4F1C-AC4E-ED0ACA4A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2C81DA9-A0C9-4C54-A2F0-A3EC14F2B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B7EA41DD-7957-42FB-BD48-E502F81F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E33D6F3E-9CCB-4053-B8C1-5260829C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D533B393-4D8F-4FB8-AA9D-BA218F443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33765B0-52BC-4442-BC45-8EDFBF593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1B231-DD22-4BC7-A325-2B683148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00DA13B-507D-4901-AF60-F99485FC1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AB727E1-099C-4F62-9ED1-46CD895C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4D1E585E-A63F-42DE-BF5F-B0B390B2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D8FCC810-4482-4E43-9102-2B87386E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C977192-4383-4D76-8DB3-B93ADD739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9DCD44A-4779-4898-862E-A220810C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F7516DF1-08D6-4FF0-A1A1-95A260F1D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F74092EA-F950-4DF2-8646-60F26E811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09A3177B-1E64-4081-B8C6-3D7C8786D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E11287F-2C6C-4F07-A604-11489B2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080" y="630936"/>
            <a:ext cx="6675120" cy="1353312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신뢰도 측정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E889A-EC5E-43B1-8FCA-9A20D1A7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080" y="2157984"/>
            <a:ext cx="6675120" cy="3895344"/>
          </a:xfrm>
        </p:spPr>
        <p:txBody>
          <a:bodyPr anchor="ctr">
            <a:normAutofit/>
          </a:bodyPr>
          <a:lstStyle/>
          <a:p>
            <a:r>
              <a:rPr lang="en-US" altLang="ko-KR" sz="2200" dirty="0"/>
              <a:t>100,000</a:t>
            </a:r>
            <a:r>
              <a:rPr lang="ko-KR" altLang="en-US" sz="2200" dirty="0"/>
              <a:t>명의 임의의 범죄자들의 재범 확률의 평균은 약 </a:t>
            </a:r>
            <a:r>
              <a:rPr lang="en-US" altLang="ko-KR" sz="2200" dirty="0"/>
              <a:t>48.01%</a:t>
            </a:r>
          </a:p>
          <a:p>
            <a:endParaRPr lang="en-US" altLang="ko-KR" sz="2200" dirty="0"/>
          </a:p>
          <a:p>
            <a:r>
              <a:rPr lang="en-US" altLang="ko-KR" sz="2200" dirty="0"/>
              <a:t>2018</a:t>
            </a:r>
            <a:r>
              <a:rPr lang="ko-KR" altLang="en-US" sz="2200" dirty="0"/>
              <a:t>년 범죄 통계의 전체 범죄자 대비 재범자는 약 </a:t>
            </a:r>
            <a:r>
              <a:rPr lang="en-US" altLang="ko-KR" sz="2200" dirty="0"/>
              <a:t>44.87%</a:t>
            </a:r>
          </a:p>
          <a:p>
            <a:endParaRPr lang="en-US" altLang="ko-KR" sz="2200" dirty="0"/>
          </a:p>
          <a:p>
            <a:r>
              <a:rPr lang="ko-KR" altLang="en-US" sz="2200" dirty="0"/>
              <a:t>약 </a:t>
            </a:r>
            <a:r>
              <a:rPr lang="en-US" altLang="ko-KR" sz="2200" dirty="0"/>
              <a:t>3%</a:t>
            </a:r>
            <a:r>
              <a:rPr lang="ko-KR" altLang="en-US" sz="2200" dirty="0"/>
              <a:t>의 오차의 원인은 미상 데이터 제거</a:t>
            </a:r>
            <a:r>
              <a:rPr lang="en-US" altLang="ko-KR" sz="2200" dirty="0"/>
              <a:t>, </a:t>
            </a:r>
            <a:r>
              <a:rPr lang="ko-KR" altLang="en-US" sz="2200" dirty="0"/>
              <a:t>실행 횟수 부족 등</a:t>
            </a:r>
          </a:p>
        </p:txBody>
      </p:sp>
    </p:spTree>
    <p:extLst>
      <p:ext uri="{BB962C8B-B14F-4D97-AF65-F5344CB8AC3E}">
        <p14:creationId xmlns:p14="http://schemas.microsoft.com/office/powerpoint/2010/main" val="405740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0B04A2B-DEA9-48BB-8DBD-0E38124F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7AA06-EAAA-462B-B778-7E2A5EAA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3989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FCDECE-0611-4FB3-A4EC-BD2ED774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연구 동기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057C32-78B5-46EE-9ABD-62647F6CF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628708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3763B5-8813-463A-A303-568FDE51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결론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C2ADB-2380-4D1E-A97C-3D4DAD17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85000" lnSpcReduction="20000"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베이지안 네트워크를 사용한 재범 위험성 예측 모델을 개발함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모델의 장점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▶ </a:t>
            </a:r>
            <a:r>
              <a:rPr lang="ko-KR" altLang="en-US" sz="2400" dirty="0"/>
              <a:t>재범 위험성을 확률로 예측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        </a:t>
            </a:r>
            <a:r>
              <a:rPr lang="en-US" altLang="ko-KR" sz="2400" dirty="0"/>
              <a:t>▶</a:t>
            </a:r>
            <a:r>
              <a:rPr lang="ko-KR" altLang="en-US" sz="2400" dirty="0"/>
              <a:t> 베이지안 네트워크를 활용하여 계산에 걸리는 시간을 단축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/>
              <a:t> ▶ </a:t>
            </a:r>
            <a:r>
              <a:rPr lang="ko-KR" altLang="en-US" sz="2400" dirty="0"/>
              <a:t>실제 재범률과 비교하여 약 </a:t>
            </a:r>
            <a:r>
              <a:rPr lang="en-US" altLang="ko-KR" sz="2400" dirty="0"/>
              <a:t>3% </a:t>
            </a:r>
            <a:r>
              <a:rPr lang="ko-KR" altLang="en-US" sz="2400" dirty="0"/>
              <a:t>이내의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오차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한계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▶ </a:t>
            </a:r>
            <a:r>
              <a:rPr lang="ko-KR" altLang="en-US" sz="2400" dirty="0"/>
              <a:t>통계 데이터 사용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        </a:t>
            </a:r>
            <a:r>
              <a:rPr lang="en-US" altLang="ko-KR" sz="2400" dirty="0"/>
              <a:t>▶</a:t>
            </a:r>
            <a:r>
              <a:rPr lang="ko-KR" altLang="en-US" sz="2400" dirty="0"/>
              <a:t> 미상 데이터의 제거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▶ </a:t>
            </a:r>
            <a:r>
              <a:rPr lang="ko-KR" altLang="en-US" sz="2400" dirty="0"/>
              <a:t>범죄자 특성의 다양성 부족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088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2D34B1-176E-452A-A1F8-BBD74F16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후속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1D78C-8479-4190-A2DE-3E021177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통계 데이터가 아닌 범죄자들의 개인의 특성 정보들을 이용하면 더욱 효율적인 네트워크를 구성할 수 있을 것이라 예상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이번 연구에서는 </a:t>
            </a:r>
            <a:r>
              <a:rPr lang="en-US" altLang="ko-KR" sz="2400" dirty="0"/>
              <a:t>2018</a:t>
            </a:r>
            <a:r>
              <a:rPr lang="ko-KR" altLang="en-US" sz="2400" dirty="0"/>
              <a:t>년 데이터만 사용하였지만</a:t>
            </a:r>
            <a:r>
              <a:rPr lang="en-US" altLang="ko-KR" sz="2400" dirty="0"/>
              <a:t>, </a:t>
            </a:r>
            <a:r>
              <a:rPr lang="ko-KR" altLang="en-US" sz="2400" dirty="0"/>
              <a:t>다른 연도의 데이터를 이용하면 모델의 정확도를 더 증가시키고</a:t>
            </a:r>
            <a:r>
              <a:rPr lang="en-US" altLang="ko-KR" sz="2400" dirty="0"/>
              <a:t>, </a:t>
            </a:r>
            <a:r>
              <a:rPr lang="ko-KR" altLang="en-US" sz="2400" dirty="0"/>
              <a:t>내년의 재범률도 예측할 수 </a:t>
            </a:r>
            <a:r>
              <a:rPr lang="ko-KR" altLang="en-US" sz="2400"/>
              <a:t>있을 것이다</a:t>
            </a:r>
          </a:p>
        </p:txBody>
      </p:sp>
    </p:spTree>
    <p:extLst>
      <p:ext uri="{BB962C8B-B14F-4D97-AF65-F5344CB8AC3E}">
        <p14:creationId xmlns:p14="http://schemas.microsoft.com/office/powerpoint/2010/main" val="1760115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84747"/>
            <a:ext cx="12188952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12191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1132E83-C571-44DD-A808-BD56F5490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2076450"/>
            <a:ext cx="10684151" cy="1345134"/>
          </a:xfrm>
        </p:spPr>
        <p:txBody>
          <a:bodyPr anchor="ctr">
            <a:normAutofit/>
          </a:bodyPr>
          <a:lstStyle/>
          <a:p>
            <a:r>
              <a:rPr lang="en-US" altLang="ko-KR" sz="5600">
                <a:solidFill>
                  <a:srgbClr val="FFFFFF"/>
                </a:solidFill>
              </a:rPr>
              <a:t>Q</a:t>
            </a:r>
            <a:r>
              <a:rPr lang="ko-KR" altLang="en-US" sz="5600">
                <a:solidFill>
                  <a:srgbClr val="FFFFFF"/>
                </a:solidFill>
              </a:rPr>
              <a:t> </a:t>
            </a:r>
            <a:r>
              <a:rPr lang="en-US" altLang="ko-KR" sz="5600">
                <a:solidFill>
                  <a:srgbClr val="FFFFFF"/>
                </a:solidFill>
              </a:rPr>
              <a:t>&amp;</a:t>
            </a:r>
            <a:r>
              <a:rPr lang="ko-KR" altLang="en-US" sz="5600">
                <a:solidFill>
                  <a:srgbClr val="FFFFFF"/>
                </a:solidFill>
              </a:rPr>
              <a:t> </a:t>
            </a:r>
            <a:r>
              <a:rPr lang="en-US" altLang="ko-KR" sz="5600">
                <a:solidFill>
                  <a:srgbClr val="FFFFFF"/>
                </a:solidFill>
              </a:rPr>
              <a:t>A</a:t>
            </a:r>
            <a:endParaRPr lang="ko-KR" altLang="en-US" sz="56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CB5280-7A16-4173-BAE8-EAF907051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4473360"/>
            <a:ext cx="9469211" cy="865639"/>
          </a:xfrm>
        </p:spPr>
        <p:txBody>
          <a:bodyPr anchor="ctr">
            <a:normAutofit/>
          </a:bodyPr>
          <a:lstStyle/>
          <a:p>
            <a:endParaRPr lang="en-US" altLang="ko-KR" sz="2200">
              <a:solidFill>
                <a:srgbClr val="000000"/>
              </a:solidFill>
            </a:endParaRPr>
          </a:p>
          <a:p>
            <a:r>
              <a:rPr lang="ko-KR" altLang="en-US" sz="2200">
                <a:solidFill>
                  <a:srgbClr val="000000"/>
                </a:solidFill>
              </a:rPr>
              <a:t>감사합니다</a:t>
            </a:r>
            <a:r>
              <a:rPr lang="en-US" altLang="ko-KR" sz="2200">
                <a:solidFill>
                  <a:srgbClr val="000000"/>
                </a:solidFill>
              </a:rPr>
              <a:t>. </a:t>
            </a:r>
            <a:endParaRPr lang="ko-KR" altLang="en-US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D4486-C3CA-4854-84ED-810E0E91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연구 동기 </a:t>
            </a:r>
            <a:r>
              <a:rPr lang="en-US" altLang="ko-KR" sz="4200" dirty="0"/>
              <a:t>: </a:t>
            </a:r>
            <a:br>
              <a:rPr lang="en-US" altLang="ko-KR" sz="4200" dirty="0"/>
            </a:br>
            <a:r>
              <a:rPr lang="ko-KR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범죄자 수용 시설의 과밀화</a:t>
            </a:r>
          </a:p>
        </p:txBody>
      </p:sp>
      <p:pic>
        <p:nvPicPr>
          <p:cNvPr id="5" name="내용 개체 틀 4" descr="실내, 방, 침대, 테이블이(가) 표시된 사진&#10;&#10;자동 생성된 설명">
            <a:extLst>
              <a:ext uri="{FF2B5EF4-FFF2-40B4-BE49-F238E27FC236}">
                <a16:creationId xmlns:a16="http://schemas.microsoft.com/office/drawing/2014/main" id="{4E04DEC8-EEFC-450A-8E87-FB3B1FC0B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5" r="7887" b="2"/>
          <a:stretch/>
        </p:blipFill>
        <p:spPr>
          <a:xfrm>
            <a:off x="20" y="10"/>
            <a:ext cx="7534631" cy="4226709"/>
          </a:xfrm>
          <a:prstGeom prst="rect">
            <a:avLst/>
          </a:prstGeom>
        </p:spPr>
      </p:pic>
      <p:pic>
        <p:nvPicPr>
          <p:cNvPr id="7" name="그림 6" descr="앉아있는, 테이블, 하얀색, 냉장고이(가) 표시된 사진&#10;&#10;자동 생성된 설명">
            <a:extLst>
              <a:ext uri="{FF2B5EF4-FFF2-40B4-BE49-F238E27FC236}">
                <a16:creationId xmlns:a16="http://schemas.microsoft.com/office/drawing/2014/main" id="{3C101FEB-BBCC-479E-84CE-33F2708E0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9" r="14683" b="1"/>
          <a:stretch/>
        </p:blipFill>
        <p:spPr>
          <a:xfrm>
            <a:off x="7622712" y="10"/>
            <a:ext cx="4569288" cy="4224518"/>
          </a:xfrm>
          <a:prstGeom prst="rect">
            <a:avLst/>
          </a:prstGeom>
        </p:spPr>
      </p:pic>
      <p:grpSp>
        <p:nvGrpSpPr>
          <p:cNvPr id="42" name="Group 2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2370" y="4641753"/>
            <a:ext cx="1128382" cy="847206"/>
            <a:chOff x="8183879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2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85CFBE-E70F-48AB-855F-94607E6A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4000">
                <a:solidFill>
                  <a:schemeClr val="tx2"/>
                </a:solidFill>
              </a:rPr>
              <a:t>연구 동기 </a:t>
            </a:r>
            <a:r>
              <a:rPr lang="en-US" altLang="ko-KR" sz="4000">
                <a:solidFill>
                  <a:schemeClr val="tx2"/>
                </a:solidFill>
              </a:rPr>
              <a:t>: </a:t>
            </a:r>
            <a:r>
              <a:rPr lang="ko-KR" altLang="en-US" sz="4000">
                <a:solidFill>
                  <a:schemeClr val="tx2"/>
                </a:solidFill>
              </a:rPr>
              <a:t>가석방 제도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8D41EC3-6CAA-4C61-8E1C-CB1A7A39B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7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FC2682-D8B8-4A38-B754-375225DC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연구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466E3-3E11-4ACD-93E5-6AD6F8D8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4498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BEF4656-0683-4420-BED2-A1C88CED7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40C6DFE-A65D-4403-B6BC-B3955D18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61570451-0F79-49FA-9006-DDA34158A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73ED4693-3203-430A-B494-E5572D882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2C81946-966A-4F98-B6D5-39416D856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CFF22F7A-2A49-4D98-8016-E3ADF34E9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5E47559A-3055-4BF1-A481-FF088827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7FC3188E-62A8-41B8-A8E7-734397100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AACB5179-11E1-483B-9F71-605DFF0DF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08077595-049F-4D02-BE55-694962FBD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0BD6263D-1C03-40DF-9628-88542C63B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D5A3CBA-EC92-49C5-BA5D-14C628D5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680A3DC5-4E47-4F87-9328-A7B07168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8B207045-4F4A-4CF9-BD4B-F82BE21B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D1A09BB2-6A65-49E5-B6DA-86330A7E6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AA0550FC-A296-4ED3-8025-0857A9AD1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4BB60CD-EF3A-436F-93A3-45DE0D1D8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AB302E06-FB93-40A4-9442-A22CAACB9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rgbClr val="FFFFFF">
                  <a:alpha val="35000"/>
                </a:srgb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37294D15-9328-422C-A53D-A3FE7C394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C225D3FA-9D52-4638-8B28-75FA605A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9EE46D05-61E5-4A82-BDF8-2CB05405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3CC2F79D-17F2-44CB-93AF-FF6E1E18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75C66F41-CC84-445A-A14E-69FB88ABC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rgbClr val="FFFFFF">
                  <a:alpha val="35000"/>
                </a:srgb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CCB850-8E75-43A0-AE24-BEE25764B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578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D9290A-9D6D-490B-9D4A-C2D1D6B7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960120"/>
            <a:ext cx="3867912" cy="4169664"/>
          </a:xfrm>
        </p:spPr>
        <p:txBody>
          <a:bodyPr>
            <a:normAutofit/>
          </a:bodyPr>
          <a:lstStyle/>
          <a:p>
            <a:pPr algn="r"/>
            <a:r>
              <a:rPr lang="ko-KR" altLang="en-US"/>
              <a:t>연구 목적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E2D009B-70F6-4703-A06F-6829E40A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내용 개체 틀 2">
            <a:extLst>
              <a:ext uri="{FF2B5EF4-FFF2-40B4-BE49-F238E27FC236}">
                <a16:creationId xmlns:a16="http://schemas.microsoft.com/office/drawing/2014/main" id="{8DB98DEC-78EA-419C-BDBC-00A8ED5D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960120"/>
            <a:ext cx="5995670" cy="4169664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목표 </a:t>
            </a:r>
            <a:r>
              <a:rPr lang="en-US" altLang="ko-KR" sz="2400" dirty="0"/>
              <a:t>: </a:t>
            </a:r>
            <a:r>
              <a:rPr lang="ko-KR" altLang="en-US" sz="2400" dirty="0"/>
              <a:t>가석방 결정을 위한 범죄자의 특성에 따른 재범 위험성을 예측하는 모델 개발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사용 방법 </a:t>
            </a:r>
            <a:r>
              <a:rPr lang="en-US" altLang="ko-KR" sz="2400" dirty="0"/>
              <a:t>: </a:t>
            </a:r>
            <a:r>
              <a:rPr lang="ko-KR" altLang="en-US" sz="2400" dirty="0"/>
              <a:t>베이지안 네트워크</a:t>
            </a:r>
            <a:endParaRPr lang="en-US" altLang="ko-KR" sz="2400" dirty="0"/>
          </a:p>
          <a:p>
            <a:endParaRPr lang="en-US" altLang="ko-KR" sz="2400" dirty="0"/>
          </a:p>
          <a:p>
            <a:pPr algn="r"/>
            <a:r>
              <a:rPr lang="ko-KR" altLang="en-US" sz="2400" dirty="0"/>
              <a:t>선행 연구</a:t>
            </a:r>
            <a:r>
              <a:rPr lang="en-US" altLang="ko-KR" sz="2400" dirty="0"/>
              <a:t> : </a:t>
            </a:r>
            <a:r>
              <a:rPr lang="ko-KR" altLang="en-US" sz="2400" dirty="0"/>
              <a:t>미국 및 캐나다 </a:t>
            </a:r>
            <a:r>
              <a:rPr lang="en-US" altLang="ko-KR" sz="2400" dirty="0"/>
              <a:t>-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LSI-R(</a:t>
            </a:r>
            <a:r>
              <a:rPr lang="en-US" altLang="ko-KR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 of Service Inventory-Revised)</a:t>
            </a:r>
          </a:p>
          <a:p>
            <a:pPr marL="0" indent="0"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한국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가석방 적격심사</a:t>
            </a:r>
          </a:p>
        </p:txBody>
      </p:sp>
    </p:spTree>
    <p:extLst>
      <p:ext uri="{BB962C8B-B14F-4D97-AF65-F5344CB8AC3E}">
        <p14:creationId xmlns:p14="http://schemas.microsoft.com/office/powerpoint/2010/main" val="240666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FB2F3E-259B-4650-B258-F09745BAA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0B4D45-C53B-4AF0-9E61-2F96833A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536" y="1261872"/>
            <a:ext cx="8238744" cy="311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6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사전 지식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CECBFD-18F8-4726-A9E9-CE189DA9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2536" y="4562856"/>
            <a:ext cx="8238744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CB2632-0822-4E49-A707-FA1B8A4D0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35823" y="3320139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DB61A8-F412-4C20-81C0-5B3ED6E43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1C0B91C-D011-482B-A494-E48497FBC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0571556-24A1-4095-93E8-DB173C6CD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E974A71-BEE4-40AF-89A6-FDD36655A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667FF13-DA96-45EC-9D83-4647FE275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11840EC-DF4F-47D7-9DFB-76B4B854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A53FCF9-7A57-49AD-B709-79127CFEF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84A77F9-2746-4A6C-9D62-D910F797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C64E8EC-E435-4A50-8DCC-F1D1146E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477BD5D-1BC6-4730-B8C8-ADA47AC7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03B2280-793B-459A-A7A7-413C1B50E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65542C9-4CB0-4F11-9377-D507A1BB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1B4DCDA-7DA1-4D83-A06B-64C3807DD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A804718-7A3F-44E5-ACA7-1CBC727C0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495408-912A-40A1-B4EB-B8B1070D3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8424851-9238-411E-A683-1D82E04A5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E06FA0F-15EB-48EE-B6EB-06F420C0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79692C7-9AC0-4B2C-9456-3ED401877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576C72-8571-4357-8868-561C61A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62EFBB-07B1-4FE6-BB68-BAFC96B0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6080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D0E4A4-D6C6-4979-97EB-D9867988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latinLnBrk="1">
              <a:spcAft>
                <a:spcPts val="800"/>
              </a:spcAft>
            </a:pPr>
            <a:r>
              <a:rPr lang="en-US" altLang="ko-KR" kern="10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Conditional probability</a:t>
            </a:r>
            <a:endParaRPr lang="ko-KR" altLang="ko-KR" kern="10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7C830B-7481-46E9-845A-895C5EC49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</p:spPr>
            <p:txBody>
              <a:bodyPr anchor="ctr">
                <a:normAutofit/>
              </a:bodyPr>
              <a:lstStyle/>
              <a:p>
                <a:pPr indent="127000" latinLnBrk="1">
                  <a:spcAft>
                    <a:spcPts val="800"/>
                  </a:spcAft>
                </a:pPr>
                <a:endParaRPr lang="en-US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 latinLnBrk="1">
                  <a:spcAft>
                    <a:spcPts val="800"/>
                  </a:spcAft>
                </a:pPr>
                <a:endParaRPr lang="en-US" altLang="ko-KR" sz="2400" kern="1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 latinLnBrk="1">
                  <a:spcAft>
                    <a:spcPts val="800"/>
                  </a:spcAft>
                </a:pP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조건부확률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P(A = true | B = true) </a:t>
                </a: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참일 경우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A</a:t>
                </a: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참일 확</a:t>
                </a:r>
                <a:r>
                  <a:rPr lang="ko-KR" altLang="en-US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률이다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𝑡𝑟𝑢𝑒</m:t>
                        </m:r>
                      </m:e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𝑡𝑟𝑢𝑒</m:t>
                        </m:r>
                      </m:e>
                    </m:d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𝑡𝑟𝑢𝑒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𝑡𝑟𝑢𝑒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𝑡𝑟𝑢𝑒</m:t>
                        </m:r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 latinLnBrk="1">
                  <a:spcAft>
                    <a:spcPts val="800"/>
                  </a:spcAft>
                </a:pP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𝑡𝑟𝑢𝑒</m:t>
                    </m:r>
                    <m:r>
                      <a:rPr lang="en-US" altLang="ko-KR" sz="2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</a:t>
                </a: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r>
                  <a:rPr lang="ko-KR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 동시에 참일 확률을 뜻한다</a:t>
                </a:r>
                <a:r>
                  <a:rPr lang="en-US" altLang="ko-KR" sz="2400" kern="10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400" kern="10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sz="240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7C830B-7481-46E9-845A-895C5EC49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031" y="963877"/>
                <a:ext cx="6377769" cy="493024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10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923</Words>
  <Application>Microsoft Office PowerPoint</Application>
  <PresentationFormat>와이드스크린</PresentationFormat>
  <Paragraphs>145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Cambria Math</vt:lpstr>
      <vt:lpstr>Times New Roman</vt:lpstr>
      <vt:lpstr>Office 테마</vt:lpstr>
      <vt:lpstr>베이지안 네트워크를 활용한 재범 위험성 예측 Prediction of criminals’ recidivism risk using Bayesian network</vt:lpstr>
      <vt:lpstr>목차</vt:lpstr>
      <vt:lpstr>연구 동기</vt:lpstr>
      <vt:lpstr>연구 동기 :  범죄자 수용 시설의 과밀화</vt:lpstr>
      <vt:lpstr>연구 동기 : 가석방 제도</vt:lpstr>
      <vt:lpstr>연구 목적</vt:lpstr>
      <vt:lpstr>연구 목적</vt:lpstr>
      <vt:lpstr>사전 지식</vt:lpstr>
      <vt:lpstr>Conditional probability</vt:lpstr>
      <vt:lpstr>Law of total probability</vt:lpstr>
      <vt:lpstr>Chain rule</vt:lpstr>
      <vt:lpstr>Conditional Independence</vt:lpstr>
      <vt:lpstr>선행연구 : LSI - R</vt:lpstr>
      <vt:lpstr>Bayesian Network</vt:lpstr>
      <vt:lpstr>베이지안 네트워크의 효율성</vt:lpstr>
      <vt:lpstr>연구 방법</vt:lpstr>
      <vt:lpstr>사용한 데이터 : 2018년 범죄통계</vt:lpstr>
      <vt:lpstr>사용한 데이터 : 2018년 범죄통계</vt:lpstr>
      <vt:lpstr>재범 위험성 예측 베이지안 모델</vt:lpstr>
      <vt:lpstr>Python 코드</vt:lpstr>
      <vt:lpstr>코드 구현</vt:lpstr>
      <vt:lpstr>연구 결과</vt:lpstr>
      <vt:lpstr>실제 범죄자들의 재범 위험성 예측</vt:lpstr>
      <vt:lpstr>실제 범죄자들의 재범 위험성 예측</vt:lpstr>
      <vt:lpstr>모형의 신뢰도 측정</vt:lpstr>
      <vt:lpstr>Test data 생성</vt:lpstr>
      <vt:lpstr>신뢰도 측정 결과</vt:lpstr>
      <vt:lpstr>신뢰도 측정 결과</vt:lpstr>
      <vt:lpstr>결론 </vt:lpstr>
      <vt:lpstr>결론</vt:lpstr>
      <vt:lpstr>후속 연구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베이지안 네트워크를 활용한 재범 위험성 예측 Prediction of criminals’ recidivism risk using Bayesian network</dc:title>
  <dc:creator>하 성곤</dc:creator>
  <cp:lastModifiedBy>하 성곤</cp:lastModifiedBy>
  <cp:revision>7</cp:revision>
  <dcterms:created xsi:type="dcterms:W3CDTF">2020-07-02T06:36:14Z</dcterms:created>
  <dcterms:modified xsi:type="dcterms:W3CDTF">2020-07-05T15:52:16Z</dcterms:modified>
</cp:coreProperties>
</file>