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96" r:id="rId7"/>
    <p:sldId id="297" r:id="rId8"/>
    <p:sldId id="298" r:id="rId9"/>
    <p:sldId id="299" r:id="rId10"/>
    <p:sldId id="300" r:id="rId11"/>
    <p:sldId id="301" r:id="rId12"/>
    <p:sldId id="271" r:id="rId13"/>
    <p:sldId id="302" r:id="rId14"/>
    <p:sldId id="303" r:id="rId15"/>
    <p:sldId id="304" r:id="rId16"/>
    <p:sldId id="305" r:id="rId17"/>
    <p:sldId id="308" r:id="rId18"/>
    <p:sldId id="306" r:id="rId19"/>
    <p:sldId id="309" r:id="rId20"/>
    <p:sldId id="310" r:id="rId21"/>
    <p:sldId id="311" r:id="rId22"/>
    <p:sldId id="312" r:id="rId23"/>
    <p:sldId id="313" r:id="rId24"/>
    <p:sldId id="314"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panose="020F0302020204030204"/>
              </a:rPr>
              <a:t>Project presentation on :-</a:t>
            </a:r>
            <a:br>
              <a:rPr lang="en-US" sz="4000" dirty="0">
                <a:cs typeface="Calibri Light" panose="020F0302020204030204"/>
              </a:rPr>
            </a:br>
            <a:br>
              <a:rPr lang="en-US" sz="4000" dirty="0">
                <a:cs typeface="Calibri Light" panose="020F0302020204030204"/>
              </a:rPr>
            </a:br>
            <a:br>
              <a:rPr lang="en-US" sz="4000" dirty="0">
                <a:cs typeface="Calibri Light" panose="020F0302020204030204"/>
              </a:rPr>
            </a:br>
            <a:r>
              <a:rPr lang="en-US" sz="4000" b="1" dirty="0">
                <a:cs typeface="Calibri Light" panose="020F0302020204030204"/>
              </a:rPr>
              <a:t>HOUSING</a:t>
            </a:r>
            <a:r>
              <a:rPr lang="en-US" sz="4000" dirty="0">
                <a:cs typeface="Calibri Light" panose="020F0302020204030204"/>
              </a:rPr>
              <a:t> </a:t>
            </a:r>
            <a:r>
              <a:rPr lang="en-US" sz="4000" b="1" dirty="0">
                <a:cs typeface="Calibri Light" panose="020F0302020204030204"/>
              </a:rPr>
              <a:t>PROJECT</a:t>
            </a:r>
            <a:endParaRPr lang="en-US" sz="5400" b="1" dirty="0">
              <a:cs typeface="Calibri Light" panose="020F0302020204030204"/>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lnSpcReduction="10000"/>
          </a:bodyPr>
          <a:lstStyle/>
          <a:p>
            <a:r>
              <a:rPr lang="en-US" dirty="0">
                <a:cs typeface="Calibri" panose="020F0502020204030204"/>
              </a:rPr>
              <a:t>Submitted by :</a:t>
            </a:r>
            <a:endParaRPr lang="en-US" dirty="0">
              <a:cs typeface="Calibri" panose="020F0502020204030204"/>
            </a:endParaRPr>
          </a:p>
          <a:p>
            <a:r>
              <a:rPr lang="en-US" dirty="0">
                <a:cs typeface="Calibri" panose="020F0502020204030204"/>
              </a:rPr>
              <a:t>NANDINI SINGH</a:t>
            </a:r>
            <a:endParaRPr lang="en-US"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p:cNvPicPr>
            <a:picLocks noChangeAspect="1"/>
          </p:cNvPicPr>
          <p:nvPr/>
        </p:nvPicPr>
        <p:blipFill>
          <a:blip r:embed="rId1"/>
          <a:stretch>
            <a:fillRect/>
          </a:stretch>
        </p:blipFill>
        <p:spPr>
          <a:xfrm>
            <a:off x="2219195" y="45781"/>
            <a:ext cx="8818322" cy="5722602"/>
          </a:xfrm>
          <a:prstGeom prst="rect">
            <a:avLst/>
          </a:prstGeom>
        </p:spPr>
      </p:pic>
      <p:sp>
        <p:nvSpPr>
          <p:cNvPr id="3" name="TextBox 2"/>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a:cs typeface="Segoe UI" panose="020B0502040204020203"/>
              </a:rPr>
              <a:t>Observation:</a:t>
            </a:r>
            <a:r>
              <a:rPr lang="en-US" sz="2800">
                <a:cs typeface="Calibri" panose="020F0502020204030204"/>
              </a:rPr>
              <a:t> </a:t>
            </a:r>
            <a:endParaRPr lang="en-US" sz="2800">
              <a:cs typeface="Calibri" panose="020F0502020204030204"/>
            </a:endParaRPr>
          </a:p>
          <a:p>
            <a:r>
              <a:rPr lang="en-IN" sz="2800">
                <a:cs typeface="Segoe UI" panose="020B0502040204020203"/>
              </a:rPr>
              <a:t>SalePrice is highly positively correlated with GrLivArea </a:t>
            </a:r>
            <a:r>
              <a:rPr lang="en-US" sz="2800">
                <a:cs typeface="Calibri" panose="020F0502020204030204"/>
              </a:rPr>
              <a:t> </a:t>
            </a:r>
            <a:r>
              <a:rPr lang="en-IN" sz="2800">
                <a:cs typeface="Segoe UI" panose="020B0502040204020203"/>
              </a:rPr>
              <a:t>and OverallQual.</a:t>
            </a:r>
            <a:r>
              <a:rPr lang="en-US" sz="2800">
                <a:cs typeface="Calibri" panose="020F0502020204030204"/>
              </a:rPr>
              <a:t> </a:t>
            </a:r>
            <a:endParaRPr lang="en-US" sz="280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dirty="0">
                <a:cs typeface="Segoe UI" panose="020B0502040204020203"/>
              </a:rPr>
              <a:t>Steps and assumptions used to complete the project</a:t>
            </a:r>
            <a:endParaRPr lang="en-US" sz="4000" b="1" dirty="0">
              <a:cs typeface="Segoe UI" panose="020B0502040204020203"/>
            </a:endParaRPr>
          </a:p>
        </p:txBody>
      </p:sp>
      <p:sp>
        <p:nvSpPr>
          <p:cNvPr id="3" name="TextBox 2"/>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dirty="0">
                <a:latin typeface="Calibri Light" panose="020F0302020204030204"/>
                <a:cs typeface="Calibri Light" panose="020F0302020204030204"/>
              </a:rPr>
              <a:t>Data Preprocessing Done</a:t>
            </a:r>
            <a:endParaRPr lang="en-IN" sz="4000" b="1">
              <a:ea typeface="+mn-lt"/>
              <a:cs typeface="+mn-lt"/>
            </a:endParaRPr>
          </a:p>
          <a:p>
            <a:endParaRPr lang="en-IN" sz="2800" dirty="0">
              <a:cs typeface="Calibri" panose="020F0502020204030204"/>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extBox 5"/>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panose="020F0502020204030204"/>
              </a:rPr>
              <a:t> </a:t>
            </a:r>
            <a:endParaRPr lang="en-US" sz="2800">
              <a:cs typeface="Calibri" panose="020F0502020204030204"/>
            </a:endParaRPr>
          </a:p>
        </p:txBody>
      </p:sp>
      <p:pic>
        <p:nvPicPr>
          <p:cNvPr id="7" name="Picture 7" descr="Table&#10;&#10;Description automatically generated"/>
          <p:cNvPicPr>
            <a:picLocks noChangeAspect="1"/>
          </p:cNvPicPr>
          <p:nvPr/>
        </p:nvPicPr>
        <p:blipFill>
          <a:blip r:embed="rId1"/>
          <a:stretch>
            <a:fillRect/>
          </a:stretch>
        </p:blipFill>
        <p:spPr>
          <a:xfrm>
            <a:off x="4712779" y="2979106"/>
            <a:ext cx="2474169" cy="38747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p:cNvPicPr>
            <a:picLocks noChangeAspect="1"/>
          </p:cNvPicPr>
          <p:nvPr/>
        </p:nvPicPr>
        <p:blipFill>
          <a:blip r:embed="rId1"/>
          <a:stretch>
            <a:fillRect/>
          </a:stretch>
        </p:blipFill>
        <p:spPr>
          <a:xfrm>
            <a:off x="2908127" y="1111644"/>
            <a:ext cx="6574076" cy="3528246"/>
          </a:xfrm>
          <a:prstGeom prst="rect">
            <a:avLst/>
          </a:prstGeom>
        </p:spPr>
      </p:pic>
      <p:sp>
        <p:nvSpPr>
          <p:cNvPr id="4" name="TextBox 3"/>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p:cNvPicPr>
            <a:picLocks noChangeAspect="1"/>
          </p:cNvPicPr>
          <p:nvPr/>
        </p:nvPicPr>
        <p:blipFill>
          <a:blip r:embed="rId1"/>
          <a:stretch>
            <a:fillRect/>
          </a:stretch>
        </p:blipFill>
        <p:spPr>
          <a:xfrm>
            <a:off x="2146126" y="1675796"/>
            <a:ext cx="7523966" cy="42370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IN" sz="2800" dirty="0">
                <a:cs typeface="Segoe UI" panose="020B0502040204020203"/>
              </a:rPr>
              <a:t>While checking the heatmap of correlation we observed that,</a:t>
            </a:r>
            <a:r>
              <a:rPr lang="en-US" sz="2800" dirty="0">
                <a:cs typeface="Calibri" panose="020F0502020204030204"/>
              </a:rPr>
              <a:t> </a:t>
            </a:r>
            <a:endParaRPr lang="en-US" sz="2800" dirty="0"/>
          </a:p>
          <a:p>
            <a:endParaRPr lang="en-US" sz="2800" dirty="0">
              <a:cs typeface="Calibri" panose="020F0502020204030204"/>
            </a:endParaRPr>
          </a:p>
          <a:p>
            <a:pPr marL="285750" indent="-285750">
              <a:buFont typeface="Arial" panose="020B0604020202020204" pitchFamily="34" charset="0"/>
              <a:buChar char="•"/>
            </a:pPr>
            <a:r>
              <a:rPr lang="en-IN" sz="2800" dirty="0">
                <a:cs typeface="Segoe UI" panose="020B0502040204020203"/>
              </a:rPr>
              <a:t>1. </a:t>
            </a:r>
            <a:r>
              <a:rPr lang="en-IN" sz="2800" dirty="0" err="1">
                <a:cs typeface="Segoe UI" panose="020B0502040204020203"/>
              </a:rPr>
              <a:t>SalePrice</a:t>
            </a:r>
            <a:r>
              <a:rPr lang="en-IN" sz="2800" dirty="0">
                <a:cs typeface="Segoe UI" panose="020B0502040204020203"/>
              </a:rPr>
              <a:t> is highly positively correlated with the columns </a:t>
            </a:r>
            <a:r>
              <a:rPr lang="en-IN" sz="2800" dirty="0" err="1">
                <a:cs typeface="Segoe UI" panose="020B0502040204020203"/>
              </a:rPr>
              <a:t>OverallQual</a:t>
            </a:r>
            <a:r>
              <a:rPr lang="en-IN" sz="2800" dirty="0">
                <a:cs typeface="Segoe UI" panose="020B0502040204020203"/>
              </a:rPr>
              <a:t>, </a:t>
            </a:r>
            <a:r>
              <a:rPr lang="en-IN" sz="2800" dirty="0" err="1">
                <a:cs typeface="Segoe UI" panose="020B0502040204020203"/>
              </a:rPr>
              <a:t>YearBuilt</a:t>
            </a:r>
            <a:r>
              <a:rPr lang="en-IN" sz="2800" dirty="0">
                <a:cs typeface="Segoe UI" panose="020B0502040204020203"/>
              </a:rPr>
              <a:t>, YearRemodAdd, </a:t>
            </a:r>
            <a:r>
              <a:rPr lang="en-IN" sz="2800" dirty="0" err="1">
                <a:cs typeface="Segoe UI" panose="020B0502040204020203"/>
              </a:rPr>
              <a:t>TotalBsmtSF</a:t>
            </a:r>
            <a:r>
              <a:rPr lang="en-IN" sz="2800" dirty="0">
                <a:cs typeface="Segoe UI" panose="020B0502040204020203"/>
              </a:rPr>
              <a:t>, 1stFlrSF, </a:t>
            </a:r>
            <a:r>
              <a:rPr lang="en-IN" sz="2800" dirty="0" err="1">
                <a:cs typeface="Segoe UI" panose="020B0502040204020203"/>
              </a:rPr>
              <a:t>GrLivArea</a:t>
            </a:r>
            <a:r>
              <a:rPr lang="en-IN" sz="2800" dirty="0">
                <a:cs typeface="Segoe UI" panose="020B0502040204020203"/>
              </a:rPr>
              <a:t>, </a:t>
            </a:r>
            <a:r>
              <a:rPr lang="en-IN" sz="2800" dirty="0" err="1">
                <a:cs typeface="Segoe UI" panose="020B0502040204020203"/>
              </a:rPr>
              <a:t>FullBath</a:t>
            </a:r>
            <a:r>
              <a:rPr lang="en-IN" sz="2800" dirty="0">
                <a:cs typeface="Segoe UI" panose="020B0502040204020203"/>
              </a:rPr>
              <a:t>, </a:t>
            </a:r>
            <a:r>
              <a:rPr lang="en-IN" sz="2800" dirty="0" err="1">
                <a:cs typeface="Segoe UI" panose="020B0502040204020203"/>
              </a:rPr>
              <a:t>TotRmsAbvGrd</a:t>
            </a:r>
            <a:r>
              <a:rPr lang="en-IN" sz="2800" dirty="0">
                <a:cs typeface="Segoe UI" panose="020B0502040204020203"/>
              </a:rPr>
              <a:t>, </a:t>
            </a:r>
            <a:r>
              <a:rPr lang="en-IN" sz="2800" dirty="0" err="1">
                <a:cs typeface="Segoe UI" panose="020B0502040204020203"/>
              </a:rPr>
              <a:t>GarageCars</a:t>
            </a:r>
            <a:r>
              <a:rPr lang="en-IN" sz="2800" dirty="0">
                <a:cs typeface="Segoe UI" panose="020B0502040204020203"/>
              </a:rPr>
              <a:t>, </a:t>
            </a:r>
            <a:r>
              <a:rPr lang="en-IN" sz="2800" dirty="0" err="1">
                <a:cs typeface="Segoe UI" panose="020B0502040204020203"/>
              </a:rPr>
              <a:t>GarageArea</a:t>
            </a:r>
            <a:r>
              <a:rPr lang="en-IN" sz="2800" dirty="0">
                <a:cs typeface="Segoe UI" panose="020B0502040204020203"/>
              </a:rPr>
              <a:t>.</a:t>
            </a:r>
            <a:r>
              <a:rPr lang="en-US" sz="2800" dirty="0">
                <a:cs typeface="Calibri" panose="020F0502020204030204"/>
              </a:rPr>
              <a:t> </a:t>
            </a:r>
            <a:endParaRPr lang="en-US" sz="2800" dirty="0">
              <a:cs typeface="Calibri" panose="020F0502020204030204"/>
            </a:endParaRPr>
          </a:p>
          <a:p>
            <a:endParaRPr lang="en-US" sz="2800" dirty="0">
              <a:cs typeface="Calibri" panose="020F0502020204030204"/>
            </a:endParaRPr>
          </a:p>
          <a:p>
            <a:pPr marL="285750" indent="-285750">
              <a:buFont typeface="Arial" panose="020B0604020202020204" pitchFamily="34" charset="0"/>
              <a:buChar char="•"/>
            </a:pPr>
            <a:r>
              <a:rPr lang="en-IN" sz="2800" dirty="0">
                <a:cs typeface="Segoe UI" panose="020B0502040204020203"/>
              </a:rPr>
              <a:t>2. </a:t>
            </a:r>
            <a:r>
              <a:rPr lang="en-IN" sz="2800" dirty="0" err="1">
                <a:cs typeface="Segoe UI" panose="020B0502040204020203"/>
              </a:rPr>
              <a:t>SalePrice</a:t>
            </a:r>
            <a:r>
              <a:rPr lang="en-IN" sz="2800" dirty="0">
                <a:cs typeface="Segoe UI" panose="020B0502040204020203"/>
              </a:rPr>
              <a:t> is negatively correlated with </a:t>
            </a:r>
            <a:r>
              <a:rPr lang="en-IN" sz="2800" dirty="0" err="1">
                <a:cs typeface="Segoe UI" panose="020B0502040204020203"/>
              </a:rPr>
              <a:t>OverallCond</a:t>
            </a:r>
            <a:r>
              <a:rPr lang="en-IN" sz="2800" dirty="0">
                <a:cs typeface="Segoe UI" panose="020B0502040204020203"/>
              </a:rPr>
              <a:t>, </a:t>
            </a:r>
            <a:r>
              <a:rPr lang="en-IN" sz="2800" dirty="0" err="1">
                <a:cs typeface="Segoe UI" panose="020B0502040204020203"/>
              </a:rPr>
              <a:t>KitchenAbvGr</a:t>
            </a:r>
            <a:r>
              <a:rPr lang="en-IN" sz="2800" dirty="0">
                <a:cs typeface="Segoe UI" panose="020B0502040204020203"/>
              </a:rPr>
              <a:t>, </a:t>
            </a:r>
            <a:r>
              <a:rPr lang="en-IN" sz="2800" dirty="0" err="1">
                <a:cs typeface="Segoe UI" panose="020B0502040204020203"/>
              </a:rPr>
              <a:t>Encloseporch</a:t>
            </a:r>
            <a:r>
              <a:rPr lang="en-IN" sz="2800" dirty="0">
                <a:cs typeface="Segoe UI" panose="020B0502040204020203"/>
              </a:rPr>
              <a:t>, </a:t>
            </a:r>
            <a:r>
              <a:rPr lang="en-IN" sz="2800" dirty="0" err="1">
                <a:cs typeface="Segoe UI" panose="020B0502040204020203"/>
              </a:rPr>
              <a:t>YrSold</a:t>
            </a:r>
            <a:r>
              <a:rPr lang="en-IN" sz="2800" dirty="0">
                <a:cs typeface="Segoe UI" panose="020B0502040204020203"/>
              </a:rPr>
              <a:t>.</a:t>
            </a:r>
            <a:r>
              <a:rPr lang="en-US" sz="2800" dirty="0">
                <a:cs typeface="Calibri" panose="020F0502020204030204"/>
              </a:rPr>
              <a:t> </a:t>
            </a:r>
            <a:endParaRPr lang="en-US" sz="2800" dirty="0">
              <a:cs typeface="Calibri" panose="020F0502020204030204"/>
            </a:endParaRPr>
          </a:p>
          <a:p>
            <a:endParaRPr lang="en-US" sz="2800" dirty="0">
              <a:cs typeface="Calibri" panose="020F0502020204030204"/>
            </a:endParaRPr>
          </a:p>
          <a:p>
            <a:pPr marL="285750" indent="-285750">
              <a:buFont typeface="Arial" panose="020B0604020202020204" pitchFamily="34" charset="0"/>
              <a:buChar char="•"/>
            </a:pPr>
            <a:r>
              <a:rPr lang="en-IN" sz="2800" dirty="0">
                <a:cs typeface="Segoe UI" panose="020B0502040204020203"/>
              </a:rPr>
              <a:t> 3. We observe multicollinearity in between columns so we will be using Principal Component Analysis(PCA).</a:t>
            </a:r>
            <a:r>
              <a:rPr lang="en-US" sz="2800" dirty="0">
                <a:cs typeface="Calibri" panose="020F0502020204030204"/>
              </a:rPr>
              <a:t> </a:t>
            </a:r>
            <a:endParaRPr lang="en-US" sz="2800" dirty="0">
              <a:cs typeface="Calibri" panose="020F0502020204030204"/>
            </a:endParaRPr>
          </a:p>
          <a:p>
            <a:endParaRPr lang="en-US" sz="2800" dirty="0">
              <a:cs typeface="Calibri" panose="020F0502020204030204"/>
            </a:endParaRPr>
          </a:p>
          <a:p>
            <a:pPr marL="285750" indent="-285750">
              <a:buFont typeface="Arial" panose="020B0604020202020204" pitchFamily="34" charset="0"/>
              <a:buChar char="•"/>
            </a:pPr>
            <a:r>
              <a:rPr lang="en-IN" sz="2800" dirty="0">
                <a:cs typeface="Segoe UI" panose="020B0502040204020203"/>
              </a:rPr>
              <a:t> 4. No correlation has been observed between the column Id and other columns so we will be dropping this column.</a:t>
            </a:r>
            <a:r>
              <a:rPr lang="en-US" sz="2800" dirty="0">
                <a:cs typeface="Calibri" panose="020F0502020204030204"/>
              </a:rPr>
              <a:t> </a:t>
            </a:r>
            <a:endParaRPr lang="en-US" sz="2800" dirty="0">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p:cNvPicPr>
            <a:picLocks noChangeAspect="1"/>
          </p:cNvPicPr>
          <p:nvPr/>
        </p:nvPicPr>
        <p:blipFill>
          <a:blip r:embed="rId1"/>
          <a:stretch>
            <a:fillRect/>
          </a:stretch>
        </p:blipFill>
        <p:spPr>
          <a:xfrm>
            <a:off x="2876812" y="1161737"/>
            <a:ext cx="5791198" cy="3856033"/>
          </a:xfrm>
          <a:prstGeom prst="rect">
            <a:avLst/>
          </a:prstGeom>
        </p:spPr>
      </p:pic>
      <p:sp>
        <p:nvSpPr>
          <p:cNvPr id="4" name="TextBox 3"/>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a:cs typeface="Segoe UI" panose="020B0502040204020203"/>
              </a:rPr>
              <a:t>1. The column OverallQual is most positively correlated with SalePrice.</a:t>
            </a:r>
            <a:r>
              <a:rPr lang="en-US" sz="2800">
                <a:cs typeface="Calibri" panose="020F0502020204030204"/>
              </a:rPr>
              <a:t> </a:t>
            </a:r>
            <a:endParaRPr lang="en-US" sz="2800">
              <a:cs typeface="Calibri" panose="020F0502020204030204"/>
            </a:endParaRPr>
          </a:p>
          <a:p>
            <a:r>
              <a:rPr lang="en-IN" sz="2800">
                <a:cs typeface="Segoe UI" panose="020B0502040204020203"/>
              </a:rPr>
              <a:t>    </a:t>
            </a:r>
            <a:r>
              <a:rPr lang="en-US" sz="2800">
                <a:cs typeface="Calibri" panose="020F0502020204030204"/>
              </a:rPr>
              <a:t> </a:t>
            </a:r>
            <a:endParaRPr lang="en-US" sz="2800">
              <a:cs typeface="Calibri" panose="020F0502020204030204"/>
            </a:endParaRPr>
          </a:p>
          <a:p>
            <a:r>
              <a:rPr lang="en-IN" sz="2800">
                <a:cs typeface="Segoe UI" panose="020B0502040204020203"/>
              </a:rPr>
              <a:t>2. The column KitchenAbvGrd is most negatively correlated with SalePrice.</a:t>
            </a:r>
            <a:r>
              <a:rPr lang="en-US" sz="2800">
                <a:cs typeface="Calibri" panose="020F0502020204030204"/>
              </a:rPr>
              <a:t> </a:t>
            </a:r>
            <a:endParaRPr lang="en-US" sz="2800">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cs typeface="Calibri" panose="020F0502020204030204"/>
              </a:rPr>
              <a:t>problem-solving approaches</a:t>
            </a:r>
            <a:endParaRPr lang="en-IN" sz="4000" b="1" dirty="0">
              <a:cs typeface="Calibri" panose="020F0502020204030204"/>
            </a:endParaRPr>
          </a:p>
          <a:p>
            <a:endParaRPr lang="en-IN" sz="1500" dirty="0">
              <a:cs typeface="Segoe UI" panose="020B0502040204020203"/>
            </a:endParaRPr>
          </a:p>
          <a:p>
            <a:pPr marL="285750" indent="-285750">
              <a:buFont typeface="Arial" panose="020B0604020202020204"/>
              <a:buChar char="•"/>
            </a:pPr>
            <a:r>
              <a:rPr lang="en-IN" sz="2800" dirty="0">
                <a:cs typeface="Segoe UI" panose="020B0502040204020203"/>
              </a:rPr>
              <a:t>We first converted all our categorical variables to numeric variables with the help of dummy variables to checkout and dropped the columns which we felt were unnecessary.</a:t>
            </a:r>
            <a:r>
              <a:rPr lang="en-US" sz="2800" dirty="0">
                <a:cs typeface="Calibri" panose="020F0502020204030204"/>
              </a:rPr>
              <a:t> </a:t>
            </a:r>
            <a:endParaRPr lang="en-US" sz="2800" dirty="0">
              <a:cs typeface="Calibri" panose="020F0502020204030204"/>
            </a:endParaRPr>
          </a:p>
          <a:p>
            <a:endParaRPr lang="en-US" sz="2800" dirty="0">
              <a:cs typeface="Calibri" panose="020F0502020204030204"/>
            </a:endParaRPr>
          </a:p>
          <a:p>
            <a:pPr marL="285750" indent="-285750">
              <a:buFont typeface="Arial" panose="020B0604020202020204"/>
              <a:buChar char="•"/>
            </a:pPr>
            <a:r>
              <a:rPr lang="en-IN" sz="2800" dirty="0">
                <a:cs typeface="Segoe UI" panose="020B0502040204020203"/>
              </a:rPr>
              <a:t>We observed skewness in data so we tried to remove the skewness through treating outliers with </a:t>
            </a:r>
            <a:r>
              <a:rPr lang="en-IN" sz="2800" dirty="0" err="1">
                <a:cs typeface="Segoe UI" panose="020B0502040204020203"/>
              </a:rPr>
              <a:t>winsorization</a:t>
            </a:r>
            <a:r>
              <a:rPr lang="en-IN" sz="2800" dirty="0">
                <a:cs typeface="Segoe UI" panose="020B0502040204020203"/>
              </a:rPr>
              <a:t> technique.</a:t>
            </a:r>
            <a:r>
              <a:rPr lang="en-US" sz="2800" dirty="0">
                <a:cs typeface="Calibri" panose="020F0502020204030204"/>
              </a:rPr>
              <a:t> </a:t>
            </a:r>
            <a:endParaRPr lang="en-US" sz="2800" dirty="0">
              <a:cs typeface="Calibri" panose="020F0502020204030204"/>
            </a:endParaRPr>
          </a:p>
          <a:p>
            <a:endParaRPr lang="en-US" sz="2800" dirty="0">
              <a:cs typeface="Calibri" panose="020F0502020204030204"/>
            </a:endParaRPr>
          </a:p>
          <a:p>
            <a:pPr marL="285750" indent="-285750">
              <a:buFont typeface="Arial" panose="020B0604020202020204"/>
              <a:buChar char="•"/>
            </a:pPr>
            <a:r>
              <a:rPr lang="en-IN" sz="2800" dirty="0">
                <a:cs typeface="Segoe UI" panose="020B0502040204020203"/>
              </a:rPr>
              <a:t>The data was improper scaled so we scaled the feature variables on a single scale using </a:t>
            </a:r>
            <a:r>
              <a:rPr lang="en-IN" sz="2800" dirty="0" err="1">
                <a:cs typeface="Segoe UI" panose="020B0502040204020203"/>
              </a:rPr>
              <a:t>sklearn’s</a:t>
            </a:r>
            <a:r>
              <a:rPr lang="en-IN" sz="2800" dirty="0">
                <a:cs typeface="Segoe UI" panose="020B0502040204020203"/>
              </a:rPr>
              <a:t> </a:t>
            </a:r>
            <a:r>
              <a:rPr lang="en-IN" sz="2800" dirty="0" err="1">
                <a:cs typeface="Segoe UI" panose="020B0502040204020203"/>
              </a:rPr>
              <a:t>StandardScaler</a:t>
            </a:r>
            <a:r>
              <a:rPr lang="en-IN" sz="2800" dirty="0">
                <a:cs typeface="Segoe UI" panose="020B0502040204020203"/>
              </a:rPr>
              <a:t> package.</a:t>
            </a:r>
            <a:r>
              <a:rPr lang="en-US" sz="2800" dirty="0">
                <a:cs typeface="Calibri" panose="020F0502020204030204"/>
              </a:rPr>
              <a:t> </a:t>
            </a:r>
            <a:endParaRPr lang="en-US" sz="2800" dirty="0">
              <a:cs typeface="Calibri" panose="020F0502020204030204"/>
            </a:endParaRPr>
          </a:p>
          <a:p>
            <a:endParaRPr lang="en-US" sz="2800" dirty="0">
              <a:cs typeface="Calibri" panose="020F0502020204030204"/>
            </a:endParaRPr>
          </a:p>
          <a:p>
            <a:pPr marL="285750" indent="-285750">
              <a:buFont typeface="Arial" panose="020B0604020202020204"/>
              <a:buChar char="•"/>
            </a:pPr>
            <a:r>
              <a:rPr lang="en-IN" sz="2800" dirty="0">
                <a:cs typeface="Segoe UI" panose="020B0502040204020203"/>
              </a:rPr>
              <a:t>There were too many (256) feature variables in the data so we reduced it to 100 with the help of Principal Component Analysis(PCA) by plotting Eigenvalues and taking the number of nodes as our number of feature variables.</a:t>
            </a:r>
            <a:endParaRPr lang="en-IN" sz="2800" dirty="0">
              <a:cs typeface="Segoe UI" panose="020B0502040204020203"/>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a:t>Set of assumptions related to the problem under consideration</a:t>
            </a:r>
            <a:r>
              <a:rPr lang="en-US" sz="4000" b="1">
                <a:cs typeface="Calibri" panose="020F0502020204030204"/>
              </a:rPr>
              <a:t> </a:t>
            </a:r>
            <a:endParaRPr lang="en-US" sz="4000" b="1"/>
          </a:p>
        </p:txBody>
      </p:sp>
      <p:sp>
        <p:nvSpPr>
          <p:cNvPr id="3" name="TextBox 2"/>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IN" sz="2800" dirty="0">
                <a:cs typeface="Segoe UI" panose="020B0502040204020203"/>
              </a:rPr>
              <a:t>By looking into the target </a:t>
            </a:r>
            <a:r>
              <a:rPr lang="en-IN" sz="2800" dirty="0" err="1">
                <a:cs typeface="Segoe UI" panose="020B0502040204020203"/>
              </a:rPr>
              <a:t>vaariable</a:t>
            </a:r>
            <a:r>
              <a:rPr lang="en-IN" sz="2800" dirty="0">
                <a:cs typeface="Segoe UI" panose="020B0502040204020203"/>
              </a:rPr>
              <a:t> label we assumed that it was </a:t>
            </a:r>
            <a:r>
              <a:rPr lang="en-US" sz="2800" dirty="0">
                <a:cs typeface="Calibri" panose="020F0502020204030204"/>
              </a:rPr>
              <a:t> </a:t>
            </a:r>
            <a:r>
              <a:rPr lang="en-IN" sz="2800" dirty="0">
                <a:cs typeface="Segoe UI" panose="020B0502040204020203"/>
              </a:rPr>
              <a:t>a </a:t>
            </a:r>
            <a:r>
              <a:rPr lang="en-US" sz="2800" dirty="0">
                <a:cs typeface="Calibri" panose="020F0502020204030204"/>
              </a:rPr>
              <a:t> </a:t>
            </a:r>
            <a:r>
              <a:rPr lang="en-IN" sz="2800" dirty="0">
                <a:cs typeface="Segoe UI" panose="020B0502040204020203"/>
              </a:rPr>
              <a:t>Regression type of problem.</a:t>
            </a:r>
            <a:r>
              <a:rPr lang="en-US" sz="2800" dirty="0">
                <a:cs typeface="Calibri" panose="020F0502020204030204"/>
              </a:rPr>
              <a:t> </a:t>
            </a:r>
            <a:endParaRPr lang="en-US" sz="2800"/>
          </a:p>
          <a:p>
            <a:endParaRPr lang="en-US" sz="2800" dirty="0">
              <a:cs typeface="Calibri" panose="020F0502020204030204"/>
            </a:endParaRPr>
          </a:p>
          <a:p>
            <a:pPr marL="285750" indent="-285750">
              <a:buFont typeface="Arial" panose="020B0604020202020204"/>
              <a:buChar char="•"/>
            </a:pPr>
            <a:r>
              <a:rPr lang="en-IN" sz="2800" dirty="0">
                <a:cs typeface="Segoe UI" panose="020B0502040204020203"/>
              </a:rPr>
              <a:t>We observed multicollinearity in between columns so we assumed </a:t>
            </a:r>
            <a:r>
              <a:rPr lang="en-US" sz="2800" dirty="0">
                <a:cs typeface="Calibri" panose="020F0502020204030204"/>
              </a:rPr>
              <a:t> </a:t>
            </a:r>
            <a:r>
              <a:rPr lang="en-IN" sz="2800" dirty="0">
                <a:cs typeface="Segoe UI" panose="020B0502040204020203"/>
              </a:rPr>
              <a:t>that we will be using Principal Component Analysis (PCA).</a:t>
            </a:r>
            <a:r>
              <a:rPr lang="en-US" sz="2800" dirty="0">
                <a:cs typeface="Calibri" panose="020F0502020204030204"/>
              </a:rPr>
              <a:t> </a:t>
            </a:r>
            <a:endParaRPr lang="en-US" sz="2800" dirty="0">
              <a:cs typeface="Calibri" panose="020F0502020204030204"/>
            </a:endParaRPr>
          </a:p>
          <a:p>
            <a:endParaRPr lang="en-US" sz="2800" dirty="0">
              <a:cs typeface="Calibri" panose="020F0502020204030204"/>
            </a:endParaRPr>
          </a:p>
          <a:p>
            <a:pPr marL="285750" indent="-285750">
              <a:buFont typeface="Arial" panose="020B0604020202020204"/>
              <a:buChar char="•"/>
            </a:pPr>
            <a:r>
              <a:rPr lang="en-IN" sz="2800" dirty="0">
                <a:cs typeface="Segoe UI" panose="020B0502040204020203"/>
              </a:rPr>
              <a:t>We also observed that only one single unique value was present in </a:t>
            </a:r>
            <a:r>
              <a:rPr lang="en-US" sz="2800" dirty="0">
                <a:cs typeface="Calibri" panose="020F0502020204030204"/>
              </a:rPr>
              <a:t> </a:t>
            </a:r>
            <a:r>
              <a:rPr lang="en-IN" sz="2800" dirty="0">
                <a:cs typeface="Segoe UI" panose="020B0502040204020203"/>
              </a:rPr>
              <a:t>Utilities column so we assumed that we will be dropping </a:t>
            </a:r>
            <a:r>
              <a:rPr lang="en-US" sz="2800" dirty="0">
                <a:cs typeface="Calibri" panose="020F0502020204030204"/>
              </a:rPr>
              <a:t> </a:t>
            </a:r>
            <a:r>
              <a:rPr lang="en-IN" sz="2800" dirty="0">
                <a:cs typeface="Segoe UI" panose="020B0502040204020203"/>
              </a:rPr>
              <a:t>this columns.</a:t>
            </a:r>
            <a:r>
              <a:rPr lang="en-US" sz="2800" dirty="0">
                <a:cs typeface="Calibri" panose="020F0502020204030204"/>
              </a:rPr>
              <a:t> </a:t>
            </a:r>
            <a:endParaRPr lang="en-US" sz="2800" dirty="0">
              <a:cs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cs typeface="Calibri Light" panose="020F0302020204030204"/>
              </a:rPr>
              <a:t>                  Model Dashboard</a:t>
            </a:r>
            <a:endParaRPr lang="en-US" sz="4000" b="1" dirty="0">
              <a:cs typeface="Calibri Light" panose="020F0302020204030204"/>
            </a:endParaRPr>
          </a:p>
        </p:txBody>
      </p:sp>
      <p:pic>
        <p:nvPicPr>
          <p:cNvPr id="4" name="Picture 4" descr="Graphical user interface, text, application&#10;&#10;Description automatically generated"/>
          <p:cNvPicPr>
            <a:picLocks noGrp="1" noChangeAspect="1"/>
          </p:cNvPicPr>
          <p:nvPr>
            <p:ph idx="1"/>
          </p:nvPr>
        </p:nvPicPr>
        <p:blipFill>
          <a:blip r:embed="rId1"/>
          <a:stretch>
            <a:fillRect/>
          </a:stretch>
        </p:blipFill>
        <p:spPr>
          <a:xfrm>
            <a:off x="1516694" y="2537380"/>
            <a:ext cx="9075106" cy="2906951"/>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2083496" y="722268"/>
            <a:ext cx="7899747" cy="5340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508" y="-64722"/>
            <a:ext cx="10515600" cy="574769"/>
          </a:xfrm>
        </p:spPr>
        <p:txBody>
          <a:bodyPr>
            <a:normAutofit fontScale="90000"/>
          </a:bodyPr>
          <a:lstStyle/>
          <a:p>
            <a:r>
              <a:rPr lang="en-US" b="1" dirty="0">
                <a:cs typeface="Calibri Light" panose="020F0302020204030204"/>
              </a:rPr>
              <a:t>Table Of Contents :-</a:t>
            </a:r>
            <a:endParaRPr lang="en-US" b="1" dirty="0"/>
          </a:p>
        </p:txBody>
      </p:sp>
      <p:sp>
        <p:nvSpPr>
          <p:cNvPr id="3" name="Content Placeholder 2"/>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panose="020F0502020204030204"/>
              </a:rPr>
              <a:t>1.   Introduction</a:t>
            </a:r>
            <a:endParaRPr lang="en-US" dirty="0">
              <a:cs typeface="Calibri" panose="020F0502020204030204"/>
            </a:endParaRPr>
          </a:p>
          <a:p>
            <a:pPr marL="0" indent="0">
              <a:buNone/>
            </a:pPr>
            <a:r>
              <a:rPr lang="en-US" dirty="0">
                <a:cs typeface="Calibri" panose="020F0502020204030204"/>
              </a:rPr>
              <a:t>    1.1 Problem Statement and understanding</a:t>
            </a:r>
            <a:endParaRPr lang="en-US" dirty="0">
              <a:cs typeface="Calibri" panose="020F0502020204030204"/>
            </a:endParaRP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panose="020F0502020204030204"/>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endParaRPr lang="en-IN" dirty="0">
              <a:ea typeface="+mn-lt"/>
              <a:cs typeface="+mn-lt"/>
            </a:endParaRPr>
          </a:p>
          <a:p>
            <a:pPr marL="0" indent="0">
              <a:buNone/>
            </a:pPr>
            <a:r>
              <a:rPr lang="en-IN" dirty="0">
                <a:ea typeface="+mn-lt"/>
                <a:cs typeface="+mn-lt"/>
              </a:rPr>
              <a:t>    3.2 Problem solving approaches</a:t>
            </a:r>
            <a:endParaRPr lang="en-IN" dirty="0">
              <a:ea typeface="+mn-lt"/>
              <a:cs typeface="+mn-lt"/>
            </a:endParaRPr>
          </a:p>
          <a:p>
            <a:pPr marL="0" indent="0">
              <a:buNone/>
            </a:pPr>
            <a:r>
              <a:rPr lang="en-IN" dirty="0">
                <a:ea typeface="+mn-lt"/>
                <a:cs typeface="+mn-lt"/>
              </a:rPr>
              <a:t>    3.3 Set of assumptions related to the problem under consideration</a:t>
            </a:r>
            <a:endParaRPr lang="en-IN" dirty="0">
              <a:ea typeface="+mn-lt"/>
              <a:cs typeface="+mn-lt"/>
            </a:endParaRPr>
          </a:p>
          <a:p>
            <a:pPr marL="0" indent="0">
              <a:buNone/>
            </a:pPr>
            <a:r>
              <a:rPr lang="en-IN" dirty="0">
                <a:ea typeface="+mn-lt"/>
                <a:cs typeface="+mn-lt"/>
              </a:rPr>
              <a:t>4.   Model Dashboard</a:t>
            </a:r>
            <a:endParaRPr lang="en-IN" dirty="0">
              <a:ea typeface="+mn-lt"/>
              <a:cs typeface="+mn-lt"/>
            </a:endParaRPr>
          </a:p>
          <a:p>
            <a:pPr marL="0" indent="0">
              <a:buNone/>
            </a:pPr>
            <a:r>
              <a:rPr lang="en-IN" dirty="0">
                <a:ea typeface="+mn-lt"/>
                <a:cs typeface="+mn-lt"/>
              </a:rPr>
              <a:t>5.   Finalized Model</a:t>
            </a:r>
            <a:endParaRPr lang="en-IN" dirty="0">
              <a:ea typeface="+mn-lt"/>
              <a:cs typeface="+mn-lt"/>
            </a:endParaRPr>
          </a:p>
          <a:p>
            <a:pPr marL="0" indent="0">
              <a:buNone/>
            </a:pPr>
            <a:r>
              <a:rPr lang="en-IN" dirty="0">
                <a:ea typeface="+mn-lt"/>
                <a:cs typeface="+mn-lt"/>
              </a:rPr>
              <a:t>6.   Conclusion</a:t>
            </a:r>
            <a:endParaRPr lang="en-IN" dirty="0">
              <a:ea typeface="+mn-lt"/>
              <a:cs typeface="+mn-lt"/>
            </a:endParaRPr>
          </a:p>
          <a:p>
            <a:pPr marL="0" indent="0">
              <a:buNone/>
            </a:pPr>
            <a:r>
              <a:rPr lang="en-IN" dirty="0">
                <a:ea typeface="+mn-lt"/>
                <a:cs typeface="+mn-lt"/>
              </a:rPr>
              <a:t>7.   Acknowledgement</a:t>
            </a:r>
            <a:endParaRPr lang="en-IN" dirty="0">
              <a:ea typeface="+mn-lt"/>
              <a:cs typeface="+mn-lt"/>
            </a:endParaRPr>
          </a:p>
          <a:p>
            <a:pPr marL="0" indent="0">
              <a:buNone/>
            </a:pPr>
            <a:endParaRPr lang="en-IN" dirty="0">
              <a:ea typeface="+mn-lt"/>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p:cNvPicPr>
            <a:picLocks noChangeAspect="1"/>
          </p:cNvPicPr>
          <p:nvPr/>
        </p:nvPicPr>
        <p:blipFill>
          <a:blip r:embed="rId1"/>
          <a:stretch>
            <a:fillRect/>
          </a:stretch>
        </p:blipFill>
        <p:spPr>
          <a:xfrm>
            <a:off x="1843414" y="369424"/>
            <a:ext cx="8139829" cy="58581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2041743" y="1358432"/>
            <a:ext cx="8108514" cy="32434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Light" panose="020F0302020204030204"/>
              </a:rPr>
              <a:t>                    Finalized Model</a:t>
            </a:r>
            <a:endParaRPr lang="en-US" b="1" dirty="0">
              <a:cs typeface="Calibri Light" panose="020F0302020204030204"/>
            </a:endParaRPr>
          </a:p>
        </p:txBody>
      </p:sp>
      <p:pic>
        <p:nvPicPr>
          <p:cNvPr id="4" name="Picture 4" descr="Graphical user interface, text, application&#10;&#10;Description automatically generated"/>
          <p:cNvPicPr>
            <a:picLocks noGrp="1" noChangeAspect="1"/>
          </p:cNvPicPr>
          <p:nvPr>
            <p:ph idx="1"/>
          </p:nvPr>
        </p:nvPicPr>
        <p:blipFill>
          <a:blip r:embed="rId1"/>
          <a:stretch>
            <a:fillRect/>
          </a:stretch>
        </p:blipFill>
        <p:spPr>
          <a:xfrm>
            <a:off x="2382358" y="1825625"/>
            <a:ext cx="7427284" cy="4351338"/>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cs typeface="Calibri Light" panose="020F0302020204030204"/>
              </a:rPr>
              <a:t>                              Conclusion</a:t>
            </a:r>
            <a:endParaRPr lang="en-US" sz="4000" b="1"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endParaRPr lang="en-IN" dirty="0">
              <a:ea typeface="+mn-lt"/>
              <a:cs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latin typeface="WordVisi_MSFontService"/>
                <a:cs typeface="Calibri" panose="020F0502020204030204"/>
              </a:rPr>
              <a:t>                         Acknowledgement</a:t>
            </a:r>
            <a:endParaRPr lang="en-IN" sz="4000" b="1" dirty="0">
              <a:latin typeface="WordVisi_MSFontService"/>
              <a:cs typeface="Calibri" panose="020F0502020204030204"/>
            </a:endParaRPr>
          </a:p>
        </p:txBody>
      </p:sp>
      <p:sp>
        <p:nvSpPr>
          <p:cNvPr id="3" name="TextBox 2"/>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panose="020F0502020204030204"/>
              </a:rPr>
              <a:t> </a:t>
            </a:r>
            <a:endParaRPr lang="en-US" sz="2800"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000" b="1" dirty="0"/>
              <a:t>INTRODUCTION</a:t>
            </a:r>
            <a:r>
              <a:rPr lang="en-US" sz="4000" dirty="0">
                <a:cs typeface="Calibri" panose="020F0502020204030204"/>
              </a:rPr>
              <a:t> </a:t>
            </a:r>
            <a:endParaRPr lang="en-US" sz="4000" dirty="0"/>
          </a:p>
        </p:txBody>
      </p:sp>
      <p:sp>
        <p:nvSpPr>
          <p:cNvPr id="3" name="TextBox 2"/>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dirty="0"/>
              <a:t>Problem</a:t>
            </a:r>
            <a:r>
              <a:rPr lang="en-IN" sz="3200" b="1" dirty="0">
                <a:cs typeface="Calibri" panose="020F0502020204030204"/>
              </a:rPr>
              <a:t> statement and understanding</a:t>
            </a:r>
            <a:r>
              <a:rPr lang="en-US" sz="3200" dirty="0">
                <a:cs typeface="Calibri" panose="020F0502020204030204"/>
              </a:rPr>
              <a:t> </a:t>
            </a:r>
            <a:endParaRPr lang="en-US" dirty="0">
              <a:cs typeface="Calibri" panose="020F0502020204030204"/>
            </a:endParaRPr>
          </a:p>
        </p:txBody>
      </p:sp>
      <p:sp>
        <p:nvSpPr>
          <p:cNvPr id="4" name="TextBox 3"/>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gn="just">
              <a:buFont typeface="Arial" panose="020B0604020202020204"/>
              <a:buChar char="•"/>
            </a:pPr>
            <a:r>
              <a:rPr lang="en-US" sz="2800" dirty="0">
                <a:ea typeface="+mn-lt"/>
                <a:cs typeface="+mn-lt"/>
              </a:rPr>
              <a:t>A US-based housing company named Surprise Housing has decided  to enter the Australian market.</a:t>
            </a:r>
            <a:endParaRPr lang="en-US" sz="2800" dirty="0">
              <a:cs typeface="Calibri" panose="020F0502020204030204"/>
            </a:endParaRPr>
          </a:p>
          <a:p>
            <a:pPr algn="just"/>
            <a:endParaRPr lang="en-US" sz="2800" dirty="0">
              <a:cs typeface="Calibri" panose="020F0502020204030204"/>
            </a:endParaRPr>
          </a:p>
          <a:p>
            <a:pPr marL="457200" indent="-457200" algn="just">
              <a:buFont typeface="Arial" panose="020B0604020202020204"/>
              <a:buChar char="•"/>
            </a:pPr>
            <a:r>
              <a:rPr lang="en-US" sz="2800" dirty="0">
                <a:cs typeface="Calibri" panose="020F0502020204030204"/>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panose="020B0604020202020204"/>
              <a:buChar char="•"/>
            </a:pPr>
            <a:endParaRPr lang="en-US" sz="2800" dirty="0">
              <a:cs typeface="Calibri" panose="020F0502020204030204"/>
            </a:endParaRPr>
          </a:p>
          <a:p>
            <a:pPr marL="457200" indent="-457200" algn="just">
              <a:buFont typeface="Arial" panose="020B0604020202020204"/>
              <a:buChar char="•"/>
            </a:pPr>
            <a:r>
              <a:rPr lang="en-US" sz="2800" dirty="0">
                <a:ea typeface="+mn-lt"/>
                <a:cs typeface="+mn-lt"/>
              </a:rPr>
              <a:t>We are required to build a model using Machine Learning in order  to predict the actual value of the prospective properties and decide  whether to invest in them or not.</a:t>
            </a:r>
            <a:endParaRPr lang="en-US" sz="2800" dirty="0">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593" y="-368300"/>
            <a:ext cx="10672482" cy="1347974"/>
          </a:xfrm>
        </p:spPr>
        <p:txBody>
          <a:bodyPr>
            <a:normAutofit/>
          </a:bodyPr>
          <a:lstStyle/>
          <a:p>
            <a:pPr algn="just"/>
            <a:r>
              <a:rPr lang="en-IN" sz="3200" b="1" dirty="0">
                <a:latin typeface="Calibri" panose="020F0502020204030204"/>
                <a:cs typeface="Calibri" panose="020F0502020204030204"/>
              </a:rPr>
              <a:t>                          EDA steps and Visualization</a:t>
            </a:r>
            <a:endParaRPr lang="en-US" sz="3200" b="1" dirty="0">
              <a:cs typeface="Calibri Light" panose="020F0302020204030204"/>
            </a:endParaRPr>
          </a:p>
        </p:txBody>
      </p:sp>
      <p:sp>
        <p:nvSpPr>
          <p:cNvPr id="3" name="Content Placeholder 2"/>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panose="020F0502020204030204"/>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p:cNvPicPr>
            <a:picLocks noChangeAspect="1"/>
          </p:cNvPicPr>
          <p:nvPr/>
        </p:nvPicPr>
        <p:blipFill>
          <a:blip r:embed="rId1"/>
          <a:stretch>
            <a:fillRect/>
          </a:stretch>
        </p:blipFill>
        <p:spPr>
          <a:xfrm>
            <a:off x="2688921" y="1482253"/>
            <a:ext cx="5718131" cy="40083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p:cNvPicPr>
          <p:nvPr/>
        </p:nvPicPr>
        <p:blipFill>
          <a:blip r:embed="rId1"/>
          <a:stretch>
            <a:fillRect/>
          </a:stretch>
        </p:blipFill>
        <p:spPr>
          <a:xfrm>
            <a:off x="2334018" y="265174"/>
            <a:ext cx="6135664" cy="4709708"/>
          </a:xfrm>
          <a:prstGeom prst="rect">
            <a:avLst/>
          </a:prstGeom>
        </p:spPr>
      </p:pic>
      <p:sp>
        <p:nvSpPr>
          <p:cNvPr id="3" name="TextBox 2"/>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dirty="0">
                <a:cs typeface="Segoe UI" panose="020B0502040204020203"/>
              </a:rPr>
              <a:t>Observation:</a:t>
            </a:r>
            <a:r>
              <a:rPr lang="en-US" sz="2800" dirty="0">
                <a:cs typeface="Calibri" panose="020F0502020204030204"/>
              </a:rPr>
              <a:t> </a:t>
            </a:r>
            <a:endParaRPr lang="en-US" sz="2800" dirty="0">
              <a:cs typeface="Calibri" panose="020F0502020204030204"/>
            </a:endParaRPr>
          </a:p>
          <a:p>
            <a:r>
              <a:rPr lang="en-IN" sz="2800" dirty="0">
                <a:cs typeface="Segoe UI" panose="020B0502040204020203"/>
              </a:rPr>
              <a:t>    </a:t>
            </a:r>
            <a:r>
              <a:rPr lang="en-US" sz="2800" dirty="0">
                <a:cs typeface="Calibri" panose="020F0502020204030204"/>
              </a:rPr>
              <a:t> </a:t>
            </a:r>
            <a:r>
              <a:rPr lang="en-IN" sz="2800" dirty="0">
                <a:cs typeface="Segoe UI" panose="020B0502040204020203"/>
              </a:rPr>
              <a:t>Maximum, 928 number of </a:t>
            </a:r>
            <a:r>
              <a:rPr lang="en-IN" sz="2800" dirty="0" err="1">
                <a:cs typeface="Segoe UI" panose="020B0502040204020203"/>
              </a:rPr>
              <a:t>MSZoning</a:t>
            </a:r>
            <a:r>
              <a:rPr lang="en-IN" sz="2800" dirty="0">
                <a:cs typeface="Segoe UI" panose="020B0502040204020203"/>
              </a:rPr>
              <a:t> are RL.</a:t>
            </a:r>
            <a:r>
              <a:rPr lang="en-US" sz="2800" dirty="0">
                <a:cs typeface="Calibri" panose="020F0502020204030204"/>
              </a:rPr>
              <a:t> </a:t>
            </a:r>
            <a:endParaRPr lang="en-US" sz="2800" dirty="0">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p:cNvPicPr>
          <p:nvPr/>
        </p:nvPicPr>
        <p:blipFill>
          <a:blip r:embed="rId1"/>
          <a:stretch>
            <a:fillRect/>
          </a:stretch>
        </p:blipFill>
        <p:spPr>
          <a:xfrm>
            <a:off x="3043825" y="249683"/>
            <a:ext cx="5999967" cy="4010005"/>
          </a:xfrm>
          <a:prstGeom prst="rect">
            <a:avLst/>
          </a:prstGeom>
        </p:spPr>
      </p:pic>
      <p:sp>
        <p:nvSpPr>
          <p:cNvPr id="3" name="TextBox 2"/>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dirty="0">
                <a:cs typeface="Segoe UI" panose="020B0502040204020203"/>
              </a:rPr>
              <a:t>Observation:</a:t>
            </a:r>
            <a:r>
              <a:rPr lang="en-US" sz="2800" dirty="0">
                <a:cs typeface="Calibri" panose="020F0502020204030204"/>
              </a:rPr>
              <a:t> </a:t>
            </a:r>
            <a:endParaRPr lang="en-US" sz="2800" dirty="0">
              <a:cs typeface="Calibri" panose="020F0502020204030204"/>
            </a:endParaRPr>
          </a:p>
          <a:p>
            <a:r>
              <a:rPr lang="en-IN" sz="2800" dirty="0" err="1">
                <a:cs typeface="Segoe UI" panose="020B0502040204020203"/>
              </a:rPr>
              <a:t>SalePrice</a:t>
            </a:r>
            <a:r>
              <a:rPr lang="en-IN" sz="2800" dirty="0">
                <a:cs typeface="Segoe UI" panose="020B0502040204020203"/>
              </a:rPr>
              <a:t> is maximum with IR2 </a:t>
            </a:r>
            <a:r>
              <a:rPr lang="en-IN" sz="2800" dirty="0" err="1">
                <a:cs typeface="Segoe UI" panose="020B0502040204020203"/>
              </a:rPr>
              <a:t>LotShape</a:t>
            </a:r>
            <a:r>
              <a:rPr lang="en-IN" sz="2800" dirty="0">
                <a:cs typeface="Segoe UI" panose="020B0502040204020203"/>
              </a:rPr>
              <a:t>.</a:t>
            </a:r>
            <a:r>
              <a:rPr lang="en-US" sz="2800" dirty="0">
                <a:cs typeface="Calibri" panose="020F0502020204030204"/>
              </a:rPr>
              <a:t> </a:t>
            </a:r>
            <a:endParaRPr lang="en-US" sz="2800" dirty="0">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p:cNvPicPr>
          <p:nvPr/>
        </p:nvPicPr>
        <p:blipFill>
          <a:blip r:embed="rId1"/>
          <a:stretch>
            <a:fillRect/>
          </a:stretch>
        </p:blipFill>
        <p:spPr>
          <a:xfrm>
            <a:off x="2146127" y="48503"/>
            <a:ext cx="7461336" cy="5685845"/>
          </a:xfrm>
          <a:prstGeom prst="rect">
            <a:avLst/>
          </a:prstGeom>
        </p:spPr>
      </p:pic>
      <p:sp>
        <p:nvSpPr>
          <p:cNvPr id="3" name="TextBox 2"/>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dirty="0">
                <a:cs typeface="Segoe UI" panose="020B0502040204020203"/>
              </a:rPr>
              <a:t>Observation:</a:t>
            </a:r>
            <a:r>
              <a:rPr lang="en-US" sz="2800" dirty="0">
                <a:cs typeface="Calibri" panose="020F0502020204030204"/>
              </a:rPr>
              <a:t> </a:t>
            </a:r>
            <a:endParaRPr lang="en-US" sz="2800" dirty="0">
              <a:cs typeface="Calibri" panose="020F0502020204030204"/>
            </a:endParaRPr>
          </a:p>
          <a:p>
            <a:r>
              <a:rPr lang="en-IN" sz="2800" dirty="0">
                <a:cs typeface="Segoe UI" panose="020B0502040204020203"/>
              </a:rPr>
              <a:t>    </a:t>
            </a:r>
            <a:r>
              <a:rPr lang="en-US" sz="2800" dirty="0">
                <a:cs typeface="Calibri" panose="020F0502020204030204"/>
              </a:rPr>
              <a:t> </a:t>
            </a:r>
            <a:r>
              <a:rPr lang="en-IN" sz="2800" dirty="0" err="1">
                <a:cs typeface="Segoe UI" panose="020B0502040204020203"/>
              </a:rPr>
              <a:t>SalePrice</a:t>
            </a:r>
            <a:r>
              <a:rPr lang="en-IN" sz="2800" dirty="0">
                <a:cs typeface="Segoe UI" panose="020B0502040204020203"/>
              </a:rPr>
              <a:t> is maximum with </a:t>
            </a:r>
            <a:r>
              <a:rPr lang="en-IN" sz="2800" dirty="0" err="1">
                <a:cs typeface="Segoe UI" panose="020B0502040204020203"/>
              </a:rPr>
              <a:t>NoRidge</a:t>
            </a:r>
            <a:r>
              <a:rPr lang="en-IN" sz="2800" dirty="0">
                <a:cs typeface="Segoe UI" panose="020B0502040204020203"/>
              </a:rPr>
              <a:t> </a:t>
            </a:r>
            <a:r>
              <a:rPr lang="en-IN" sz="2800" dirty="0" err="1">
                <a:cs typeface="Segoe UI" panose="020B0502040204020203"/>
              </a:rPr>
              <a:t>Neighborhood</a:t>
            </a:r>
            <a:r>
              <a:rPr lang="en-IN" sz="2800" dirty="0">
                <a:cs typeface="Segoe UI" panose="020B0502040204020203"/>
              </a:rPr>
              <a:t>.</a:t>
            </a:r>
            <a:endParaRPr lang="en-IN" sz="2800" dirty="0">
              <a:cs typeface="Segoe UI" panose="020B050204020402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p:cNvPicPr>
          <p:nvPr/>
        </p:nvPicPr>
        <p:blipFill>
          <a:blip r:embed="rId1"/>
          <a:stretch>
            <a:fillRect/>
          </a:stretch>
        </p:blipFill>
        <p:spPr>
          <a:xfrm>
            <a:off x="3638811" y="74136"/>
            <a:ext cx="5645062" cy="5227483"/>
          </a:xfrm>
          <a:prstGeom prst="rect">
            <a:avLst/>
          </a:prstGeom>
        </p:spPr>
      </p:pic>
      <p:sp>
        <p:nvSpPr>
          <p:cNvPr id="3" name="TextBox 2"/>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a:cs typeface="Segoe UI" panose="020B0502040204020203"/>
              </a:rPr>
              <a:t>Observation:</a:t>
            </a:r>
            <a:r>
              <a:rPr lang="en-US" sz="2800">
                <a:cs typeface="Calibri" panose="020F0502020204030204"/>
              </a:rPr>
              <a:t> </a:t>
            </a:r>
            <a:endParaRPr lang="en-US" sz="2800">
              <a:cs typeface="Calibri" panose="020F0502020204030204"/>
            </a:endParaRPr>
          </a:p>
          <a:p>
            <a:r>
              <a:rPr lang="en-IN" sz="2800">
                <a:cs typeface="Segoe UI" panose="020B0502040204020203"/>
              </a:rPr>
              <a:t>SalePrice is maximum with 2.5Fin HouseStyle.</a:t>
            </a:r>
            <a:endParaRPr lang="en-IN" sz="2800">
              <a:cs typeface="Segoe UI" panose="020B050204020402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p:cNvPicPr>
            <a:picLocks noChangeAspect="1"/>
          </p:cNvPicPr>
          <p:nvPr/>
        </p:nvPicPr>
        <p:blipFill>
          <a:blip r:embed="rId1"/>
          <a:stretch>
            <a:fillRect/>
          </a:stretch>
        </p:blipFill>
        <p:spPr>
          <a:xfrm>
            <a:off x="2281825" y="383786"/>
            <a:ext cx="8004131" cy="4180209"/>
          </a:xfrm>
          <a:prstGeom prst="rect">
            <a:avLst/>
          </a:prstGeom>
        </p:spPr>
      </p:pic>
      <p:sp>
        <p:nvSpPr>
          <p:cNvPr id="3" name="TextBox 2"/>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a:cs typeface="Segoe UI" panose="020B0502040204020203"/>
              </a:rPr>
              <a:t>Observation:</a:t>
            </a:r>
            <a:r>
              <a:rPr lang="en-US" sz="2800">
                <a:cs typeface="Calibri" panose="020F0502020204030204"/>
              </a:rPr>
              <a:t> </a:t>
            </a:r>
            <a:endParaRPr lang="en-US" sz="2800">
              <a:cs typeface="Calibri" panose="020F0502020204030204"/>
            </a:endParaRPr>
          </a:p>
          <a:p>
            <a:r>
              <a:rPr lang="en-IN" sz="2800">
                <a:cs typeface="Segoe UI" panose="020B0502040204020203"/>
              </a:rPr>
              <a:t>   </a:t>
            </a:r>
            <a:r>
              <a:rPr lang="en-US" sz="2800">
                <a:cs typeface="Calibri" panose="020F0502020204030204"/>
              </a:rPr>
              <a:t> </a:t>
            </a:r>
            <a:r>
              <a:rPr lang="en-IN" sz="2800">
                <a:cs typeface="Segoe UI" panose="020B0502040204020203"/>
              </a:rPr>
              <a:t>SalePrice is maximum with Ex kitchenQual and CentralAir.</a:t>
            </a:r>
            <a:r>
              <a:rPr lang="en-US" sz="2800">
                <a:cs typeface="Calibri" panose="020F0502020204030204"/>
              </a:rPr>
              <a:t> </a:t>
            </a:r>
            <a:endParaRPr lang="en-US" sz="280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4631</Words>
  <Application>WPS Presentation</Application>
  <PresentationFormat>Widescreen</PresentationFormat>
  <Paragraphs>122</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Calibri Light</vt:lpstr>
      <vt:lpstr>Calibri</vt:lpstr>
      <vt:lpstr>Arial</vt:lpstr>
      <vt:lpstr>Segoe UI</vt:lpstr>
      <vt:lpstr>Microsoft YaHei</vt:lpstr>
      <vt:lpstr>Arial Unicode MS</vt:lpstr>
      <vt:lpstr>WordVisi_MSFontService</vt:lpstr>
      <vt:lpstr>Segoe Print</vt:lpstr>
      <vt:lpstr>Calibri</vt:lpstr>
      <vt:lpstr>Calibri Light</vt:lpstr>
      <vt:lpstr>office theme</vt:lpstr>
      <vt:lpstr>Project presentation on :-   PFA HOUSING PROJECT</vt:lpstr>
      <vt:lpstr>Table Of Contents :-</vt:lpstr>
      <vt:lpstr>PowerPoint 演示文稿</vt:lpstr>
      <vt:lpstr>                          EDA steps and Visualization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Model Dashboard</vt:lpstr>
      <vt:lpstr>PowerPoint 演示文稿</vt:lpstr>
      <vt:lpstr>PowerPoint 演示文稿</vt:lpstr>
      <vt:lpstr>PowerPoint 演示文稿</vt:lpstr>
      <vt:lpstr>                    Finalized Model</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1242</cp:revision>
  <dcterms:created xsi:type="dcterms:W3CDTF">2020-12-29T14:55:00Z</dcterms:created>
  <dcterms:modified xsi:type="dcterms:W3CDTF">2022-12-29T11:40:58Z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14ACE308A08C48E7B6E5232476529BA8</vt:lpwstr>
  </property>
  <property fmtid="{D5CDD505-2E9C-101B-9397-08002B2CF9AE}" pid="3" name="KSOProductBuildVer">
    <vt:lpwstr>1033-11.2.0.11440</vt:lpwstr>
  </property>
</Properties>
</file>