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595" r:id="rId3"/>
    <p:sldId id="592" r:id="rId5"/>
    <p:sldId id="599" r:id="rId6"/>
    <p:sldId id="601" r:id="rId7"/>
    <p:sldId id="602" r:id="rId8"/>
    <p:sldId id="628" r:id="rId9"/>
    <p:sldId id="629" r:id="rId10"/>
    <p:sldId id="632" r:id="rId11"/>
    <p:sldId id="633" r:id="rId12"/>
    <p:sldId id="604" r:id="rId13"/>
    <p:sldId id="634" r:id="rId14"/>
    <p:sldId id="635" r:id="rId15"/>
    <p:sldId id="636" r:id="rId16"/>
    <p:sldId id="637" r:id="rId17"/>
    <p:sldId id="638" r:id="rId18"/>
    <p:sldId id="639" r:id="rId19"/>
    <p:sldId id="640" r:id="rId20"/>
    <p:sldId id="641" r:id="rId21"/>
    <p:sldId id="645" r:id="rId22"/>
    <p:sldId id="642" r:id="rId23"/>
    <p:sldId id="643" r:id="rId24"/>
    <p:sldId id="644" r:id="rId25"/>
    <p:sldId id="614" r:id="rId26"/>
    <p:sldId id="646" r:id="rId27"/>
    <p:sldId id="647" r:id="rId28"/>
    <p:sldId id="648" r:id="rId29"/>
    <p:sldId id="649" r:id="rId30"/>
    <p:sldId id="650" r:id="rId31"/>
    <p:sldId id="651" r:id="rId32"/>
    <p:sldId id="619" r:id="rId33"/>
    <p:sldId id="623" r:id="rId34"/>
    <p:sldId id="627" r:id="rId35"/>
  </p:sldIdLst>
  <p:sldSz cx="9144000" cy="5143500" type="screen16x9"/>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40" autoAdjust="0"/>
    <p:restoredTop sz="92503" autoAdjust="0"/>
  </p:normalViewPr>
  <p:slideViewPr>
    <p:cSldViewPr>
      <p:cViewPr varScale="1">
        <p:scale>
          <a:sx n="90" d="100"/>
          <a:sy n="90" d="100"/>
        </p:scale>
        <p:origin x="-216" y="-96"/>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5.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10852" y="2128684"/>
            <a:ext cx="7524836" cy="706755"/>
          </a:xfrm>
          <a:prstGeom prst="rect">
            <a:avLst/>
          </a:prstGeom>
          <a:noFill/>
        </p:spPr>
        <p:txBody>
          <a:bodyPr wrap="square" rtlCol="0">
            <a:spAutoFit/>
          </a:bodyPr>
          <a:lstStyle/>
          <a:p>
            <a:pPr algn="ctr"/>
            <a:r>
              <a:rPr lang="en-US" altLang="zh-CN" sz="4000" b="1" dirty="0" smtClean="0">
                <a:solidFill>
                  <a:schemeClr val="accent1"/>
                </a:solidFill>
                <a:ea typeface="Arial" panose="020B0604020202020204" pitchFamily="34" charset="0"/>
                <a:cs typeface="Arial" panose="020B0604020202020204" pitchFamily="34" charset="0"/>
                <a:sym typeface="+mn-lt"/>
              </a:rPr>
              <a:t>Micro Credit Defaulter Report</a:t>
            </a:r>
            <a:endParaRPr lang="en-US" altLang="zh-CN" sz="4000" b="1" dirty="0" smtClean="0">
              <a:solidFill>
                <a:schemeClr val="accent1"/>
              </a:solidFill>
              <a:ea typeface="Arial" panose="020B0604020202020204" pitchFamily="34" charset="0"/>
              <a:cs typeface="Arial" panose="020B0604020202020204" pitchFamily="34" charset="0"/>
              <a:sym typeface="+mn-lt"/>
            </a:endParaRPr>
          </a:p>
        </p:txBody>
      </p:sp>
      <p:sp>
        <p:nvSpPr>
          <p:cNvPr id="21" name="矩形 20"/>
          <p:cNvSpPr/>
          <p:nvPr/>
        </p:nvSpPr>
        <p:spPr>
          <a:xfrm>
            <a:off x="2915817" y="3517563"/>
            <a:ext cx="3312368"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593996" y="3508226"/>
            <a:ext cx="2349500" cy="306705"/>
          </a:xfrm>
          <a:prstGeom prst="rect">
            <a:avLst/>
          </a:prstGeom>
        </p:spPr>
        <p:txBody>
          <a:bodyPr wrap="none">
            <a:spAutoFit/>
          </a:bodyPr>
          <a:lstStyle/>
          <a:p>
            <a:pPr algn="ctr"/>
            <a:r>
              <a:rPr lang="en-US" altLang="zh-CN" sz="1400" dirty="0" smtClean="0">
                <a:solidFill>
                  <a:schemeClr val="bg1"/>
                </a:solidFill>
                <a:latin typeface="Arial" panose="020B0604020202020204" pitchFamily="34" charset="0"/>
                <a:ea typeface="Arial" panose="020B0604020202020204" pitchFamily="34" charset="0"/>
                <a:cs typeface="Arial" panose="020B0604020202020204" pitchFamily="34" charset="0"/>
              </a:rPr>
              <a:t>Submitted by Nandini singh</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1"/>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advClick="0" advTm="0">
        <p:fade/>
      </p:transition>
    </mc:Choice>
    <mc:Fallback>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27362" y="2500159"/>
            <a:ext cx="7524836" cy="144526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Data Visualization</a:t>
            </a:r>
            <a:endParaRPr lang="en-US" altLang="zh-CN" sz="4400" b="1" dirty="0">
              <a:solidFill>
                <a:schemeClr val="accent1"/>
              </a:solidFill>
              <a:ea typeface="Arial" panose="020B0604020202020204" pitchFamily="34" charset="0"/>
              <a:cs typeface="Arial" panose="020B0604020202020204" pitchFamily="34" charset="0"/>
              <a:sym typeface="+mn-lt"/>
            </a:endParaRP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smtClean="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750" advClick="0" advTm="0">
        <p:newsflash/>
      </p:transition>
    </mc:Choice>
    <mc:Fallback>
      <p:transition spd="slow" advClick="0" advTm="0">
        <p:newsfla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The datates of the dataset are as follows:</a:t>
            </a:r>
            <a:endParaRPr lang="en-US"/>
          </a:p>
        </p:txBody>
      </p:sp>
      <p:pic>
        <p:nvPicPr>
          <p:cNvPr id="3" name="Picture 2" descr="dtype_1"/>
          <p:cNvPicPr>
            <a:picLocks noChangeAspect="1"/>
          </p:cNvPicPr>
          <p:nvPr/>
        </p:nvPicPr>
        <p:blipFill>
          <a:blip r:embed="rId1"/>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250" advClick="0" advTm="0">
        <p:wipe/>
      </p:transition>
    </mc:Choice>
    <mc:Fallback>
      <p:transition spd="slow" advClick="0" advTm="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1"/>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500" advClick="0" advTm="0">
        <p:wipe/>
      </p:transition>
    </mc:Choice>
    <mc:Fallback>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Let’s check if the target column is balanced or not.</a:t>
            </a:r>
            <a:endParaRPr lang="en-US"/>
          </a:p>
        </p:txBody>
      </p:sp>
      <p:pic>
        <p:nvPicPr>
          <p:cNvPr id="3" name="Picture 2" descr="data_balance_1"/>
          <p:cNvPicPr>
            <a:picLocks noChangeAspect="1"/>
          </p:cNvPicPr>
          <p:nvPr/>
        </p:nvPicPr>
        <p:blipFill>
          <a:blip r:embed="rId1"/>
          <a:stretch>
            <a:fillRect/>
          </a:stretch>
        </p:blipFill>
        <p:spPr>
          <a:xfrm>
            <a:off x="683895" y="1275715"/>
            <a:ext cx="5267325" cy="2057400"/>
          </a:xfrm>
          <a:prstGeom prst="rect">
            <a:avLst/>
          </a:prstGeom>
        </p:spPr>
      </p:pic>
      <p:pic>
        <p:nvPicPr>
          <p:cNvPr id="5" name="Picture 4" descr="data_balance_3"/>
          <p:cNvPicPr>
            <a:picLocks noChangeAspect="1"/>
          </p:cNvPicPr>
          <p:nvPr/>
        </p:nvPicPr>
        <p:blipFill>
          <a:blip r:embed="rId2"/>
          <a:stretch>
            <a:fillRect/>
          </a:stretch>
        </p:blipFill>
        <p:spPr>
          <a:xfrm>
            <a:off x="5436235" y="771525"/>
            <a:ext cx="3491865" cy="3354070"/>
          </a:xfrm>
          <a:prstGeom prst="rect">
            <a:avLst/>
          </a:prstGeom>
        </p:spPr>
      </p:pic>
      <p:sp>
        <p:nvSpPr>
          <p:cNvPr id="6" name="Text Box 5"/>
          <p:cNvSpPr txBox="1"/>
          <p:nvPr/>
        </p:nvSpPr>
        <p:spPr>
          <a:xfrm>
            <a:off x="835025" y="3975100"/>
            <a:ext cx="7698105" cy="922020"/>
          </a:xfrm>
          <a:prstGeom prst="rect">
            <a:avLst/>
          </a:prstGeom>
          <a:noFill/>
        </p:spPr>
        <p:txBody>
          <a:bodyPr wrap="square" rtlCol="0">
            <a:spAutoFit/>
          </a:bodyPr>
          <a:lstStyle/>
          <a:p>
            <a:pPr marL="285750" indent="-285750">
              <a:buFont typeface="Arial" panose="020B0604020202020204" pitchFamily="34" charset="0"/>
              <a:buChar char="•"/>
            </a:pPr>
            <a:r>
              <a:rPr lang="en-US"/>
              <a:t>As per the observation, approx 87.5% users paid back the credit amount and 1.5% users failed to pay the credit.</a:t>
            </a:r>
            <a:endParaRPr lang="en-US"/>
          </a:p>
          <a:p>
            <a:pPr marL="285750" indent="-285750">
              <a:buFont typeface="Arial" panose="020B0604020202020204" pitchFamily="34" charset="0"/>
              <a:buChar char="•"/>
            </a:pPr>
            <a:r>
              <a:rPr lang="en-US"/>
              <a:t>This shows that the target column is imbalanced.</a:t>
            </a:r>
            <a:endParaRPr lang="en-US"/>
          </a:p>
        </p:txBody>
      </p:sp>
    </p:spTree>
  </p:cSld>
  <p:clrMapOvr>
    <a:masterClrMapping/>
  </p:clrMapOvr>
  <mc:AlternateContent xmlns:mc="http://schemas.openxmlformats.org/markup-compatibility/2006">
    <mc:Choice xmlns:p14="http://schemas.microsoft.com/office/powerpoint/2010/main" Requires="p14">
      <p:transition spd="slow" p14:dur="3000" advClick="0" advTm="0">
        <p:cut/>
      </p:transition>
    </mc:Choice>
    <mc:Fallback>
      <p:transition spd="slow" advClick="0" advTm="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the realtionship of age on cellular network with target column.</a:t>
            </a:r>
            <a:endParaRPr lang="en-US"/>
          </a:p>
        </p:txBody>
      </p:sp>
      <p:pic>
        <p:nvPicPr>
          <p:cNvPr id="3" name="Picture 2" descr="age"/>
          <p:cNvPicPr>
            <a:picLocks noChangeAspect="1"/>
          </p:cNvPicPr>
          <p:nvPr/>
        </p:nvPicPr>
        <p:blipFill>
          <a:blip r:embed="rId1"/>
          <a:stretch>
            <a:fillRect/>
          </a:stretch>
        </p:blipFill>
        <p:spPr>
          <a:xfrm>
            <a:off x="827405" y="1129030"/>
            <a:ext cx="3931920" cy="3369310"/>
          </a:xfrm>
          <a:prstGeom prst="rect">
            <a:avLst/>
          </a:prstGeom>
        </p:spPr>
      </p:pic>
      <p:sp>
        <p:nvSpPr>
          <p:cNvPr id="4" name="Text Box 3"/>
          <p:cNvSpPr txBox="1"/>
          <p:nvPr/>
        </p:nvSpPr>
        <p:spPr>
          <a:xfrm>
            <a:off x="4821555" y="1551940"/>
            <a:ext cx="3656330" cy="1753235"/>
          </a:xfrm>
          <a:prstGeom prst="rect">
            <a:avLst/>
          </a:prstGeom>
          <a:noFill/>
        </p:spPr>
        <p:txBody>
          <a:bodyPr wrap="square" rtlCol="0">
            <a:spAutoFit/>
          </a:bodyPr>
          <a:lstStyle/>
          <a:p>
            <a:pPr marL="285750" indent="-285750">
              <a:buFont typeface="Arial" panose="020B0604020202020204" pitchFamily="34" charset="0"/>
              <a:buChar char="•"/>
            </a:pPr>
            <a:r>
              <a:rPr lang="en-US"/>
              <a:t>we can say that as the number of days of users increases the chances of defaulters also increases. This is for the users who have taken the loan in last 30 days.</a:t>
            </a:r>
            <a:endParaRPr lang="en-US"/>
          </a:p>
        </p:txBody>
      </p:sp>
    </p:spTree>
  </p:cSld>
  <p:clrMapOvr>
    <a:masterClrMapping/>
  </p:clrMapOvr>
  <mc:AlternateContent xmlns:mc="http://schemas.openxmlformats.org/markup-compatibility/2006">
    <mc:Choice xmlns:p14="http://schemas.microsoft.com/office/powerpoint/2010/main" Requires="p14">
      <p:transition spd="slow" p14:dur="3000" advClick="0" advTm="0">
        <p:cut/>
      </p:transition>
    </mc:Choice>
    <mc:Fallback>
      <p:transition spd="slow" advClick="0" advTm="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look for the relation between average main account balance of users in last 30 days and daily amount spend in last 30 days.</a:t>
            </a:r>
            <a:endParaRPr lang="en-US"/>
          </a:p>
        </p:txBody>
      </p:sp>
      <p:pic>
        <p:nvPicPr>
          <p:cNvPr id="3" name="Picture 2" descr="rental30"/>
          <p:cNvPicPr>
            <a:picLocks noChangeAspect="1"/>
          </p:cNvPicPr>
          <p:nvPr/>
        </p:nvPicPr>
        <p:blipFill>
          <a:blip r:embed="rId1"/>
          <a:stretch>
            <a:fillRect/>
          </a:stretch>
        </p:blipFill>
        <p:spPr>
          <a:xfrm>
            <a:off x="899795" y="1275715"/>
            <a:ext cx="3970020" cy="3571240"/>
          </a:xfrm>
          <a:prstGeom prst="rect">
            <a:avLst/>
          </a:prstGeom>
        </p:spPr>
      </p:pic>
      <p:sp>
        <p:nvSpPr>
          <p:cNvPr id="4" name="Text Box 3"/>
          <p:cNvSpPr txBox="1"/>
          <p:nvPr/>
        </p:nvSpPr>
        <p:spPr>
          <a:xfrm>
            <a:off x="5085715" y="1635760"/>
            <a:ext cx="3368040" cy="3138170"/>
          </a:xfrm>
          <a:prstGeom prst="rect">
            <a:avLst/>
          </a:prstGeom>
          <a:noFill/>
        </p:spPr>
        <p:txBody>
          <a:bodyPr wrap="square" rtlCol="0">
            <a:spAutoFit/>
          </a:bodyPr>
          <a:lstStyle/>
          <a:p>
            <a:pPr marL="285750" indent="-285750">
              <a:buFont typeface="Arial" panose="020B0604020202020204" pitchFamily="34" charset="0"/>
              <a:buChar char="•"/>
            </a:pPr>
            <a:r>
              <a:rPr lang="en-US"/>
              <a:t>The graph shows that as the average main account balance of the users are increasing their spending are also increasing.</a:t>
            </a:r>
            <a:endParaRPr lang="en-US"/>
          </a:p>
          <a:p>
            <a:pPr marL="285750" indent="-285750">
              <a:buFont typeface="Arial" panose="020B0604020202020204" pitchFamily="34" charset="0"/>
              <a:buChar char="•"/>
            </a:pPr>
            <a:r>
              <a:rPr lang="en-US"/>
              <a:t>If we talk about the credit defaulters, it is more for the users who is spending less and the average main balance in the last 30 days is below 50,000.</a:t>
            </a:r>
            <a:endParaRPr lang="en-US"/>
          </a:p>
        </p:txBody>
      </p:sp>
    </p:spTree>
  </p:cSld>
  <p:clrMapOvr>
    <a:masterClrMapping/>
  </p:clrMapOvr>
  <mc:AlternateContent xmlns:mc="http://schemas.openxmlformats.org/markup-compatibility/2006">
    <mc:Choice xmlns:p14="http://schemas.microsoft.com/office/powerpoint/2010/main" Requires="p14">
      <p:transition spd="slow" p14:dur="3000" advClick="0" advTm="0">
        <p:cut/>
      </p:transition>
    </mc:Choice>
    <mc:Fallback>
      <p:transition spd="slow" advClick="0" advTm="0">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11480"/>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compare the total amount of loan taken and the number of loan taken by the users in last 30 days.</a:t>
            </a:r>
            <a:endParaRPr lang="en-US"/>
          </a:p>
        </p:txBody>
      </p:sp>
      <p:pic>
        <p:nvPicPr>
          <p:cNvPr id="3" name="Picture 2" descr="amnt30"/>
          <p:cNvPicPr>
            <a:picLocks noChangeAspect="1"/>
          </p:cNvPicPr>
          <p:nvPr/>
        </p:nvPicPr>
        <p:blipFill>
          <a:blip r:embed="rId1"/>
          <a:stretch>
            <a:fillRect/>
          </a:stretch>
        </p:blipFill>
        <p:spPr>
          <a:xfrm>
            <a:off x="683895" y="1347470"/>
            <a:ext cx="3849370" cy="3429000"/>
          </a:xfrm>
          <a:prstGeom prst="rect">
            <a:avLst/>
          </a:prstGeom>
        </p:spPr>
      </p:pic>
      <p:sp>
        <p:nvSpPr>
          <p:cNvPr id="4" name="Text Box 3"/>
          <p:cNvSpPr txBox="1"/>
          <p:nvPr/>
        </p:nvSpPr>
        <p:spPr>
          <a:xfrm>
            <a:off x="4533265" y="1551940"/>
            <a:ext cx="3944620" cy="2306955"/>
          </a:xfrm>
          <a:prstGeom prst="rect">
            <a:avLst/>
          </a:prstGeom>
          <a:noFill/>
        </p:spPr>
        <p:txBody>
          <a:bodyPr wrap="square" rtlCol="0">
            <a:spAutoFit/>
          </a:bodyPr>
          <a:lstStyle/>
          <a:p>
            <a:pPr marL="285750" indent="-285750">
              <a:buFont typeface="Arial" panose="020B0604020202020204" pitchFamily="34" charset="0"/>
              <a:buChar char="•"/>
            </a:pPr>
            <a:r>
              <a:rPr lang="en-US"/>
              <a:t>We can see that as the amount is increasing the number of loan is also increasing.</a:t>
            </a:r>
            <a:endParaRPr lang="en-US"/>
          </a:p>
          <a:p>
            <a:pPr marL="285750" indent="-285750">
              <a:buFont typeface="Arial" panose="020B0604020202020204" pitchFamily="34" charset="0"/>
              <a:buChar char="•"/>
            </a:pPr>
            <a:r>
              <a:rPr lang="en-US"/>
              <a:t>Users who have taken less number of loans (below 20) and for less amount (below or equal to 100) some of them have failed to pay back the amount.</a:t>
            </a:r>
            <a:endParaRPr lang="en-US"/>
          </a:p>
        </p:txBody>
      </p:sp>
    </p:spTree>
  </p:cSld>
  <p:clrMapOvr>
    <a:masterClrMapping/>
  </p:clrMapOvr>
  <mc:AlternateContent xmlns:mc="http://schemas.openxmlformats.org/markup-compatibility/2006">
    <mc:Choice xmlns:p14="http://schemas.microsoft.com/office/powerpoint/2010/main" Requires="p14">
      <p:transition spd="slow" p14:dur="3250" advClick="0" advTm="0">
        <p:cut/>
      </p:transition>
    </mc:Choice>
    <mc:Fallback>
      <p:transition spd="slow" advClick="0" advTm="0">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1"/>
          <a:stretch>
            <a:fillRect/>
          </a:stretch>
        </p:blipFill>
        <p:spPr>
          <a:xfrm>
            <a:off x="971550" y="1212215"/>
            <a:ext cx="3935095" cy="3522345"/>
          </a:xfrm>
          <a:prstGeom prst="rect">
            <a:avLst/>
          </a:prstGeom>
        </p:spPr>
      </p:pic>
      <p:sp>
        <p:nvSpPr>
          <p:cNvPr id="2" name="Text Box 1"/>
          <p:cNvSpPr txBox="1"/>
          <p:nvPr/>
        </p:nvSpPr>
        <p:spPr>
          <a:xfrm>
            <a:off x="779780" y="61912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for the relation between total amount of loan taken by the users in 90 days and number of loan taken.</a:t>
            </a:r>
            <a:endParaRPr lang="en-US"/>
          </a:p>
        </p:txBody>
      </p:sp>
      <p:sp>
        <p:nvSpPr>
          <p:cNvPr id="4" name="Text Box 3"/>
          <p:cNvSpPr txBox="1"/>
          <p:nvPr/>
        </p:nvSpPr>
        <p:spPr>
          <a:xfrm>
            <a:off x="5076190" y="1635760"/>
            <a:ext cx="3527425" cy="1198880"/>
          </a:xfrm>
          <a:prstGeom prst="rect">
            <a:avLst/>
          </a:prstGeom>
          <a:noFill/>
        </p:spPr>
        <p:txBody>
          <a:bodyPr wrap="square" rtlCol="0">
            <a:spAutoFit/>
          </a:bodyPr>
          <a:lstStyle/>
          <a:p>
            <a:pPr marL="285750" indent="-285750">
              <a:buFont typeface="Arial" panose="020B0604020202020204" pitchFamily="34" charset="0"/>
              <a:buChar char="•"/>
            </a:pPr>
            <a:r>
              <a:rPr lang="en-US"/>
              <a:t>We found that the number of defaulters are more for 90 days but the loan amount is below 100.</a:t>
            </a:r>
            <a:endParaRPr lang="en-US"/>
          </a:p>
        </p:txBody>
      </p:sp>
    </p:spTree>
  </p:cSld>
  <p:clrMapOvr>
    <a:masterClrMapping/>
  </p:clrMapOvr>
  <mc:AlternateContent xmlns:mc="http://schemas.openxmlformats.org/markup-compatibility/2006">
    <mc:Choice xmlns:p14="http://schemas.microsoft.com/office/powerpoint/2010/main" Requires="p14">
      <p:transition spd="slow" p14:dur="3250" advClick="0" advTm="0">
        <p:cut/>
      </p:transition>
    </mc:Choice>
    <mc:Fallback>
      <p:transition spd="slow" advClick="0" advTm="0">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3090" y="339090"/>
            <a:ext cx="7957820" cy="645160"/>
          </a:xfrm>
          <a:prstGeom prst="rect">
            <a:avLst/>
          </a:prstGeom>
          <a:noFill/>
        </p:spPr>
        <p:txBody>
          <a:bodyPr wrap="square" rtlCol="0" anchor="t">
            <a:spAutoFit/>
          </a:bodyPr>
          <a:lstStyle/>
          <a:p>
            <a:r>
              <a:rPr lang="en-US"/>
              <a:t>- We found that the number of defaulters are more for 90 days but the loan amount is below 100. </a:t>
            </a:r>
            <a:endParaRPr lang="en-US"/>
          </a:p>
        </p:txBody>
      </p:sp>
      <p:pic>
        <p:nvPicPr>
          <p:cNvPr id="3" name="Picture 2" descr="payback_de"/>
          <p:cNvPicPr>
            <a:picLocks noChangeAspect="1"/>
          </p:cNvPicPr>
          <p:nvPr/>
        </p:nvPicPr>
        <p:blipFill>
          <a:blip r:embed="rId1"/>
          <a:stretch>
            <a:fillRect/>
          </a:stretch>
        </p:blipFill>
        <p:spPr>
          <a:xfrm>
            <a:off x="899795" y="1275715"/>
            <a:ext cx="3968115" cy="3551555"/>
          </a:xfrm>
          <a:prstGeom prst="rect">
            <a:avLst/>
          </a:prstGeom>
        </p:spPr>
      </p:pic>
      <p:sp>
        <p:nvSpPr>
          <p:cNvPr id="4" name="Text Box 3"/>
          <p:cNvSpPr txBox="1"/>
          <p:nvPr/>
        </p:nvSpPr>
        <p:spPr>
          <a:xfrm>
            <a:off x="5076190" y="1779270"/>
            <a:ext cx="3180080" cy="1753235"/>
          </a:xfrm>
          <a:prstGeom prst="rect">
            <a:avLst/>
          </a:prstGeom>
          <a:noFill/>
        </p:spPr>
        <p:txBody>
          <a:bodyPr wrap="square" rtlCol="0" anchor="t">
            <a:spAutoFit/>
          </a:bodyPr>
          <a:lstStyle/>
          <a:p>
            <a:pPr marL="285750" indent="-285750">
              <a:buFont typeface="Arial" panose="020B0604020202020204" pitchFamily="34" charset="0"/>
              <a:buChar char="•"/>
            </a:pPr>
            <a:r>
              <a:rPr lang="en-US"/>
              <a:t>From the graph we can say that as the number of days of pay back is increasing the nuumber of defaulters are also increasing. </a:t>
            </a:r>
            <a:endParaRPr lang="en-US"/>
          </a:p>
        </p:txBody>
      </p:sp>
    </p:spTree>
  </p:cSld>
  <p:clrMapOvr>
    <a:masterClrMapping/>
  </p:clrMapOvr>
  <mc:AlternateContent xmlns:mc="http://schemas.openxmlformats.org/markup-compatibility/2006">
    <mc:Choice xmlns:p14="http://schemas.microsoft.com/office/powerpoint/2010/main" Requires="p14">
      <p:transition spd="slow" p14:dur="3000" advClick="0" advTm="0">
        <p:cut/>
      </p:transition>
    </mc:Choice>
    <mc:Fallback>
      <p:transition spd="slow" advClick="0" advTm="0">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Stastical Summary </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Correlation Table</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newsflash/>
      </p:transition>
    </mc:Choice>
    <mc:Fallback>
      <p:transition spd="slow" advClick="0" advTm="0">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376680" cy="368300"/>
          </a:xfrm>
          <a:prstGeom prst="rect">
            <a:avLst/>
          </a:prstGeom>
          <a:noFill/>
        </p:spPr>
        <p:txBody>
          <a:bodyPr wrap="none" rtlCol="0">
            <a:spAutoFit/>
          </a:bodyPr>
          <a:lstStyle/>
          <a:p>
            <a:r>
              <a:rPr lang="en-US" altLang="zh-CN" dirty="0" smtClean="0">
                <a:solidFill>
                  <a:schemeClr val="accent1"/>
                </a:solidFill>
                <a:latin typeface="Arial" panose="020B0604020202020204" pitchFamily="34" charset="0"/>
                <a:ea typeface="Arial" panose="020B0604020202020204" pitchFamily="34" charset="0"/>
                <a:cs typeface="Arial" panose="020B0604020202020204" pitchFamily="34" charset="0"/>
              </a:rPr>
              <a:t>Introduction</a:t>
            </a:r>
            <a:endPar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02</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07235" cy="368300"/>
          </a:xfrm>
          <a:prstGeom prst="rect">
            <a:avLst/>
          </a:prstGeom>
          <a:noFill/>
        </p:spPr>
        <p:txBody>
          <a:bodyPr wrap="none" rtlCol="0">
            <a:spAutoFit/>
          </a:bodyPr>
          <a:lstStyle/>
          <a:p>
            <a:r>
              <a:rPr lang="en-US" altLang="zh-CN"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endParaRPr lang="en-US" altLang="zh-CN"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03</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2900680" cy="6604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endPar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endParaRPr>
          </a:p>
          <a:p>
            <a:endParaRPr lang="zh-CN" altLang="en-US" sz="19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04</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4775" cy="383540"/>
          </a:xfrm>
          <a:prstGeom prst="rect">
            <a:avLst/>
          </a:prstGeom>
          <a:noFill/>
        </p:spPr>
        <p:txBody>
          <a:bodyPr wrap="none" rtlCol="0">
            <a:spAutoFit/>
          </a:bodyPr>
          <a:lstStyle/>
          <a:p>
            <a:r>
              <a:rPr lang="en-US" altLang="zh-CN" sz="1900" dirty="0" smtClean="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900"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6186" y="1942473"/>
            <a:ext cx="3042637" cy="1323439"/>
            <a:chOff x="530201" y="1790225"/>
            <a:chExt cx="3042637" cy="1323439"/>
          </a:xfrm>
        </p:grpSpPr>
        <p:sp>
          <p:nvSpPr>
            <p:cNvPr id="40" name="文本框 39"/>
            <p:cNvSpPr txBox="1"/>
            <p:nvPr/>
          </p:nvSpPr>
          <p:spPr>
            <a:xfrm>
              <a:off x="530201" y="1790225"/>
              <a:ext cx="3042637" cy="1323439"/>
            </a:xfrm>
            <a:prstGeom prst="rect">
              <a:avLst/>
            </a:prstGeom>
            <a:noFill/>
          </p:spPr>
          <p:txBody>
            <a:bodyPr wrap="square" rtlCol="0">
              <a:spAutoFit/>
            </a:bodyPr>
            <a:lstStyle/>
            <a:p>
              <a:pPr algn="ctr"/>
              <a:r>
                <a:rPr lang="en-US" altLang="zh-CN" sz="4000" dirty="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endParaRPr lang="en-US" altLang="zh-CN"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a:p>
              <a:pPr algn="ctr"/>
              <a:endParaRPr lang="zh-CN" altLang="en-US"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p:pull/>
      </p:transition>
    </mc:Choice>
    <mc:Fallback>
      <p:transition spd="slow" advClick="0" advTm="0">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1"/>
          <a:stretch>
            <a:fillRect/>
          </a:stretch>
        </p:blipFill>
        <p:spPr>
          <a:xfrm>
            <a:off x="344170" y="0"/>
            <a:ext cx="8455025"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250" advClick="0" advTm="0">
        <p:wedge/>
      </p:transition>
    </mc:Choice>
    <mc:Fallback>
      <p:transition spd="slow" advClick="0" advTm="0">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1"/>
          <a:stretch>
            <a:fillRect/>
          </a:stretch>
        </p:blipFill>
        <p:spPr>
          <a:xfrm>
            <a:off x="0" y="960755"/>
            <a:ext cx="9144000" cy="3796030"/>
          </a:xfrm>
          <a:prstGeom prst="rect">
            <a:avLst/>
          </a:prstGeom>
        </p:spPr>
      </p:pic>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a:solidFill>
                  <a:schemeClr val="accent4"/>
                </a:solidFill>
                <a:effectLst/>
              </a:rPr>
              <a:t>Correlation Table</a:t>
            </a:r>
            <a:endParaRPr lang="en-US" b="1">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3000" advClick="0" advTm="0">
        <p:wedge/>
      </p:transition>
    </mc:Choice>
    <mc:Fallback>
      <p:transition spd="slow" advClick="0" advTm="0">
        <p:wedg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
        <p:nvSpPr>
          <p:cNvPr id="2" name="Text Box 1"/>
          <p:cNvSpPr txBox="1"/>
          <p:nvPr/>
        </p:nvSpPr>
        <p:spPr>
          <a:xfrm>
            <a:off x="655320" y="848995"/>
            <a:ext cx="7660640" cy="368300"/>
          </a:xfrm>
          <a:prstGeom prst="rect">
            <a:avLst/>
          </a:prstGeom>
          <a:noFill/>
        </p:spPr>
        <p:txBody>
          <a:bodyPr wrap="square" rtlCol="0">
            <a:spAutoFit/>
          </a:bodyPr>
          <a:lstStyle/>
          <a:p>
            <a:r>
              <a:rPr lang="en-US" b="1">
                <a:solidFill>
                  <a:schemeClr val="tx1"/>
                </a:solidFill>
                <a:effectLst>
                  <a:outerShdw blurRad="38100" dist="19050" dir="2700000" algn="tl" rotWithShape="0">
                    <a:schemeClr val="dk1">
                      <a:alpha val="40000"/>
                    </a:schemeClr>
                  </a:outerShdw>
                </a:effectLst>
              </a:rPr>
              <a:t>Outcomes of Correlation Table:</a:t>
            </a:r>
            <a:endParaRPr lang="en-US"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756920" y="1419860"/>
            <a:ext cx="7630795" cy="3415030"/>
          </a:xfrm>
          <a:prstGeom prst="rect">
            <a:avLst/>
          </a:prstGeom>
          <a:noFill/>
        </p:spPr>
        <p:txBody>
          <a:bodyPr wrap="square" rtlCol="0">
            <a:spAutoFit/>
          </a:bodyPr>
          <a:lstStyle/>
          <a:p>
            <a:pPr marL="285750" indent="-285750">
              <a:buFont typeface="Wingdings" panose="05000000000000000000" charset="0"/>
              <a:buChar char="ü"/>
            </a:pPr>
            <a:r>
              <a:rPr lang="en-US"/>
              <a:t>Number of times account got recharged in 30 days &amp; 90 days have the maximum correlation with the target column. It have 24% correlation which can be considered as strong bond.</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90 days have 21% correlation with the target column which can be considered as strong bond.</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30 days, Number of loans taken by user in last 30 days, total amount of loans taken in 30 days, and 90 days columns are showing 20% correlation with the target column which can be considered as good bond.</a:t>
            </a:r>
            <a:endParaRPr lang="en-US"/>
          </a:p>
        </p:txBody>
      </p:sp>
    </p:spTree>
  </p:cSld>
  <p:clrMapOvr>
    <a:masterClrMapping/>
  </p:clrMapOvr>
  <mc:AlternateContent xmlns:mc="http://schemas.openxmlformats.org/markup-compatibility/2006">
    <mc:Choice xmlns:p14="http://schemas.microsoft.com/office/powerpoint/2010/main" Requires="p14">
      <p:transition spd="slow" p14:dur="3250" advClick="0" advTm="0">
        <p:dissolve/>
      </p:transition>
    </mc:Choice>
    <mc:Fallback>
      <p:transition spd="slow" advClick="0" advTm="0">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2199804"/>
            <a:ext cx="7524836" cy="2122805"/>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Interpretation of </a:t>
            </a:r>
            <a:endParaRPr lang="en-US" altLang="zh-CN" sz="4400" b="1" dirty="0">
              <a:solidFill>
                <a:schemeClr val="accent1"/>
              </a:solidFill>
              <a:ea typeface="Arial" panose="020B0604020202020204" pitchFamily="34" charset="0"/>
              <a:cs typeface="Arial" panose="020B0604020202020204" pitchFamily="34" charset="0"/>
              <a:sym typeface="+mn-lt"/>
            </a:endParaRPr>
          </a:p>
          <a:p>
            <a:pPr algn="ctr"/>
            <a:r>
              <a:rPr lang="en-US" altLang="zh-CN" sz="4400" b="1" dirty="0">
                <a:solidFill>
                  <a:schemeClr val="accent1"/>
                </a:solidFill>
                <a:ea typeface="Arial" panose="020B0604020202020204" pitchFamily="34" charset="0"/>
                <a:cs typeface="Arial" panose="020B0604020202020204" pitchFamily="34" charset="0"/>
                <a:sym typeface="+mn-lt"/>
              </a:rPr>
              <a:t>the results </a:t>
            </a:r>
            <a:endParaRPr lang="en-US" altLang="zh-CN" sz="4400" b="1" dirty="0">
              <a:solidFill>
                <a:schemeClr val="accent1"/>
              </a:solidFill>
              <a:ea typeface="Arial" panose="020B0604020202020204" pitchFamily="34" charset="0"/>
              <a:cs typeface="Arial" panose="020B0604020202020204" pitchFamily="34" charset="0"/>
              <a:sym typeface="+mn-lt"/>
            </a:endParaRP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smtClean="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250" advClick="0" advTm="0">
        <p:newsflash/>
      </p:transition>
    </mc:Choice>
    <mc:Fallback>
      <p:transition spd="slow" advClick="0" advTm="0">
        <p:newsfla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a:solidFill>
                  <a:schemeClr val="accent1"/>
                </a:solidFill>
                <a:effectLst>
                  <a:outerShdw blurRad="38100" dist="25400" dir="5400000" algn="ctr" rotWithShape="0">
                    <a:srgbClr val="6E747A">
                      <a:alpha val="43000"/>
                    </a:srgbClr>
                  </a:outerShdw>
                </a:effectLst>
              </a:rPr>
              <a:t>Model Building</a:t>
            </a:r>
            <a:endParaRPr lang="en-US">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683895" y="1203325"/>
            <a:ext cx="7903210" cy="1753235"/>
          </a:xfrm>
          <a:prstGeom prst="rect">
            <a:avLst/>
          </a:prstGeom>
          <a:noFill/>
        </p:spPr>
        <p:txBody>
          <a:bodyPr wrap="square" rtlCol="0">
            <a:spAutoFit/>
          </a:bodyPr>
          <a:lstStyle/>
          <a:p>
            <a:r>
              <a:rPr lang="en-US"/>
              <a:t>Below are the algorithms which we used for the training and testing:</a:t>
            </a:r>
            <a:endParaRPr lang="en-US"/>
          </a:p>
          <a:p>
            <a:pPr marL="342900" indent="-342900">
              <a:buAutoNum type="arabicPeriod"/>
            </a:pPr>
            <a:r>
              <a:rPr lang="en-US"/>
              <a:t>Logisstic Regression.</a:t>
            </a:r>
            <a:endParaRPr lang="en-US"/>
          </a:p>
          <a:p>
            <a:pPr marL="342900" indent="-342900">
              <a:buAutoNum type="arabicPeriod"/>
            </a:pPr>
            <a:r>
              <a:rPr lang="en-US"/>
              <a:t>Ridge Classifier.</a:t>
            </a:r>
            <a:endParaRPr lang="en-US"/>
          </a:p>
          <a:p>
            <a:pPr marL="342900" indent="-342900">
              <a:buAutoNum type="arabicPeriod"/>
            </a:pPr>
            <a:r>
              <a:rPr lang="en-US"/>
              <a:t>Random Forest Classifier.</a:t>
            </a:r>
            <a:endParaRPr lang="en-US"/>
          </a:p>
          <a:p>
            <a:pPr marL="342900" indent="-342900">
              <a:buAutoNum type="arabicPeriod"/>
            </a:pPr>
            <a:r>
              <a:rPr lang="en-US"/>
              <a:t>Decision Tree Classifier.</a:t>
            </a:r>
            <a:endParaRPr lang="en-US"/>
          </a:p>
          <a:p>
            <a:pPr marL="342900" indent="-342900">
              <a:buAutoNum type="arabicPeriod"/>
            </a:pPr>
            <a:r>
              <a:rPr lang="en-US"/>
              <a:t>Gaussian NB.</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dissolve/>
      </p:transition>
    </mc:Choice>
    <mc:Fallback>
      <p:transition spd="slow" advClick="0" advTm="0">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1. Logistic Regression:</a:t>
            </a:r>
            <a:endParaRPr lang="en-US">
              <a:solidFill>
                <a:schemeClr val="accent1"/>
              </a:solidFill>
              <a:effectLst>
                <a:outerShdw blurRad="38100" dist="25400" dir="5400000" algn="ctr" rotWithShape="0">
                  <a:srgbClr val="6E747A">
                    <a:alpha val="43000"/>
                  </a:srgbClr>
                </a:outerShdw>
              </a:effectLst>
            </a:endParaRPr>
          </a:p>
        </p:txBody>
      </p:sp>
      <p:pic>
        <p:nvPicPr>
          <p:cNvPr id="3" name="Picture 2" descr="LR_1"/>
          <p:cNvPicPr>
            <a:picLocks noChangeAspect="1"/>
          </p:cNvPicPr>
          <p:nvPr/>
        </p:nvPicPr>
        <p:blipFill>
          <a:blip r:embed="rId1"/>
          <a:stretch>
            <a:fillRect/>
          </a:stretch>
        </p:blipFill>
        <p:spPr>
          <a:xfrm>
            <a:off x="2267585" y="987425"/>
            <a:ext cx="4648200" cy="3743325"/>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3000" advClick="0" advTm="0">
        <p:wipe/>
      </p:transition>
    </mc:Choice>
    <mc:Fallback>
      <p:transition spd="slow" advClick="0" advTm="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2. Ridge Classifier:</a:t>
            </a:r>
            <a:endParaRPr lang="en-US">
              <a:solidFill>
                <a:schemeClr val="accent1"/>
              </a:solidFill>
              <a:effectLst>
                <a:outerShdw blurRad="38100" dist="25400" dir="5400000" algn="ctr" rotWithShape="0">
                  <a:srgbClr val="6E747A">
                    <a:alpha val="43000"/>
                  </a:srgbClr>
                </a:outerShdw>
              </a:effectLst>
            </a:endParaRPr>
          </a:p>
        </p:txBody>
      </p:sp>
      <p:pic>
        <p:nvPicPr>
          <p:cNvPr id="3" name="Picture 2" descr="ridge_1"/>
          <p:cNvPicPr>
            <a:picLocks noChangeAspect="1"/>
          </p:cNvPicPr>
          <p:nvPr/>
        </p:nvPicPr>
        <p:blipFill>
          <a:blip r:embed="rId1"/>
          <a:stretch>
            <a:fillRect/>
          </a:stretch>
        </p:blipFill>
        <p:spPr>
          <a:xfrm>
            <a:off x="2347595" y="771525"/>
            <a:ext cx="4448175" cy="3762375"/>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2250" advClick="0" advTm="0">
        <p:wipe/>
      </p:transition>
    </mc:Choice>
    <mc:Fallback>
      <p:transition spd="slow" advClick="0" advTm="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3. Decision Tree Classifier:</a:t>
            </a:r>
            <a:endParaRPr lang="en-US">
              <a:solidFill>
                <a:schemeClr val="accent1"/>
              </a:solidFill>
              <a:effectLst>
                <a:outerShdw blurRad="38100" dist="25400" dir="5400000" algn="ctr" rotWithShape="0">
                  <a:srgbClr val="6E747A">
                    <a:alpha val="43000"/>
                  </a:srgbClr>
                </a:outerShdw>
              </a:effectLst>
            </a:endParaRPr>
          </a:p>
        </p:txBody>
      </p:sp>
      <p:pic>
        <p:nvPicPr>
          <p:cNvPr id="3" name="Picture 2" descr="DT_1"/>
          <p:cNvPicPr>
            <a:picLocks noChangeAspect="1"/>
          </p:cNvPicPr>
          <p:nvPr/>
        </p:nvPicPr>
        <p:blipFill>
          <a:blip r:embed="rId1"/>
          <a:stretch>
            <a:fillRect/>
          </a:stretch>
        </p:blipFill>
        <p:spPr>
          <a:xfrm>
            <a:off x="2447925" y="771525"/>
            <a:ext cx="4248150" cy="3629025"/>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4. Random Forest Classifier:</a:t>
            </a:r>
            <a:endParaRPr lang="en-US">
              <a:solidFill>
                <a:schemeClr val="accent1"/>
              </a:solidFill>
              <a:effectLst>
                <a:outerShdw blurRad="38100" dist="25400" dir="5400000" algn="ctr" rotWithShape="0">
                  <a:srgbClr val="6E747A">
                    <a:alpha val="43000"/>
                  </a:srgbClr>
                </a:outerShdw>
              </a:effectLst>
            </a:endParaRPr>
          </a:p>
        </p:txBody>
      </p:sp>
      <p:pic>
        <p:nvPicPr>
          <p:cNvPr id="3" name="Picture 2" descr="RF_1"/>
          <p:cNvPicPr>
            <a:picLocks noChangeAspect="1"/>
          </p:cNvPicPr>
          <p:nvPr/>
        </p:nvPicPr>
        <p:blipFill>
          <a:blip r:embed="rId1"/>
          <a:stretch>
            <a:fillRect/>
          </a:stretch>
        </p:blipFill>
        <p:spPr>
          <a:xfrm>
            <a:off x="2324100" y="771525"/>
            <a:ext cx="4495800" cy="3657600"/>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5. Gussian NB:</a:t>
            </a:r>
            <a:endParaRPr lang="en-US">
              <a:solidFill>
                <a:schemeClr val="accent1"/>
              </a:solidFill>
              <a:effectLst>
                <a:outerShdw blurRad="38100" dist="25400" dir="5400000" algn="ctr" rotWithShape="0">
                  <a:srgbClr val="6E747A">
                    <a:alpha val="43000"/>
                  </a:srgbClr>
                </a:outerShdw>
              </a:effectLst>
            </a:endParaRPr>
          </a:p>
        </p:txBody>
      </p:sp>
      <p:pic>
        <p:nvPicPr>
          <p:cNvPr id="3" name="Picture 2" descr="gn_1"/>
          <p:cNvPicPr>
            <a:picLocks noChangeAspect="1"/>
          </p:cNvPicPr>
          <p:nvPr/>
        </p:nvPicPr>
        <p:blipFill>
          <a:blip r:embed="rId1"/>
          <a:stretch>
            <a:fillRect/>
          </a:stretch>
        </p:blipFill>
        <p:spPr>
          <a:xfrm>
            <a:off x="2333625" y="699135"/>
            <a:ext cx="4476750" cy="3790950"/>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99117" y="1923579"/>
            <a:ext cx="7524836" cy="706755"/>
          </a:xfrm>
          <a:prstGeom prst="rect">
            <a:avLst/>
          </a:prstGeom>
          <a:noFill/>
        </p:spPr>
        <p:txBody>
          <a:bodyPr wrap="square" rtlCol="0">
            <a:spAutoFit/>
          </a:bodyPr>
          <a:lstStyle/>
          <a:p>
            <a:pPr algn="ctr"/>
            <a:r>
              <a:rPr lang="en-US" altLang="zh-CN" sz="4000" b="1" dirty="0" smtClean="0">
                <a:solidFill>
                  <a:schemeClr val="accent1"/>
                </a:solidFill>
                <a:ea typeface="Arial" panose="020B0604020202020204" pitchFamily="34" charset="0"/>
                <a:cs typeface="Arial" panose="020B0604020202020204" pitchFamily="34" charset="0"/>
                <a:sym typeface="+mn-lt"/>
              </a:rPr>
              <a:t>Introduction</a:t>
            </a:r>
            <a:endParaRPr lang="en-US" altLang="zh-CN" sz="4000" b="1" dirty="0" smtClean="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141" y="10957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6000" b="1" dirty="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endParaRPr lang="en-US" altLang="zh-CN" sz="6000" b="1" dirty="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smtClean="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809582" y="2896859"/>
            <a:ext cx="7524836"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400">
                <a:sym typeface="+mn-ea"/>
              </a:rPr>
              <a:t>A case study to predict in terms of a probability for each loan transaction, whether the customer will be paying back the loaned amount within 5 days of insurance of loan.</a:t>
            </a:r>
            <a:endParaRPr lang="en-US" altLang="zh-CN" sz="1400" dirty="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advClick="0" advTm="0">
        <p:fade/>
      </p:transition>
    </mc:Choice>
    <mc:Fallback>
      <p:transition spd="slow" advClick="0"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1995969"/>
            <a:ext cx="7524836" cy="768350"/>
          </a:xfrm>
          <a:prstGeom prst="rect">
            <a:avLst/>
          </a:prstGeom>
          <a:noFill/>
        </p:spPr>
        <p:txBody>
          <a:bodyPr wrap="square" rtlCol="0">
            <a:spAutoFit/>
          </a:bodyPr>
          <a:lstStyle/>
          <a:p>
            <a:pPr algn="ctr"/>
            <a:r>
              <a:rPr lang="en-US" altLang="zh-CN" sz="4400" b="1" dirty="0" smtClean="0">
                <a:solidFill>
                  <a:schemeClr val="accent1"/>
                </a:solidFill>
                <a:ea typeface="Arial" panose="020B0604020202020204" pitchFamily="34" charset="0"/>
                <a:cs typeface="Arial" panose="020B0604020202020204" pitchFamily="34" charset="0"/>
                <a:sym typeface="+mn-lt"/>
              </a:rPr>
              <a:t>Conclusion</a:t>
            </a: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91538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smtClean="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757555" y="2950210"/>
            <a:ext cx="7846695" cy="1476375"/>
          </a:xfrm>
          <a:prstGeom prst="rect">
            <a:avLst/>
          </a:prstGeom>
          <a:noFill/>
        </p:spPr>
        <p:txBody>
          <a:bodyPr wrap="square" rtlCol="0">
            <a:spAutoFit/>
          </a:bodyPr>
          <a:lstStyle/>
          <a:p>
            <a:r>
              <a:rPr lang="en-US" sz="1600" b="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Findings:</a:t>
            </a:r>
            <a:endParaRPr lang="en-US" sz="1600" b="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p>
          <a:p>
            <a:pPr marL="285750" indent="-285750">
              <a:buFont typeface="Wingdings" panose="05000000000000000000" charset="0"/>
              <a:buChar char="ü"/>
            </a:pPr>
            <a:r>
              <a:rPr lang="en-US" sz="1400"/>
              <a:t>If the number of days of payback is increasing the chance of defaulters is also increasing. So, we should look for the payback duration.</a:t>
            </a:r>
            <a:endParaRPr lang="en-US" sz="1400"/>
          </a:p>
          <a:p>
            <a:pPr marL="285750" indent="-285750">
              <a:buFont typeface="Wingdings" panose="05000000000000000000" charset="0"/>
              <a:buChar char="ü"/>
            </a:pPr>
            <a:r>
              <a:rPr lang="en-US" sz="1400"/>
              <a:t>If the loan amount is below 100 and the number of loans taken by users is 90 days, the number of defaulters is increasing. </a:t>
            </a:r>
            <a:endParaRPr lang="en-US" sz="1400"/>
          </a:p>
        </p:txBody>
      </p:sp>
    </p:spTree>
  </p:cSld>
  <p:clrMapOvr>
    <a:masterClrMapping/>
  </p:clrMapOvr>
  <mc:AlternateContent xmlns:mc="http://schemas.openxmlformats.org/markup-compatibility/2006">
    <mc:Choice xmlns:p14="http://schemas.microsoft.com/office/powerpoint/2010/main" Requires="p14">
      <p:transition spd="slow" p14:dur="2750" advClick="0" advTm="0">
        <p:newsflash/>
      </p:transition>
    </mc:Choice>
    <mc:Fallback>
      <p:transition spd="slow" advClick="0" advTm="0">
        <p:newsfla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779145" y="379730"/>
            <a:ext cx="7897495" cy="307340"/>
          </a:xfrm>
          <a:prstGeom prst="rect">
            <a:avLst/>
          </a:prstGeom>
          <a:noFill/>
        </p:spPr>
        <p:txBody>
          <a:bodyPr vert="horz" wrap="square" lIns="0" tIns="0" rIns="0" bIns="0" rtlCol="0" anchor="ctr" anchorCtr="0">
            <a:spAutoFit/>
          </a:bodyPr>
          <a:lstStyle/>
          <a:p>
            <a:pPr algn="ctr"/>
            <a:r>
              <a:rPr lang="en-US" altLang="zh-CN" sz="2000"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endParaRPr lang="en-US" altLang="zh-CN" sz="2000"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0" name="文本框 29"/>
          <p:cNvSpPr txBox="1"/>
          <p:nvPr/>
        </p:nvSpPr>
        <p:spPr>
          <a:xfrm>
            <a:off x="778510" y="1059815"/>
            <a:ext cx="7703185" cy="3253740"/>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dirty="0" smtClean="0">
                <a:solidFill>
                  <a:schemeClr val="tx1">
                    <a:lumMod val="65000"/>
                    <a:lumOff val="35000"/>
                  </a:schemeClr>
                </a:solidFill>
                <a:ea typeface="Arial" panose="020B0604020202020204" pitchFamily="34" charset="0"/>
                <a:cs typeface="+mn-lt"/>
              </a:rPr>
              <a:t>Users who uses the services for shoort time.</a:t>
            </a:r>
            <a:endParaRPr lang="en-US" altLang="zh-CN" dirty="0" smtClean="0">
              <a:solidFill>
                <a:schemeClr val="tx1">
                  <a:lumMod val="65000"/>
                  <a:lumOff val="35000"/>
                </a:schemeClr>
              </a:solidFill>
              <a:ea typeface="Arial" panose="020B0604020202020204" pitchFamily="34" charset="0"/>
              <a:cs typeface="+mn-lt"/>
            </a:endParaRPr>
          </a:p>
          <a:p>
            <a:pPr marL="171450" indent="-171450" algn="l">
              <a:lnSpc>
                <a:spcPct val="127000"/>
              </a:lnSpc>
              <a:buFont typeface="Arial" panose="020B0604020202020204" pitchFamily="34" charset="0"/>
              <a:buChar char="•"/>
            </a:pPr>
            <a:r>
              <a:rPr lang="en-US" altLang="zh-CN" dirty="0" smtClean="0">
                <a:solidFill>
                  <a:schemeClr val="tx1">
                    <a:lumMod val="65000"/>
                    <a:lumOff val="35000"/>
                  </a:schemeClr>
                </a:solidFill>
                <a:ea typeface="Arial" panose="020B0604020202020204" pitchFamily="34" charset="0"/>
                <a:cs typeface="+mn-lt"/>
              </a:rPr>
              <a:t>Users whose avaerage daily spend amount is less.</a:t>
            </a:r>
            <a:endParaRPr lang="en-US" altLang="zh-CN" dirty="0" smtClean="0">
              <a:solidFill>
                <a:schemeClr val="tx1">
                  <a:lumMod val="65000"/>
                  <a:lumOff val="35000"/>
                </a:schemeClr>
              </a:solidFill>
              <a:ea typeface="Arial" panose="020B0604020202020204" pitchFamily="34" charset="0"/>
              <a:cs typeface="+mn-lt"/>
            </a:endParaRPr>
          </a:p>
          <a:p>
            <a:pPr marL="171450" indent="-171450" algn="l">
              <a:lnSpc>
                <a:spcPct val="127000"/>
              </a:lnSpc>
              <a:buFont typeface="Arial" panose="020B0604020202020204" pitchFamily="34" charset="0"/>
              <a:buChar char="•"/>
            </a:pPr>
            <a:r>
              <a:rPr lang="en-US" altLang="zh-CN" dirty="0" smtClean="0">
                <a:solidFill>
                  <a:schemeClr val="tx1">
                    <a:lumMod val="65000"/>
                    <a:lumOff val="35000"/>
                  </a:schemeClr>
                </a:solidFill>
                <a:ea typeface="Arial" panose="020B0604020202020204" pitchFamily="34" charset="0"/>
                <a:cs typeface="+mn-lt"/>
              </a:rPr>
              <a:t>Users whose main account balance is low.</a:t>
            </a:r>
            <a:endParaRPr lang="en-US" altLang="zh-CN" dirty="0" smtClean="0">
              <a:solidFill>
                <a:schemeClr val="tx1">
                  <a:lumMod val="65000"/>
                  <a:lumOff val="35000"/>
                </a:schemeClr>
              </a:solidFill>
              <a:ea typeface="Arial" panose="020B0604020202020204" pitchFamily="34" charset="0"/>
              <a:cs typeface="+mn-lt"/>
            </a:endParaRPr>
          </a:p>
          <a:p>
            <a:pPr marL="171450" indent="-171450" algn="l">
              <a:lnSpc>
                <a:spcPct val="127000"/>
              </a:lnSpc>
              <a:buFont typeface="Arial" panose="020B0604020202020204" pitchFamily="34" charset="0"/>
              <a:buChar char="•"/>
            </a:pPr>
            <a:r>
              <a:rPr lang="en-US" altLang="zh-CN" dirty="0" smtClean="0">
                <a:solidFill>
                  <a:schemeClr val="tx1">
                    <a:lumMod val="65000"/>
                    <a:lumOff val="35000"/>
                  </a:schemeClr>
                </a:solidFill>
                <a:ea typeface="Arial" panose="020B0604020202020204" pitchFamily="34" charset="0"/>
                <a:cs typeface="+mn-lt"/>
              </a:rPr>
              <a:t>Users who do not recharge frequently or they recharge for very few times in the last 30 or 90 days.</a:t>
            </a:r>
            <a:endParaRPr lang="en-US" altLang="zh-CN" dirty="0" smtClean="0">
              <a:solidFill>
                <a:schemeClr val="tx1">
                  <a:lumMod val="65000"/>
                  <a:lumOff val="35000"/>
                </a:schemeClr>
              </a:solidFill>
              <a:ea typeface="Arial" panose="020B0604020202020204" pitchFamily="34" charset="0"/>
              <a:cs typeface="+mn-lt"/>
            </a:endParaRPr>
          </a:p>
          <a:p>
            <a:pPr marL="171450" indent="-171450" algn="l">
              <a:lnSpc>
                <a:spcPct val="127000"/>
              </a:lnSpc>
              <a:buFont typeface="Arial" panose="020B0604020202020204" pitchFamily="34" charset="0"/>
              <a:buChar char="•"/>
            </a:pPr>
            <a:r>
              <a:rPr lang="en-US" altLang="zh-CN" dirty="0" smtClean="0">
                <a:solidFill>
                  <a:schemeClr val="tx1">
                    <a:lumMod val="65000"/>
                    <a:lumOff val="35000"/>
                  </a:schemeClr>
                </a:solidFill>
                <a:ea typeface="Arial" panose="020B0604020202020204" pitchFamily="34" charset="0"/>
                <a:cs typeface="+mn-lt"/>
              </a:rPr>
              <a:t>Users whose reacharge amount is less.</a:t>
            </a:r>
            <a:endParaRPr lang="en-US" altLang="zh-CN" dirty="0" smtClean="0">
              <a:solidFill>
                <a:schemeClr val="tx1">
                  <a:lumMod val="65000"/>
                  <a:lumOff val="35000"/>
                </a:schemeClr>
              </a:solidFill>
              <a:ea typeface="Arial" panose="020B0604020202020204" pitchFamily="34" charset="0"/>
              <a:cs typeface="+mn-lt"/>
            </a:endParaRPr>
          </a:p>
          <a:p>
            <a:pPr marL="171450" indent="-171450" algn="l">
              <a:lnSpc>
                <a:spcPct val="127000"/>
              </a:lnSpc>
              <a:buFont typeface="Arial" panose="020B0604020202020204" pitchFamily="34" charset="0"/>
              <a:buChar char="•"/>
            </a:pPr>
            <a:r>
              <a:rPr lang="en-US" altLang="zh-CN" dirty="0" smtClean="0">
                <a:solidFill>
                  <a:schemeClr val="tx1">
                    <a:lumMod val="65000"/>
                    <a:lumOff val="35000"/>
                  </a:schemeClr>
                </a:solidFill>
                <a:ea typeface="Arial" panose="020B0604020202020204" pitchFamily="34" charset="0"/>
                <a:cs typeface="+mn-lt"/>
              </a:rPr>
              <a:t>Users who opt for less amount of loan are more defaulter as compared to the users who opt for loan more amount.</a:t>
            </a:r>
            <a:endParaRPr lang="en-US" altLang="zh-CN" dirty="0" smtClean="0">
              <a:solidFill>
                <a:schemeClr val="tx1">
                  <a:lumMod val="65000"/>
                  <a:lumOff val="35000"/>
                </a:schemeClr>
              </a:solidFill>
              <a:ea typeface="Arial" panose="020B0604020202020204" pitchFamily="34" charset="0"/>
              <a:cs typeface="+mn-lt"/>
            </a:endParaRPr>
          </a:p>
          <a:p>
            <a:pPr marL="171450" indent="-171450" algn="l">
              <a:lnSpc>
                <a:spcPct val="127000"/>
              </a:lnSpc>
              <a:buFont typeface="Arial" panose="020B0604020202020204" pitchFamily="34" charset="0"/>
              <a:buChar char="•"/>
            </a:pPr>
            <a:endParaRPr lang="en-US" altLang="zh-CN" dirty="0" smtClean="0">
              <a:solidFill>
                <a:schemeClr val="tx1">
                  <a:lumMod val="65000"/>
                  <a:lumOff val="35000"/>
                </a:schemeClr>
              </a:solidFill>
              <a:ea typeface="Arial" panose="020B0604020202020204" pitchFamily="34" charset="0"/>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3000" advTm="0">
        <p:cover dir="d"/>
      </p:transition>
    </mc:Choice>
    <mc:Fallback>
      <p:transition spd="slow" advTm="0">
        <p:cover dir="d"/>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251391" y="2428404"/>
            <a:ext cx="8748464" cy="829945"/>
          </a:xfrm>
          <a:prstGeom prst="rect">
            <a:avLst/>
          </a:prstGeom>
          <a:noFill/>
        </p:spPr>
        <p:txBody>
          <a:bodyPr wrap="square" rtlCol="0">
            <a:spAutoFit/>
          </a:bodyPr>
          <a:lstStyle/>
          <a:p>
            <a:pPr algn="ctr"/>
            <a:r>
              <a:rPr lang="en-US" altLang="zh-CN" sz="4800" b="1" dirty="0" smtClean="0">
                <a:solidFill>
                  <a:schemeClr val="accent1"/>
                </a:solidFill>
                <a:ea typeface="Arial" panose="020B0604020202020204" pitchFamily="34" charset="0"/>
                <a:cs typeface="Arial" panose="020B0604020202020204" pitchFamily="34" charset="0"/>
                <a:sym typeface="+mn-lt"/>
              </a:rPr>
              <a:t>THANK </a:t>
            </a:r>
            <a:r>
              <a:rPr lang="en-US" altLang="zh-CN" sz="4800" b="1" dirty="0">
                <a:solidFill>
                  <a:schemeClr val="accent1"/>
                </a:solidFill>
                <a:ea typeface="Arial" panose="020B0604020202020204" pitchFamily="34" charset="0"/>
                <a:cs typeface="Arial" panose="020B0604020202020204" pitchFamily="34" charset="0"/>
                <a:sym typeface="+mn-lt"/>
              </a:rPr>
              <a:t>YOU </a:t>
            </a:r>
            <a:endParaRPr lang="en-US" altLang="zh-CN" sz="48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smtClean="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555240" y="772478"/>
            <a:ext cx="4754880" cy="430530"/>
          </a:xfrm>
          <a:prstGeom prst="rect">
            <a:avLst/>
          </a:prstGeom>
          <a:noFill/>
        </p:spPr>
        <p:txBody>
          <a:bodyPr vert="horz" wrap="square" lIns="0" tIns="0" rIns="0" bIns="0" rtlCol="0" anchor="ctr" anchorCtr="0">
            <a:spAutoFit/>
          </a:bodyPr>
          <a:lstStyle/>
          <a:p>
            <a:pPr algn="ctr"/>
            <a:r>
              <a:rPr lang="en-US" altLang="zh-CN" sz="2800" b="1" dirty="0" smtClean="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endParaRPr lang="en-US" altLang="zh-CN" sz="2800" b="1" dirty="0" smtClean="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 name="TextBox 7"/>
          <p:cNvSpPr txBox="1"/>
          <p:nvPr/>
        </p:nvSpPr>
        <p:spPr>
          <a:xfrm>
            <a:off x="1107440" y="1635760"/>
            <a:ext cx="6928485" cy="2324735"/>
          </a:xfrm>
          <a:prstGeom prst="rect">
            <a:avLst/>
          </a:prstGeom>
          <a:noFill/>
        </p:spPr>
        <p:txBody>
          <a:bodyPr wrap="square" lIns="0" tIns="0" rIns="0" bIns="0" rtlCol="0" anchor="t">
            <a:spAutoFit/>
          </a:bodyPr>
          <a:lstStyle/>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back the loaned amount</a:t>
            </a: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within </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5 days of insurance of loan.</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pic>
        <p:nvPicPr>
          <p:cNvPr id="2" name="Picture 1" descr="microcredit"/>
          <p:cNvPicPr>
            <a:picLocks noChangeAspect="1"/>
          </p:cNvPicPr>
          <p:nvPr/>
        </p:nvPicPr>
        <p:blipFill>
          <a:blip r:embed="rId2"/>
          <a:stretch>
            <a:fillRect/>
          </a:stretch>
        </p:blipFill>
        <p:spPr>
          <a:xfrm>
            <a:off x="4932045" y="2355850"/>
            <a:ext cx="3543300" cy="2454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0">
        <p:dissolve/>
      </p:transition>
    </mc:Choice>
    <mc:Fallback>
      <p:transition spd="slow" advTm="0">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556260"/>
            <a:ext cx="4455160" cy="861695"/>
          </a:xfrm>
          <a:prstGeom prst="rect">
            <a:avLst/>
          </a:prstGeom>
          <a:noFill/>
        </p:spPr>
        <p:txBody>
          <a:bodyPr vert="horz" wrap="square" lIns="0" tIns="0" rIns="0" bIns="0" rtlCol="0" anchor="ctr" anchorCtr="0">
            <a:spAutoFit/>
          </a:bodyPr>
          <a:lstStyle/>
          <a:p>
            <a:pPr algn="ctr"/>
            <a:r>
              <a:rPr lang="en-US" altLang="zh-CN" sz="2800" b="1" dirty="0" smtClean="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28485" cy="2656840"/>
          </a:xfrm>
          <a:prstGeom prst="rect">
            <a:avLst/>
          </a:prstGeom>
          <a:noFill/>
        </p:spPr>
        <p:txBody>
          <a:bodyPr wrap="square" lIns="0" tIns="0" rIns="0" bIns="0" rtlCol="0" anchor="t">
            <a:spAutoFit/>
          </a:bodyPr>
          <a:lstStyle/>
          <a:p>
            <a:pPr algn="l">
              <a:lnSpc>
                <a:spcPct val="120000"/>
              </a:lnSpc>
            </a:pP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M</a:t>
            </a: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r>
              <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endParaRPr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000" advTm="0">
        <p:dissolve/>
      </p:transition>
    </mc:Choice>
    <mc:Fallback>
      <p:transition spd="slow" advTm="0">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smtClean="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992630"/>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endPar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marL="285750" indent="-285750" algn="l">
              <a:lnSpc>
                <a:spcPct val="120000"/>
              </a:lnSpc>
              <a:buFont typeface="Arial" panose="020B0604020202020204" pitchFamily="34" charset="0"/>
              <a:buChar char="•"/>
            </a:pP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endPar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marL="285750" indent="-285750" algn="l">
              <a:lnSpc>
                <a:spcPct val="120000"/>
              </a:lnSpc>
              <a:buFont typeface="Arial" panose="020B0604020202020204" pitchFamily="34" charset="0"/>
              <a:buChar char="•"/>
            </a:pP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endPar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marL="285750" indent="-285750" algn="l">
              <a:lnSpc>
                <a:spcPct val="120000"/>
              </a:lnSpc>
              <a:buFont typeface="Arial" panose="020B0604020202020204" pitchFamily="34" charset="0"/>
              <a:buChar char="•"/>
            </a:pPr>
            <a:r>
              <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endParaRPr lang="en-US"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advTm="0">
        <p:fade/>
      </p:transition>
    </mc:Choice>
    <mc:Fallback>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gridCol w="1410335"/>
                <a:gridCol w="3606165"/>
                <a:gridCol w="2207895"/>
              </a:tblGrid>
              <a:tr h="349250">
                <a:tc>
                  <a:txBody>
                    <a:bodyPr/>
                    <a:lstStyle/>
                    <a:p>
                      <a:pPr indent="0" algn="ctr">
                        <a:buNone/>
                      </a:pPr>
                      <a:r>
                        <a:rPr lang="en-US" sz="1000" b="1">
                          <a:solidFill>
                            <a:srgbClr val="FFFFFF"/>
                          </a:solidFill>
                          <a:latin typeface="Calibri" panose="020F0502020204030204" charset="-122"/>
                        </a:rPr>
                        <a:t>S. No.</a:t>
                      </a:r>
                      <a:endParaRPr lang="en-US" sz="10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452755">
                <a:tc>
                  <a:txBody>
                    <a:bodyPr/>
                    <a:lstStyle/>
                    <a:p>
                      <a:pPr indent="0" algn="ctr">
                        <a:buNone/>
                      </a:pPr>
                      <a:r>
                        <a:rPr lang="en-US" sz="1000" b="1">
                          <a:solidFill>
                            <a:srgbClr val="FFFFFF"/>
                          </a:solidFill>
                          <a:latin typeface="Calibri" panose="020F0502020204030204" charset="-122"/>
                        </a:rPr>
                        <a:t>1</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1620">
                <a:tc>
                  <a:txBody>
                    <a:bodyPr/>
                    <a:lstStyle/>
                    <a:p>
                      <a:pPr indent="0" algn="ctr">
                        <a:buNone/>
                      </a:pPr>
                      <a:r>
                        <a:rPr lang="en-US" sz="1000" b="1">
                          <a:solidFill>
                            <a:srgbClr val="FFFFFF"/>
                          </a:solidFill>
                          <a:latin typeface="Calibri" panose="020F0502020204030204" charset="-122"/>
                        </a:rPr>
                        <a:t>2</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2255">
                <a:tc>
                  <a:txBody>
                    <a:bodyPr/>
                    <a:lstStyle/>
                    <a:p>
                      <a:pPr indent="0" algn="ctr">
                        <a:buNone/>
                      </a:pPr>
                      <a:r>
                        <a:rPr lang="en-US" sz="1000" b="1">
                          <a:solidFill>
                            <a:srgbClr val="FFFFFF"/>
                          </a:solidFill>
                          <a:latin typeface="Calibri" panose="020F0502020204030204" charset="-122"/>
                        </a:rPr>
                        <a:t>3</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52120">
                <a:tc>
                  <a:txBody>
                    <a:bodyPr/>
                    <a:lstStyle/>
                    <a:p>
                      <a:pPr indent="0" algn="ctr">
                        <a:buNone/>
                      </a:pPr>
                      <a:r>
                        <a:rPr lang="en-US" sz="1000" b="1">
                          <a:solidFill>
                            <a:srgbClr val="FFFFFF"/>
                          </a:solidFill>
                          <a:latin typeface="Calibri" panose="020F0502020204030204" charset="-122"/>
                        </a:rPr>
                        <a:t>4</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52755">
                <a:tc>
                  <a:txBody>
                    <a:bodyPr/>
                    <a:lstStyle/>
                    <a:p>
                      <a:pPr indent="0" algn="ctr">
                        <a:buNone/>
                      </a:pPr>
                      <a:r>
                        <a:rPr lang="en-US" sz="1000" b="1">
                          <a:solidFill>
                            <a:srgbClr val="FFFFFF"/>
                          </a:solidFill>
                          <a:latin typeface="Calibri" panose="020F0502020204030204" charset="-122"/>
                        </a:rPr>
                        <a:t>5</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1620">
                <a:tc>
                  <a:txBody>
                    <a:bodyPr/>
                    <a:lstStyle/>
                    <a:p>
                      <a:pPr indent="0" algn="ctr">
                        <a:buNone/>
                      </a:pPr>
                      <a:r>
                        <a:rPr lang="en-US" sz="1000" b="1">
                          <a:solidFill>
                            <a:srgbClr val="FFFFFF"/>
                          </a:solidFill>
                          <a:latin typeface="Calibri" panose="020F0502020204030204" charset="-122"/>
                        </a:rPr>
                        <a:t>6</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2255">
                <a:tc>
                  <a:txBody>
                    <a:bodyPr/>
                    <a:lstStyle/>
                    <a:p>
                      <a:pPr indent="0" algn="ctr">
                        <a:buNone/>
                      </a:pPr>
                      <a:r>
                        <a:rPr lang="en-US" sz="1000" b="1">
                          <a:solidFill>
                            <a:srgbClr val="FFFFFF"/>
                          </a:solidFill>
                          <a:latin typeface="Calibri" panose="020F0502020204030204" charset="-122"/>
                        </a:rPr>
                        <a:t>7</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2255">
                <a:tc>
                  <a:txBody>
                    <a:bodyPr/>
                    <a:lstStyle/>
                    <a:p>
                      <a:pPr indent="0" algn="ctr">
                        <a:buNone/>
                      </a:pPr>
                      <a:r>
                        <a:rPr lang="en-US" sz="1000" b="1">
                          <a:solidFill>
                            <a:srgbClr val="FFFFFF"/>
                          </a:solidFill>
                          <a:latin typeface="Calibri" panose="020F0502020204030204" charset="-122"/>
                        </a:rPr>
                        <a:t>8</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1620">
                <a:tc>
                  <a:txBody>
                    <a:bodyPr/>
                    <a:lstStyle/>
                    <a:p>
                      <a:pPr indent="0" algn="ctr">
                        <a:buNone/>
                      </a:pPr>
                      <a:r>
                        <a:rPr lang="en-US" sz="1000" b="1">
                          <a:solidFill>
                            <a:srgbClr val="FFFFFF"/>
                          </a:solidFill>
                          <a:latin typeface="Calibri" panose="020F0502020204030204" charset="-122"/>
                        </a:rPr>
                        <a:t>9</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38150">
                <a:tc>
                  <a:txBody>
                    <a:bodyPr/>
                    <a:lstStyle/>
                    <a:p>
                      <a:pPr indent="0" algn="ctr">
                        <a:buNone/>
                      </a:pPr>
                      <a:r>
                        <a:rPr lang="en-US" sz="1000" b="1">
                          <a:solidFill>
                            <a:srgbClr val="FFFFFF"/>
                          </a:solidFill>
                          <a:latin typeface="Calibri" panose="020F0502020204030204" charset="-122"/>
                        </a:rPr>
                        <a:t>10</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1620">
                <a:tc>
                  <a:txBody>
                    <a:bodyPr/>
                    <a:lstStyle/>
                    <a:p>
                      <a:pPr indent="0" algn="ctr">
                        <a:buNone/>
                      </a:pPr>
                      <a:r>
                        <a:rPr lang="en-US" sz="1000" b="1">
                          <a:solidFill>
                            <a:srgbClr val="FFFFFF"/>
                          </a:solidFill>
                          <a:latin typeface="Calibri" panose="020F0502020204030204" charset="-122"/>
                        </a:rPr>
                        <a:t>11</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62255">
                <a:tc>
                  <a:txBody>
                    <a:bodyPr/>
                    <a:lstStyle/>
                    <a:p>
                      <a:pPr indent="0" algn="ctr">
                        <a:buNone/>
                      </a:pPr>
                      <a:r>
                        <a:rPr lang="en-US" sz="1000" b="1">
                          <a:solidFill>
                            <a:srgbClr val="FFFFFF"/>
                          </a:solidFill>
                          <a:latin typeface="Calibri" panose="020F0502020204030204" charset="-122"/>
                        </a:rPr>
                        <a:t>12</a:t>
                      </a:r>
                      <a:endParaRPr lang="en-US" sz="10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000" advTm="0">
        <p:wipe/>
      </p:transition>
    </mc:Choice>
    <mc:Fallback>
      <p:transition spd="slow"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gridCol w="1376680"/>
                <a:gridCol w="3521075"/>
                <a:gridCol w="2155190"/>
              </a:tblGrid>
              <a:tr h="313690">
                <a:tc>
                  <a:txBody>
                    <a:bodyPr/>
                    <a:lstStyle/>
                    <a:p>
                      <a:pPr indent="0" algn="ctr">
                        <a:buNone/>
                      </a:pPr>
                      <a:r>
                        <a:rPr lang="en-US" sz="1000" b="1">
                          <a:solidFill>
                            <a:srgbClr val="FFFFFF"/>
                          </a:solidFill>
                          <a:latin typeface="Calibri" panose="020F0502020204030204" charset="-122"/>
                        </a:rPr>
                        <a:t>S. No.</a:t>
                      </a:r>
                      <a:endParaRPr lang="en-US" sz="10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407670">
                <a:tc>
                  <a:txBody>
                    <a:bodyPr/>
                    <a:lstStyle/>
                    <a:p>
                      <a:pPr indent="0" algn="ctr">
                        <a:buNone/>
                      </a:pPr>
                      <a:r>
                        <a:rPr lang="en-US" sz="1100" b="1">
                          <a:solidFill>
                            <a:srgbClr val="FFFFFF"/>
                          </a:solidFill>
                          <a:latin typeface="Calibri" panose="020F0502020204030204" charset="-122"/>
                        </a:rPr>
                        <a:t>13</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14</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15</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7035">
                <a:tc>
                  <a:txBody>
                    <a:bodyPr/>
                    <a:lstStyle/>
                    <a:p>
                      <a:pPr indent="0" algn="ctr">
                        <a:buNone/>
                      </a:pPr>
                      <a:r>
                        <a:rPr lang="en-US" sz="1100" b="1">
                          <a:solidFill>
                            <a:srgbClr val="FFFFFF"/>
                          </a:solidFill>
                          <a:latin typeface="Calibri" panose="020F0502020204030204" charset="-122"/>
                        </a:rPr>
                        <a:t>16</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lstStyle/>
                    <a:p>
                      <a:pPr indent="0" algn="ctr">
                        <a:buNone/>
                      </a:pPr>
                      <a:r>
                        <a:rPr lang="en-US" sz="1100" b="1">
                          <a:solidFill>
                            <a:srgbClr val="FFFFFF"/>
                          </a:solidFill>
                          <a:latin typeface="Calibri" panose="020F0502020204030204" charset="-122"/>
                        </a:rPr>
                        <a:t>17</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18</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19</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20</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4950">
                <a:tc>
                  <a:txBody>
                    <a:bodyPr/>
                    <a:lstStyle/>
                    <a:p>
                      <a:pPr indent="0" algn="ctr">
                        <a:buNone/>
                      </a:pPr>
                      <a:r>
                        <a:rPr lang="en-US" sz="1100" b="1">
                          <a:solidFill>
                            <a:srgbClr val="FFFFFF"/>
                          </a:solidFill>
                          <a:latin typeface="Calibri" panose="020F0502020204030204" charset="-122"/>
                        </a:rPr>
                        <a:t>21</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4335">
                <a:tc>
                  <a:txBody>
                    <a:bodyPr/>
                    <a:lstStyle/>
                    <a:p>
                      <a:pPr indent="0" algn="ctr">
                        <a:buNone/>
                      </a:pPr>
                      <a:r>
                        <a:rPr lang="en-US" sz="1100" b="1">
                          <a:solidFill>
                            <a:srgbClr val="FFFFFF"/>
                          </a:solidFill>
                          <a:latin typeface="Calibri" panose="020F0502020204030204" charset="-122"/>
                        </a:rPr>
                        <a:t>22</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4315">
                <a:tc>
                  <a:txBody>
                    <a:bodyPr/>
                    <a:lstStyle/>
                    <a:p>
                      <a:pPr indent="0" algn="ctr">
                        <a:buNone/>
                      </a:pPr>
                      <a:r>
                        <a:rPr lang="en-US" sz="1100" b="1">
                          <a:solidFill>
                            <a:srgbClr val="FFFFFF"/>
                          </a:solidFill>
                          <a:latin typeface="Calibri" panose="020F0502020204030204" charset="-122"/>
                        </a:rPr>
                        <a:t>23</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6220">
                <a:tc>
                  <a:txBody>
                    <a:bodyPr/>
                    <a:lstStyle/>
                    <a:p>
                      <a:pPr indent="0" algn="ctr">
                        <a:buNone/>
                      </a:pPr>
                      <a:r>
                        <a:rPr lang="en-US" sz="1100" b="1">
                          <a:solidFill>
                            <a:srgbClr val="FFFFFF"/>
                          </a:solidFill>
                          <a:latin typeface="Calibri" panose="020F0502020204030204" charset="-122"/>
                        </a:rPr>
                        <a:t>24</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000" advTm="0">
        <p:wipe/>
      </p:transition>
    </mc:Choice>
    <mc:Fallback>
      <p:transition spd="slow"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gridCol w="1334135"/>
                <a:gridCol w="3411220"/>
                <a:gridCol w="2088515"/>
              </a:tblGrid>
              <a:tr h="293370">
                <a:tc>
                  <a:txBody>
                    <a:bodyPr/>
                    <a:lstStyle/>
                    <a:p>
                      <a:pPr indent="0" algn="ctr">
                        <a:buNone/>
                      </a:pPr>
                      <a:r>
                        <a:rPr lang="en-US" sz="1000" b="1">
                          <a:solidFill>
                            <a:srgbClr val="FFFFFF"/>
                          </a:solidFill>
                          <a:latin typeface="Calibri" panose="020F0502020204030204" charset="-122"/>
                        </a:rPr>
                        <a:t>S. No.</a:t>
                      </a:r>
                      <a:endParaRPr lang="en-US" sz="10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endParaRPr lang="en-US" sz="10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80365">
                <a:tc>
                  <a:txBody>
                    <a:bodyPr/>
                    <a:lstStyle/>
                    <a:p>
                      <a:pPr indent="0" algn="ctr">
                        <a:buNone/>
                      </a:pPr>
                      <a:r>
                        <a:rPr lang="en-US" sz="1100" b="1">
                          <a:solidFill>
                            <a:srgbClr val="FFFFFF"/>
                          </a:solidFill>
                          <a:latin typeface="Calibri" panose="020F0502020204030204" charset="-122"/>
                        </a:rPr>
                        <a:t>25</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68300">
                <a:tc>
                  <a:txBody>
                    <a:bodyPr/>
                    <a:lstStyle/>
                    <a:p>
                      <a:pPr indent="0" algn="ctr">
                        <a:buNone/>
                      </a:pPr>
                      <a:r>
                        <a:rPr lang="en-US" sz="1100" b="1">
                          <a:solidFill>
                            <a:srgbClr val="FFFFFF"/>
                          </a:solidFill>
                          <a:latin typeface="Calibri" panose="020F0502020204030204" charset="-122"/>
                        </a:rPr>
                        <a:t>26</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561340">
                <a:tc>
                  <a:txBody>
                    <a:bodyPr/>
                    <a:lstStyle/>
                    <a:p>
                      <a:pPr indent="0" algn="ctr">
                        <a:buNone/>
                      </a:pPr>
                      <a:r>
                        <a:rPr lang="en-US" sz="1100" b="1">
                          <a:solidFill>
                            <a:srgbClr val="FFFFFF"/>
                          </a:solidFill>
                          <a:latin typeface="Calibri" panose="020F0502020204030204" charset="-122"/>
                        </a:rPr>
                        <a:t>27</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28</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79730">
                <a:tc>
                  <a:txBody>
                    <a:bodyPr/>
                    <a:lstStyle/>
                    <a:p>
                      <a:pPr indent="0" algn="ctr">
                        <a:buNone/>
                      </a:pPr>
                      <a:r>
                        <a:rPr lang="en-US" sz="1100" b="1">
                          <a:solidFill>
                            <a:srgbClr val="FFFFFF"/>
                          </a:solidFill>
                          <a:latin typeface="Calibri" panose="020F0502020204030204" charset="-122"/>
                        </a:rPr>
                        <a:t>29</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67665">
                <a:tc>
                  <a:txBody>
                    <a:bodyPr/>
                    <a:lstStyle/>
                    <a:p>
                      <a:pPr indent="0" algn="ctr">
                        <a:buNone/>
                      </a:pPr>
                      <a:r>
                        <a:rPr lang="en-US" sz="1100" b="1">
                          <a:solidFill>
                            <a:srgbClr val="FFFFFF"/>
                          </a:solidFill>
                          <a:latin typeface="Calibri" panose="020F0502020204030204" charset="-122"/>
                        </a:rPr>
                        <a:t>30</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68300">
                <a:tc>
                  <a:txBody>
                    <a:bodyPr/>
                    <a:lstStyle/>
                    <a:p>
                      <a:pPr indent="0" algn="ctr">
                        <a:buNone/>
                      </a:pPr>
                      <a:r>
                        <a:rPr lang="en-US" sz="1100" b="1">
                          <a:solidFill>
                            <a:srgbClr val="FFFFFF"/>
                          </a:solidFill>
                          <a:latin typeface="Calibri" panose="020F0502020204030204" charset="-122"/>
                        </a:rPr>
                        <a:t>31</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93700">
                <a:tc>
                  <a:txBody>
                    <a:bodyPr/>
                    <a:lstStyle/>
                    <a:p>
                      <a:pPr indent="0" algn="ctr">
                        <a:buNone/>
                      </a:pPr>
                      <a:r>
                        <a:rPr lang="en-US" sz="1100" b="1">
                          <a:solidFill>
                            <a:srgbClr val="FFFFFF"/>
                          </a:solidFill>
                          <a:latin typeface="Calibri" panose="020F0502020204030204" charset="-122"/>
                        </a:rPr>
                        <a:t>32</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26060">
                <a:tc>
                  <a:txBody>
                    <a:bodyPr/>
                    <a:lstStyle/>
                    <a:p>
                      <a:pPr indent="0" algn="ctr">
                        <a:buNone/>
                      </a:pPr>
                      <a:r>
                        <a:rPr lang="en-US" sz="1100" b="1">
                          <a:solidFill>
                            <a:srgbClr val="FFFFFF"/>
                          </a:solidFill>
                          <a:latin typeface="Calibri" panose="020F0502020204030204" charset="-122"/>
                        </a:rPr>
                        <a:t>33</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68300">
                <a:tc>
                  <a:txBody>
                    <a:bodyPr/>
                    <a:lstStyle/>
                    <a:p>
                      <a:pPr indent="0" algn="ctr">
                        <a:buNone/>
                      </a:pPr>
                      <a:r>
                        <a:rPr lang="en-US" sz="1100" b="1">
                          <a:solidFill>
                            <a:srgbClr val="FFFFFF"/>
                          </a:solidFill>
                          <a:latin typeface="Calibri" panose="020F0502020204030204" charset="-122"/>
                        </a:rPr>
                        <a:t>34</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26060">
                <a:tc>
                  <a:txBody>
                    <a:bodyPr/>
                    <a:lstStyle/>
                    <a:p>
                      <a:pPr indent="0" algn="ctr">
                        <a:buNone/>
                      </a:pPr>
                      <a:r>
                        <a:rPr lang="en-US" sz="1100" b="1">
                          <a:solidFill>
                            <a:srgbClr val="FFFFFF"/>
                          </a:solidFill>
                          <a:latin typeface="Calibri" panose="020F0502020204030204" charset="-122"/>
                        </a:rPr>
                        <a:t>35</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26060">
                <a:tc>
                  <a:txBody>
                    <a:bodyPr/>
                    <a:lstStyle/>
                    <a:p>
                      <a:pPr indent="0" algn="ctr">
                        <a:buNone/>
                      </a:pPr>
                      <a:r>
                        <a:rPr lang="en-US" sz="1100" b="1">
                          <a:solidFill>
                            <a:srgbClr val="FFFFFF"/>
                          </a:solidFill>
                          <a:latin typeface="Calibri" panose="020F0502020204030204" charset="-122"/>
                        </a:rPr>
                        <a:t>36</a:t>
                      </a:r>
                      <a:endParaRPr lang="en-US" sz="1100" b="1">
                        <a:solidFill>
                          <a:srgbClr val="FFFFFF"/>
                        </a:solidFill>
                        <a:latin typeface="Calibri" panose="020F0502020204030204" charset="-122"/>
                      </a:endParaRP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000" advTm="0">
        <p:wipe/>
      </p:transition>
    </mc:Choice>
    <mc:Fallback>
      <p:transition spd="slow" advTm="0">
        <p:wipe/>
      </p:transition>
    </mc:Fallback>
  </mc:AlternateContent>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MH" val="20160830110146"/>
  <p:tag name="MH_LIBRARY" val="CONTENTS"/>
  <p:tag name="MH_TYPE" val="OTHERS"/>
  <p:tag name="ID" val="553512"/>
</p:tagLst>
</file>

<file path=ppt/tags/tag4.xml><?xml version="1.0" encoding="utf-8"?>
<p:tagLst xmlns:p="http://schemas.openxmlformats.org/presentationml/2006/main">
  <p:tag name="MH" val="20160830110146"/>
  <p:tag name="MH_LIBRARY" val="CONTENTS"/>
  <p:tag name="MH_TYPE" val="OTHERS"/>
  <p:tag name="ID" val="553512"/>
</p:tagLst>
</file>

<file path=ppt/tags/tag5.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3625">
      <a:dk1>
        <a:srgbClr val="000000"/>
      </a:dk1>
      <a:lt1>
        <a:srgbClr val="FFFFFF"/>
      </a:lt1>
      <a:dk2>
        <a:srgbClr val="000000"/>
      </a:dk2>
      <a:lt2>
        <a:srgbClr val="FFFFFF"/>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5875">
          <a:noFill/>
        </a:ln>
        <a:effectLst>
          <a:innerShdw blurRad="63500" dist="25400" dir="8100000">
            <a:prstClr val="black">
              <a:alpha val="50000"/>
            </a:prstClr>
          </a:innerShdw>
        </a:effectLst>
      </a:spPr>
      <a:bodyPr vert="horz" wrap="square" lIns="91440" tIns="45720" rIns="91440" bIns="45720" numCol="1" anchor="t" anchorCtr="0" compatLnSpc="1"/>
      <a:lstStyle>
        <a:defPP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7831</Words>
  <Application>WPS Presentation</Application>
  <PresentationFormat>On-screen Show (16:9)</PresentationFormat>
  <Paragraphs>410</Paragraphs>
  <Slides>32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Calibri</vt:lpstr>
      <vt:lpstr>Microsoft YaHei</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NANDINI SINGH</cp:lastModifiedBy>
  <cp:revision>603</cp:revision>
  <dcterms:created xsi:type="dcterms:W3CDTF">2016-03-09T04:37:00Z</dcterms:created>
  <dcterms:modified xsi:type="dcterms:W3CDTF">2023-01-19T18:56:19Z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562C2CAA2F3B46B7A88A6E9574D49B57</vt:lpwstr>
  </property>
</Properties>
</file>