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2" r:id="rId2"/>
    <p:sldId id="277" r:id="rId3"/>
    <p:sldId id="273" r:id="rId4"/>
    <p:sldId id="364" r:id="rId5"/>
    <p:sldId id="350" r:id="rId6"/>
    <p:sldId id="309" r:id="rId7"/>
    <p:sldId id="331" r:id="rId8"/>
    <p:sldId id="345" r:id="rId9"/>
    <p:sldId id="365" r:id="rId10"/>
    <p:sldId id="359" r:id="rId11"/>
    <p:sldId id="316" r:id="rId12"/>
    <p:sldId id="360" r:id="rId13"/>
    <p:sldId id="363" r:id="rId14"/>
    <p:sldId id="361" r:id="rId15"/>
    <p:sldId id="347" r:id="rId16"/>
    <p:sldId id="352" r:id="rId17"/>
    <p:sldId id="357" r:id="rId18"/>
    <p:sldId id="32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658A6-FFC0-4AF9-ADF9-608153572469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3CCB5-B19E-4565-A897-5FC67F151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94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42E30-3799-47A2-8F1C-D13A942F8C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7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16ADF-44FD-47CA-8BE1-801A295DE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6440A3-4978-4CB9-BEED-994C1419F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366A7-5469-4565-B671-95298B7B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C9B2-7A56-4C2A-AAB0-D7F2046961A5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13613-764B-4DC9-9068-05B48B88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A02B4-01A6-40BE-A795-F0032641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C66-9195-4785-A43D-BE9300EF0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5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68714-C374-4B7E-9E9B-5CD8A013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1D1414-535D-4697-B969-897ADCBB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475FC-714E-43DA-B418-DE1EFFC1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C9B2-7A56-4C2A-AAB0-D7F2046961A5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94EB4-9E55-4291-B3BD-841AD400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2C876-49C8-49E7-86CA-C2D7653B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C66-9195-4785-A43D-BE9300EF0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7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E07693-A52E-4EA3-86F8-445E0F5F4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7102E4-0DF3-4860-920F-62104D673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0B023-222C-4B06-9E2B-7CDF6F73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C9B2-7A56-4C2A-AAB0-D7F2046961A5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35728-7293-4A86-99FE-0CC18120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78386-B081-4DA0-AAF7-45BAE539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C66-9195-4785-A43D-BE9300EF0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41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EDCE6-A395-4752-9DD3-1F89CE54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B120-E64B-49BA-8824-5699613CE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D8F00-472E-45C2-9EF1-EED57021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C9B2-7A56-4C2A-AAB0-D7F2046961A5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B8C68-45A0-4494-A7E7-6F61312C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B8FAB-7AB6-40EA-9C4E-2FAD6A73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C66-9195-4785-A43D-BE9300EF0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7C6A4-EB23-4736-9947-2D78B638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A45E3-C23F-4B0C-93D6-99DBBB264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65F95-60CC-4E8D-B9C6-739F1141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C9B2-7A56-4C2A-AAB0-D7F2046961A5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7E076-1B8B-4986-A5BA-10F3394D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6D2F0-BA75-4972-AFDA-C5B280AE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C66-9195-4785-A43D-BE9300EF0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8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7438B-AF4F-454F-AE84-CD3B12FF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0A74C-C93A-4703-B980-80376736B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2D0E4E-CA12-4E36-9679-2BF254898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01F8EF-32B5-4730-AF61-B7F76796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C9B2-7A56-4C2A-AAB0-D7F2046961A5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113098-B4B9-4DD9-8234-E140629B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282F6D-EC60-42E9-9EB7-9A9D4556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C66-9195-4785-A43D-BE9300EF0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66BEE-971B-4992-B95B-893419D6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9D91A4-D3A9-4783-88A0-601CC8325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0CB7E9-75E9-4EE5-B08E-EAA20C5B3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1EDB9D-227E-4510-81AD-82EFCBC62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C94260-6580-4F20-B678-30F7D7691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11A1AB-F806-40E2-9822-B987F5F1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C9B2-7A56-4C2A-AAB0-D7F2046961A5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17E72F-BB35-4E39-9A72-E2794B9D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A86DEE-5435-4A64-865C-E9D41482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C66-9195-4785-A43D-BE9300EF0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20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E20F4-73C7-4CDC-A362-D195E2FC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970F61-3481-40A3-ADBF-08C114F6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C9B2-7A56-4C2A-AAB0-D7F2046961A5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34D703-DB3C-4C9F-85E1-0CAF73A4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0BB523-B44F-49BE-B244-9E1D029E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C66-9195-4785-A43D-BE9300EF0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8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E81745-7582-4E61-A7A2-9EED54B6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C9B2-7A56-4C2A-AAB0-D7F2046961A5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9F68B6-805F-4CAC-952E-54B29C49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EBC209-4BF8-4815-B21B-B6BC9E22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C66-9195-4785-A43D-BE9300EF0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6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8BE13-0F91-42A3-A0BE-8D19F5C5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8C15D-5709-4F3E-9F35-14F0CBDA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A6AE6E-8AA1-45D8-A895-B397A7FC2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232F33-03E3-4783-93EA-67B9D442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C9B2-7A56-4C2A-AAB0-D7F2046961A5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7BDD3-2E57-4166-9E46-B878668D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A7829A-F3AE-4F9B-9522-42C9119A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C66-9195-4785-A43D-BE9300EF0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56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932A5-18C7-4961-BF16-28FB6793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4C07F8-12B9-4C8F-9DAD-FDDE01F1A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90ED1B-B8F0-47EE-85F5-A9ED2894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9EBB7-C419-4A7B-AFD4-444E92FD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C9B2-7A56-4C2A-AAB0-D7F2046961A5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EFA6B5-EA75-4775-BC41-65BC3D65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F5EA33-15AC-4575-8DCF-F0DBA432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C66-9195-4785-A43D-BE9300EF0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7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1D184C-E991-4F61-907D-9143B7FC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2F0A02-CB00-4B8D-A619-D8E9D097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731C0-B65A-49ED-A0C1-A76019355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C9B2-7A56-4C2A-AAB0-D7F2046961A5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2CE13-BBD3-4B00-870B-C2C5C748F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14131-1E25-481D-B814-81918CE67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FC66-9195-4785-A43D-BE9300EF0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6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729480" y="2033270"/>
            <a:ext cx="1795145" cy="1997710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F8A4231-8EA8-4338-8CCE-F1AFEA22D573}"/>
              </a:ext>
            </a:extLst>
          </p:cNvPr>
          <p:cNvSpPr txBox="1"/>
          <p:nvPr/>
        </p:nvSpPr>
        <p:spPr>
          <a:xfrm>
            <a:off x="8264526" y="3514725"/>
            <a:ext cx="2762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汤志彪 </a:t>
            </a:r>
            <a:r>
              <a:rPr lang="en-US" altLang="zh-CN" dirty="0"/>
              <a:t>516030910435</a:t>
            </a:r>
          </a:p>
          <a:p>
            <a:r>
              <a:rPr lang="zh-CN" altLang="en-US" dirty="0"/>
              <a:t>王力帆 </a:t>
            </a:r>
            <a:r>
              <a:rPr lang="en-US" altLang="zh-CN" dirty="0"/>
              <a:t>516030910438</a:t>
            </a:r>
          </a:p>
          <a:p>
            <a:r>
              <a:rPr lang="zh-CN" altLang="en-US" dirty="0"/>
              <a:t>董宇涛 </a:t>
            </a:r>
            <a:r>
              <a:rPr lang="en-US" altLang="zh-CN" dirty="0"/>
              <a:t>516030910424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C916A1-1F61-4C9B-AFF2-449F7838721D}"/>
              </a:ext>
            </a:extLst>
          </p:cNvPr>
          <p:cNvSpPr/>
          <p:nvPr/>
        </p:nvSpPr>
        <p:spPr>
          <a:xfrm>
            <a:off x="490625" y="1240661"/>
            <a:ext cx="7520007" cy="1446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基于物理的概率实验仿真引擎</a:t>
            </a:r>
            <a:endParaRPr lang="en-US" altLang="zh-CN" sz="4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r"/>
            <a:r>
              <a:rPr lang="en-US" altLang="zh-CN" sz="4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	——</a:t>
            </a:r>
            <a:r>
              <a:rPr lang="zh-CN" altLang="en-US" sz="4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答辩报告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6" y="340995"/>
            <a:ext cx="95410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运动迭代更新实现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054162" y="2414666"/>
            <a:ext cx="434715" cy="434715"/>
            <a:chOff x="3904937" y="2870616"/>
            <a:chExt cx="434715" cy="434715"/>
          </a:xfrm>
        </p:grpSpPr>
        <p:sp>
          <p:nvSpPr>
            <p:cNvPr id="3" name="椭圆 2"/>
            <p:cNvSpPr/>
            <p:nvPr/>
          </p:nvSpPr>
          <p:spPr>
            <a:xfrm>
              <a:off x="3904937" y="2870616"/>
              <a:ext cx="434715" cy="4347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4024858" y="2994285"/>
              <a:ext cx="217357" cy="187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831683" y="2414666"/>
            <a:ext cx="434715" cy="434715"/>
            <a:chOff x="3904937" y="2870616"/>
            <a:chExt cx="434715" cy="434715"/>
          </a:xfrm>
        </p:grpSpPr>
        <p:sp>
          <p:nvSpPr>
            <p:cNvPr id="20" name="椭圆 19"/>
            <p:cNvSpPr/>
            <p:nvPr/>
          </p:nvSpPr>
          <p:spPr>
            <a:xfrm>
              <a:off x="3904937" y="2870616"/>
              <a:ext cx="434715" cy="4347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4024858" y="2994285"/>
              <a:ext cx="217357" cy="187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00885" y="3999668"/>
            <a:ext cx="2753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charset="-122"/>
              </a:rPr>
              <a:t>得到系统中的所有的刚体的质量、线速度、角速度以及力和力矩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437255" y="3920711"/>
            <a:ext cx="3153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对于每个刚体更新速度状态并计算下一帧的物体位置及转动角度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仿宋" panose="02010609060101010101" pitchFamily="49" charset="-122"/>
              <a:cs typeface="仿宋" panose="02010609060101010101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02086C7-1D06-4511-A920-D5E3EF15888B}"/>
              </a:ext>
            </a:extLst>
          </p:cNvPr>
          <p:cNvSpPr txBox="1"/>
          <p:nvPr/>
        </p:nvSpPr>
        <p:spPr>
          <a:xfrm>
            <a:off x="4957389" y="3920711"/>
            <a:ext cx="2618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通过惯量和转动惯量计算下一帧的物体的线速度与角速度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EF8909-E256-454B-B23C-BBC63AF38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85" y="1944699"/>
            <a:ext cx="3230634" cy="12822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F53EE2F-1C6E-422A-BCD1-7D777EC91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360" y="1701734"/>
            <a:ext cx="2981257" cy="145871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E356F40-2677-47D7-B795-CBD277E3A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255" y="2138053"/>
            <a:ext cx="3543054" cy="71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6820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6" y="340995"/>
            <a:ext cx="95410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刚体的位置的更新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943643" y="3272335"/>
            <a:ext cx="35181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1C5862-D923-4AF4-8969-183D677D4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3" y="959350"/>
            <a:ext cx="8824038" cy="24696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6" y="340995"/>
            <a:ext cx="95410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与地面的碰撞检测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516043B-CF5E-4E99-8028-CE00C3E90EAA}"/>
              </a:ext>
            </a:extLst>
          </p:cNvPr>
          <p:cNvSpPr txBox="1"/>
          <p:nvPr/>
        </p:nvSpPr>
        <p:spPr>
          <a:xfrm>
            <a:off x="819150" y="1305957"/>
            <a:ext cx="729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RayCast</a:t>
            </a:r>
            <a:r>
              <a:rPr lang="zh-CN" altLang="en-US" dirty="0"/>
              <a:t>的方式，在地面上设置大量射线对物体进行检测，这样便于返回物体与地面的碰撞点，方便下一步运算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8FE816B-9034-4677-BAFA-6DA83FB0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82" y="2157987"/>
            <a:ext cx="9007621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03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6" y="340995"/>
            <a:ext cx="95410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根据碰撞点计算地面施加的力与力矩的大小及方向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943643" y="3272335"/>
            <a:ext cx="35181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06C218-9C29-4C2F-8E0F-542216854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79" y="1717498"/>
            <a:ext cx="7742591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9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6" y="340995"/>
            <a:ext cx="95410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973432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在到达约束条件时停止物体运动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943643" y="3272335"/>
            <a:ext cx="35181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B86E78-6463-48BA-B5DF-27912FF75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50" y="1251251"/>
            <a:ext cx="7788315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9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04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总结展望</a:t>
            </a:r>
          </a:p>
        </p:txBody>
      </p:sp>
    </p:spTree>
    <p:extLst>
      <p:ext uri="{BB962C8B-B14F-4D97-AF65-F5344CB8AC3E}">
        <p14:creationId xmlns:p14="http://schemas.microsoft.com/office/powerpoint/2010/main" val="222617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39362" y="340995"/>
            <a:ext cx="80021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+mn-ea"/>
                <a:sym typeface="+mn-lt"/>
              </a:rPr>
              <a:t>总结展望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282565" y="638111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Other_5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016604" y="4318219"/>
            <a:ext cx="265828" cy="285786"/>
          </a:xfrm>
          <a:custGeom>
            <a:avLst/>
            <a:gdLst>
              <a:gd name="T0" fmla="*/ 2147483646 w 67"/>
              <a:gd name="T1" fmla="*/ 2147483646 h 72"/>
              <a:gd name="T2" fmla="*/ 2147483646 w 67"/>
              <a:gd name="T3" fmla="*/ 2147483646 h 72"/>
              <a:gd name="T4" fmla="*/ 2147483646 w 67"/>
              <a:gd name="T5" fmla="*/ 2147483646 h 72"/>
              <a:gd name="T6" fmla="*/ 0 w 67"/>
              <a:gd name="T7" fmla="*/ 2147483646 h 72"/>
              <a:gd name="T8" fmla="*/ 0 w 67"/>
              <a:gd name="T9" fmla="*/ 2147483646 h 72"/>
              <a:gd name="T10" fmla="*/ 2147483646 w 67"/>
              <a:gd name="T11" fmla="*/ 2147483646 h 72"/>
              <a:gd name="T12" fmla="*/ 2147483646 w 67"/>
              <a:gd name="T13" fmla="*/ 2147483646 h 72"/>
              <a:gd name="T14" fmla="*/ 2147483646 w 67"/>
              <a:gd name="T15" fmla="*/ 2147483646 h 72"/>
              <a:gd name="T16" fmla="*/ 2147483646 w 67"/>
              <a:gd name="T17" fmla="*/ 0 h 72"/>
              <a:gd name="T18" fmla="*/ 2147483646 w 67"/>
              <a:gd name="T19" fmla="*/ 0 h 72"/>
              <a:gd name="T20" fmla="*/ 2147483646 w 67"/>
              <a:gd name="T21" fmla="*/ 2147483646 h 72"/>
              <a:gd name="T22" fmla="*/ 2147483646 w 67"/>
              <a:gd name="T23" fmla="*/ 2147483646 h 72"/>
              <a:gd name="T24" fmla="*/ 2147483646 w 67"/>
              <a:gd name="T25" fmla="*/ 2147483646 h 72"/>
              <a:gd name="T26" fmla="*/ 2147483646 w 67"/>
              <a:gd name="T27" fmla="*/ 2147483646 h 72"/>
              <a:gd name="T28" fmla="*/ 2147483646 w 67"/>
              <a:gd name="T29" fmla="*/ 0 h 72"/>
              <a:gd name="T30" fmla="*/ 2147483646 w 67"/>
              <a:gd name="T31" fmla="*/ 0 h 72"/>
              <a:gd name="T32" fmla="*/ 2147483646 w 67"/>
              <a:gd name="T33" fmla="*/ 2147483646 h 72"/>
              <a:gd name="T34" fmla="*/ 2147483646 w 67"/>
              <a:gd name="T35" fmla="*/ 2147483646 h 72"/>
              <a:gd name="T36" fmla="*/ 2147483646 w 67"/>
              <a:gd name="T37" fmla="*/ 2147483646 h 72"/>
              <a:gd name="T38" fmla="*/ 2147483646 w 67"/>
              <a:gd name="T39" fmla="*/ 2147483646 h 72"/>
              <a:gd name="T40" fmla="*/ 2147483646 w 67"/>
              <a:gd name="T41" fmla="*/ 2147483646 h 72"/>
              <a:gd name="T42" fmla="*/ 2147483646 w 67"/>
              <a:gd name="T43" fmla="*/ 2147483646 h 72"/>
              <a:gd name="T44" fmla="*/ 2147483646 w 67"/>
              <a:gd name="T45" fmla="*/ 2147483646 h 72"/>
              <a:gd name="T46" fmla="*/ 2147483646 w 67"/>
              <a:gd name="T47" fmla="*/ 2147483646 h 72"/>
              <a:gd name="T48" fmla="*/ 2147483646 w 67"/>
              <a:gd name="T49" fmla="*/ 2147483646 h 72"/>
              <a:gd name="T50" fmla="*/ 2147483646 w 67"/>
              <a:gd name="T51" fmla="*/ 2147483646 h 72"/>
              <a:gd name="T52" fmla="*/ 2147483646 w 67"/>
              <a:gd name="T53" fmla="*/ 2147483646 h 72"/>
              <a:gd name="T54" fmla="*/ 2147483646 w 67"/>
              <a:gd name="T55" fmla="*/ 2147483646 h 72"/>
              <a:gd name="T56" fmla="*/ 2147483646 w 67"/>
              <a:gd name="T57" fmla="*/ 2147483646 h 72"/>
              <a:gd name="T58" fmla="*/ 2147483646 w 67"/>
              <a:gd name="T59" fmla="*/ 2147483646 h 72"/>
              <a:gd name="T60" fmla="*/ 2147483646 w 67"/>
              <a:gd name="T61" fmla="*/ 2147483646 h 72"/>
              <a:gd name="T62" fmla="*/ 2147483646 w 67"/>
              <a:gd name="T63" fmla="*/ 2147483646 h 72"/>
              <a:gd name="T64" fmla="*/ 2147483646 w 67"/>
              <a:gd name="T65" fmla="*/ 2147483646 h 72"/>
              <a:gd name="T66" fmla="*/ 2147483646 w 67"/>
              <a:gd name="T67" fmla="*/ 2147483646 h 72"/>
              <a:gd name="T68" fmla="*/ 2147483646 w 67"/>
              <a:gd name="T69" fmla="*/ 2147483646 h 72"/>
              <a:gd name="T70" fmla="*/ 2147483646 w 67"/>
              <a:gd name="T71" fmla="*/ 2147483646 h 72"/>
              <a:gd name="T72" fmla="*/ 2147483646 w 67"/>
              <a:gd name="T73" fmla="*/ 2147483646 h 72"/>
              <a:gd name="T74" fmla="*/ 2147483646 w 67"/>
              <a:gd name="T75" fmla="*/ 2147483646 h 72"/>
              <a:gd name="T76" fmla="*/ 2147483646 w 67"/>
              <a:gd name="T77" fmla="*/ 2147483646 h 72"/>
              <a:gd name="T78" fmla="*/ 2147483646 w 67"/>
              <a:gd name="T79" fmla="*/ 2147483646 h 72"/>
              <a:gd name="T80" fmla="*/ 2147483646 w 67"/>
              <a:gd name="T81" fmla="*/ 2147483646 h 72"/>
              <a:gd name="T82" fmla="*/ 2147483646 w 67"/>
              <a:gd name="T83" fmla="*/ 2147483646 h 72"/>
              <a:gd name="T84" fmla="*/ 2147483646 w 67"/>
              <a:gd name="T85" fmla="*/ 2147483646 h 72"/>
              <a:gd name="T86" fmla="*/ 2147483646 w 67"/>
              <a:gd name="T87" fmla="*/ 2147483646 h 7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4" name="MH_Other_6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6937818" y="4347783"/>
            <a:ext cx="288510" cy="248590"/>
          </a:xfrm>
          <a:custGeom>
            <a:avLst/>
            <a:gdLst>
              <a:gd name="T0" fmla="*/ 2147483646 w 73"/>
              <a:gd name="T1" fmla="*/ 2147483646 h 63"/>
              <a:gd name="T2" fmla="*/ 2147483646 w 73"/>
              <a:gd name="T3" fmla="*/ 2147483646 h 63"/>
              <a:gd name="T4" fmla="*/ 2147483646 w 73"/>
              <a:gd name="T5" fmla="*/ 2147483646 h 63"/>
              <a:gd name="T6" fmla="*/ 2147483646 w 73"/>
              <a:gd name="T7" fmla="*/ 2147483646 h 63"/>
              <a:gd name="T8" fmla="*/ 2147483646 w 73"/>
              <a:gd name="T9" fmla="*/ 2147483646 h 63"/>
              <a:gd name="T10" fmla="*/ 2147483646 w 73"/>
              <a:gd name="T11" fmla="*/ 2147483646 h 63"/>
              <a:gd name="T12" fmla="*/ 2147483646 w 73"/>
              <a:gd name="T13" fmla="*/ 2147483646 h 63"/>
              <a:gd name="T14" fmla="*/ 2147483646 w 73"/>
              <a:gd name="T15" fmla="*/ 2147483646 h 63"/>
              <a:gd name="T16" fmla="*/ 2147483646 w 73"/>
              <a:gd name="T17" fmla="*/ 2147483646 h 63"/>
              <a:gd name="T18" fmla="*/ 0 w 73"/>
              <a:gd name="T19" fmla="*/ 2147483646 h 63"/>
              <a:gd name="T20" fmla="*/ 0 w 73"/>
              <a:gd name="T21" fmla="*/ 2147483646 h 63"/>
              <a:gd name="T22" fmla="*/ 2147483646 w 73"/>
              <a:gd name="T23" fmla="*/ 0 h 63"/>
              <a:gd name="T24" fmla="*/ 2147483646 w 73"/>
              <a:gd name="T25" fmla="*/ 0 h 63"/>
              <a:gd name="T26" fmla="*/ 2147483646 w 73"/>
              <a:gd name="T27" fmla="*/ 2147483646 h 63"/>
              <a:gd name="T28" fmla="*/ 2147483646 w 73"/>
              <a:gd name="T29" fmla="*/ 2147483646 h 63"/>
              <a:gd name="T30" fmla="*/ 2147483646 w 73"/>
              <a:gd name="T31" fmla="*/ 2147483646 h 63"/>
              <a:gd name="T32" fmla="*/ 2147483646 w 73"/>
              <a:gd name="T33" fmla="*/ 2147483646 h 63"/>
              <a:gd name="T34" fmla="*/ 2147483646 w 73"/>
              <a:gd name="T35" fmla="*/ 2147483646 h 63"/>
              <a:gd name="T36" fmla="*/ 2147483646 w 73"/>
              <a:gd name="T37" fmla="*/ 2147483646 h 63"/>
              <a:gd name="T38" fmla="*/ 2147483646 w 73"/>
              <a:gd name="T39" fmla="*/ 2147483646 h 63"/>
              <a:gd name="T40" fmla="*/ 2147483646 w 73"/>
              <a:gd name="T41" fmla="*/ 2147483646 h 63"/>
              <a:gd name="T42" fmla="*/ 2147483646 w 73"/>
              <a:gd name="T43" fmla="*/ 2147483646 h 63"/>
              <a:gd name="T44" fmla="*/ 2147483646 w 73"/>
              <a:gd name="T45" fmla="*/ 2147483646 h 63"/>
              <a:gd name="T46" fmla="*/ 2147483646 w 73"/>
              <a:gd name="T47" fmla="*/ 2147483646 h 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5" name="MH_Other_7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937820" y="2598635"/>
            <a:ext cx="288510" cy="217742"/>
          </a:xfrm>
          <a:custGeom>
            <a:avLst/>
            <a:gdLst>
              <a:gd name="T0" fmla="*/ 2147483646 w 158"/>
              <a:gd name="T1" fmla="*/ 2147483646 h 119"/>
              <a:gd name="T2" fmla="*/ 0 w 158"/>
              <a:gd name="T3" fmla="*/ 2147483646 h 119"/>
              <a:gd name="T4" fmla="*/ 0 w 158"/>
              <a:gd name="T5" fmla="*/ 0 h 119"/>
              <a:gd name="T6" fmla="*/ 2147483646 w 158"/>
              <a:gd name="T7" fmla="*/ 0 h 119"/>
              <a:gd name="T8" fmla="*/ 2147483646 w 158"/>
              <a:gd name="T9" fmla="*/ 2147483646 h 119"/>
              <a:gd name="T10" fmla="*/ 2147483646 w 158"/>
              <a:gd name="T11" fmla="*/ 2147483646 h 119"/>
              <a:gd name="T12" fmla="*/ 2147483646 w 158"/>
              <a:gd name="T13" fmla="*/ 2147483646 h 119"/>
              <a:gd name="T14" fmla="*/ 2147483646 w 158"/>
              <a:gd name="T15" fmla="*/ 2147483646 h 119"/>
              <a:gd name="T16" fmla="*/ 2147483646 w 158"/>
              <a:gd name="T17" fmla="*/ 2147483646 h 119"/>
              <a:gd name="T18" fmla="*/ 2147483646 w 158"/>
              <a:gd name="T19" fmla="*/ 2147483646 h 119"/>
              <a:gd name="T20" fmla="*/ 2147483646 w 158"/>
              <a:gd name="T21" fmla="*/ 2147483646 h 119"/>
              <a:gd name="T22" fmla="*/ 2147483646 w 158"/>
              <a:gd name="T23" fmla="*/ 2147483646 h 119"/>
              <a:gd name="T24" fmla="*/ 2147483646 w 158"/>
              <a:gd name="T25" fmla="*/ 2147483646 h 119"/>
              <a:gd name="T26" fmla="*/ 2147483646 w 158"/>
              <a:gd name="T27" fmla="*/ 2147483646 h 119"/>
              <a:gd name="T28" fmla="*/ 2147483646 w 158"/>
              <a:gd name="T29" fmla="*/ 2147483646 h 119"/>
              <a:gd name="T30" fmla="*/ 2147483646 w 158"/>
              <a:gd name="T31" fmla="*/ 2147483646 h 119"/>
              <a:gd name="T32" fmla="*/ 2147483646 w 158"/>
              <a:gd name="T33" fmla="*/ 2147483646 h 119"/>
              <a:gd name="T34" fmla="*/ 2147483646 w 158"/>
              <a:gd name="T35" fmla="*/ 2147483646 h 119"/>
              <a:gd name="T36" fmla="*/ 2147483646 w 158"/>
              <a:gd name="T37" fmla="*/ 2147483646 h 119"/>
              <a:gd name="T38" fmla="*/ 2147483646 w 158"/>
              <a:gd name="T39" fmla="*/ 2147483646 h 119"/>
              <a:gd name="T40" fmla="*/ 2147483646 w 158"/>
              <a:gd name="T41" fmla="*/ 2147483646 h 119"/>
              <a:gd name="T42" fmla="*/ 2147483646 w 158"/>
              <a:gd name="T43" fmla="*/ 2147483646 h 119"/>
              <a:gd name="T44" fmla="*/ 2147483646 w 158"/>
              <a:gd name="T45" fmla="*/ 2147483646 h 119"/>
              <a:gd name="T46" fmla="*/ 2147483646 w 158"/>
              <a:gd name="T47" fmla="*/ 2147483646 h 119"/>
              <a:gd name="T48" fmla="*/ 2147483646 w 158"/>
              <a:gd name="T49" fmla="*/ 2147483646 h 119"/>
              <a:gd name="T50" fmla="*/ 2147483646 w 158"/>
              <a:gd name="T51" fmla="*/ 2147483646 h 119"/>
              <a:gd name="T52" fmla="*/ 2147483646 w 158"/>
              <a:gd name="T53" fmla="*/ 2147483646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6" name="MH_Other_8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050628" y="2445931"/>
            <a:ext cx="197782" cy="332962"/>
          </a:xfrm>
          <a:custGeom>
            <a:avLst/>
            <a:gdLst>
              <a:gd name="T0" fmla="*/ 2147483646 w 29"/>
              <a:gd name="T1" fmla="*/ 2147483646 h 49"/>
              <a:gd name="T2" fmla="*/ 2147483646 w 29"/>
              <a:gd name="T3" fmla="*/ 2147483646 h 49"/>
              <a:gd name="T4" fmla="*/ 2147483646 w 29"/>
              <a:gd name="T5" fmla="*/ 2147483646 h 49"/>
              <a:gd name="T6" fmla="*/ 0 w 29"/>
              <a:gd name="T7" fmla="*/ 2147483646 h 49"/>
              <a:gd name="T8" fmla="*/ 0 w 29"/>
              <a:gd name="T9" fmla="*/ 2147483646 h 49"/>
              <a:gd name="T10" fmla="*/ 2147483646 w 29"/>
              <a:gd name="T11" fmla="*/ 0 h 49"/>
              <a:gd name="T12" fmla="*/ 2147483646 w 29"/>
              <a:gd name="T13" fmla="*/ 0 h 49"/>
              <a:gd name="T14" fmla="*/ 2147483646 w 29"/>
              <a:gd name="T15" fmla="*/ 2147483646 h 49"/>
              <a:gd name="T16" fmla="*/ 2147483646 w 29"/>
              <a:gd name="T17" fmla="*/ 2147483646 h 49"/>
              <a:gd name="T18" fmla="*/ 2147483646 w 29"/>
              <a:gd name="T19" fmla="*/ 2147483646 h 49"/>
              <a:gd name="T20" fmla="*/ 2147483646 w 29"/>
              <a:gd name="T21" fmla="*/ 2147483646 h 49"/>
              <a:gd name="T22" fmla="*/ 2147483646 w 29"/>
              <a:gd name="T23" fmla="*/ 2147483646 h 49"/>
              <a:gd name="T24" fmla="*/ 2147483646 w 29"/>
              <a:gd name="T25" fmla="*/ 2147483646 h 49"/>
              <a:gd name="T26" fmla="*/ 2147483646 w 29"/>
              <a:gd name="T27" fmla="*/ 2147483646 h 49"/>
              <a:gd name="T28" fmla="*/ 2147483646 w 29"/>
              <a:gd name="T29" fmla="*/ 2147483646 h 49"/>
              <a:gd name="T30" fmla="*/ 2147483646 w 29"/>
              <a:gd name="T31" fmla="*/ 2147483646 h 49"/>
              <a:gd name="T32" fmla="*/ 2147483646 w 29"/>
              <a:gd name="T33" fmla="*/ 2147483646 h 49"/>
              <a:gd name="T34" fmla="*/ 2147483646 w 29"/>
              <a:gd name="T35" fmla="*/ 2147483646 h 49"/>
              <a:gd name="T36" fmla="*/ 2147483646 w 29"/>
              <a:gd name="T37" fmla="*/ 2147483646 h 49"/>
              <a:gd name="T38" fmla="*/ 2147483646 w 29"/>
              <a:gd name="T39" fmla="*/ 2147483646 h 49"/>
              <a:gd name="T40" fmla="*/ 2147483646 w 29"/>
              <a:gd name="T41" fmla="*/ 2147483646 h 49"/>
              <a:gd name="T42" fmla="*/ 2147483646 w 29"/>
              <a:gd name="T43" fmla="*/ 2147483646 h 49"/>
              <a:gd name="T44" fmla="*/ 2147483646 w 29"/>
              <a:gd name="T45" fmla="*/ 2147483646 h 49"/>
              <a:gd name="T46" fmla="*/ 2147483646 w 29"/>
              <a:gd name="T47" fmla="*/ 2147483646 h 49"/>
              <a:gd name="T48" fmla="*/ 2147483646 w 29"/>
              <a:gd name="T49" fmla="*/ 2147483646 h 49"/>
              <a:gd name="T50" fmla="*/ 2147483646 w 29"/>
              <a:gd name="T51" fmla="*/ 2147483646 h 49"/>
              <a:gd name="T52" fmla="*/ 2147483646 w 29"/>
              <a:gd name="T53" fmla="*/ 2147483646 h 49"/>
              <a:gd name="T54" fmla="*/ 2147483646 w 29"/>
              <a:gd name="T55" fmla="*/ 2147483646 h 49"/>
              <a:gd name="T56" fmla="*/ 2147483646 w 29"/>
              <a:gd name="T57" fmla="*/ 2147483646 h 49"/>
              <a:gd name="T58" fmla="*/ 2147483646 w 29"/>
              <a:gd name="T59" fmla="*/ 2147483646 h 4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569750-8CD7-4CC1-A82A-182A5AB549BF}"/>
              </a:ext>
            </a:extLst>
          </p:cNvPr>
          <p:cNvSpPr txBox="1"/>
          <p:nvPr/>
        </p:nvSpPr>
        <p:spPr>
          <a:xfrm>
            <a:off x="1261133" y="1555679"/>
            <a:ext cx="7361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本次项目过程中，暴露出几个比较大的问题：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、小组成员交流较少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、不够重视文献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这导致了项目完成度不高，大概只有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50%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的完成度，这些需要结束项目后进行反思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875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39362" y="340995"/>
            <a:ext cx="80021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+mn-ea"/>
                <a:sym typeface="+mn-lt"/>
              </a:rPr>
              <a:t>分工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282565" y="638111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Other_5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016604" y="4318219"/>
            <a:ext cx="265828" cy="285786"/>
          </a:xfrm>
          <a:custGeom>
            <a:avLst/>
            <a:gdLst>
              <a:gd name="T0" fmla="*/ 2147483646 w 67"/>
              <a:gd name="T1" fmla="*/ 2147483646 h 72"/>
              <a:gd name="T2" fmla="*/ 2147483646 w 67"/>
              <a:gd name="T3" fmla="*/ 2147483646 h 72"/>
              <a:gd name="T4" fmla="*/ 2147483646 w 67"/>
              <a:gd name="T5" fmla="*/ 2147483646 h 72"/>
              <a:gd name="T6" fmla="*/ 0 w 67"/>
              <a:gd name="T7" fmla="*/ 2147483646 h 72"/>
              <a:gd name="T8" fmla="*/ 0 w 67"/>
              <a:gd name="T9" fmla="*/ 2147483646 h 72"/>
              <a:gd name="T10" fmla="*/ 2147483646 w 67"/>
              <a:gd name="T11" fmla="*/ 2147483646 h 72"/>
              <a:gd name="T12" fmla="*/ 2147483646 w 67"/>
              <a:gd name="T13" fmla="*/ 2147483646 h 72"/>
              <a:gd name="T14" fmla="*/ 2147483646 w 67"/>
              <a:gd name="T15" fmla="*/ 2147483646 h 72"/>
              <a:gd name="T16" fmla="*/ 2147483646 w 67"/>
              <a:gd name="T17" fmla="*/ 0 h 72"/>
              <a:gd name="T18" fmla="*/ 2147483646 w 67"/>
              <a:gd name="T19" fmla="*/ 0 h 72"/>
              <a:gd name="T20" fmla="*/ 2147483646 w 67"/>
              <a:gd name="T21" fmla="*/ 2147483646 h 72"/>
              <a:gd name="T22" fmla="*/ 2147483646 w 67"/>
              <a:gd name="T23" fmla="*/ 2147483646 h 72"/>
              <a:gd name="T24" fmla="*/ 2147483646 w 67"/>
              <a:gd name="T25" fmla="*/ 2147483646 h 72"/>
              <a:gd name="T26" fmla="*/ 2147483646 w 67"/>
              <a:gd name="T27" fmla="*/ 2147483646 h 72"/>
              <a:gd name="T28" fmla="*/ 2147483646 w 67"/>
              <a:gd name="T29" fmla="*/ 0 h 72"/>
              <a:gd name="T30" fmla="*/ 2147483646 w 67"/>
              <a:gd name="T31" fmla="*/ 0 h 72"/>
              <a:gd name="T32" fmla="*/ 2147483646 w 67"/>
              <a:gd name="T33" fmla="*/ 2147483646 h 72"/>
              <a:gd name="T34" fmla="*/ 2147483646 w 67"/>
              <a:gd name="T35" fmla="*/ 2147483646 h 72"/>
              <a:gd name="T36" fmla="*/ 2147483646 w 67"/>
              <a:gd name="T37" fmla="*/ 2147483646 h 72"/>
              <a:gd name="T38" fmla="*/ 2147483646 w 67"/>
              <a:gd name="T39" fmla="*/ 2147483646 h 72"/>
              <a:gd name="T40" fmla="*/ 2147483646 w 67"/>
              <a:gd name="T41" fmla="*/ 2147483646 h 72"/>
              <a:gd name="T42" fmla="*/ 2147483646 w 67"/>
              <a:gd name="T43" fmla="*/ 2147483646 h 72"/>
              <a:gd name="T44" fmla="*/ 2147483646 w 67"/>
              <a:gd name="T45" fmla="*/ 2147483646 h 72"/>
              <a:gd name="T46" fmla="*/ 2147483646 w 67"/>
              <a:gd name="T47" fmla="*/ 2147483646 h 72"/>
              <a:gd name="T48" fmla="*/ 2147483646 w 67"/>
              <a:gd name="T49" fmla="*/ 2147483646 h 72"/>
              <a:gd name="T50" fmla="*/ 2147483646 w 67"/>
              <a:gd name="T51" fmla="*/ 2147483646 h 72"/>
              <a:gd name="T52" fmla="*/ 2147483646 w 67"/>
              <a:gd name="T53" fmla="*/ 2147483646 h 72"/>
              <a:gd name="T54" fmla="*/ 2147483646 w 67"/>
              <a:gd name="T55" fmla="*/ 2147483646 h 72"/>
              <a:gd name="T56" fmla="*/ 2147483646 w 67"/>
              <a:gd name="T57" fmla="*/ 2147483646 h 72"/>
              <a:gd name="T58" fmla="*/ 2147483646 w 67"/>
              <a:gd name="T59" fmla="*/ 2147483646 h 72"/>
              <a:gd name="T60" fmla="*/ 2147483646 w 67"/>
              <a:gd name="T61" fmla="*/ 2147483646 h 72"/>
              <a:gd name="T62" fmla="*/ 2147483646 w 67"/>
              <a:gd name="T63" fmla="*/ 2147483646 h 72"/>
              <a:gd name="T64" fmla="*/ 2147483646 w 67"/>
              <a:gd name="T65" fmla="*/ 2147483646 h 72"/>
              <a:gd name="T66" fmla="*/ 2147483646 w 67"/>
              <a:gd name="T67" fmla="*/ 2147483646 h 72"/>
              <a:gd name="T68" fmla="*/ 2147483646 w 67"/>
              <a:gd name="T69" fmla="*/ 2147483646 h 72"/>
              <a:gd name="T70" fmla="*/ 2147483646 w 67"/>
              <a:gd name="T71" fmla="*/ 2147483646 h 72"/>
              <a:gd name="T72" fmla="*/ 2147483646 w 67"/>
              <a:gd name="T73" fmla="*/ 2147483646 h 72"/>
              <a:gd name="T74" fmla="*/ 2147483646 w 67"/>
              <a:gd name="T75" fmla="*/ 2147483646 h 72"/>
              <a:gd name="T76" fmla="*/ 2147483646 w 67"/>
              <a:gd name="T77" fmla="*/ 2147483646 h 72"/>
              <a:gd name="T78" fmla="*/ 2147483646 w 67"/>
              <a:gd name="T79" fmla="*/ 2147483646 h 72"/>
              <a:gd name="T80" fmla="*/ 2147483646 w 67"/>
              <a:gd name="T81" fmla="*/ 2147483646 h 72"/>
              <a:gd name="T82" fmla="*/ 2147483646 w 67"/>
              <a:gd name="T83" fmla="*/ 2147483646 h 72"/>
              <a:gd name="T84" fmla="*/ 2147483646 w 67"/>
              <a:gd name="T85" fmla="*/ 2147483646 h 72"/>
              <a:gd name="T86" fmla="*/ 2147483646 w 67"/>
              <a:gd name="T87" fmla="*/ 2147483646 h 7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4" name="MH_Other_6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6937818" y="4347783"/>
            <a:ext cx="288510" cy="248590"/>
          </a:xfrm>
          <a:custGeom>
            <a:avLst/>
            <a:gdLst>
              <a:gd name="T0" fmla="*/ 2147483646 w 73"/>
              <a:gd name="T1" fmla="*/ 2147483646 h 63"/>
              <a:gd name="T2" fmla="*/ 2147483646 w 73"/>
              <a:gd name="T3" fmla="*/ 2147483646 h 63"/>
              <a:gd name="T4" fmla="*/ 2147483646 w 73"/>
              <a:gd name="T5" fmla="*/ 2147483646 h 63"/>
              <a:gd name="T6" fmla="*/ 2147483646 w 73"/>
              <a:gd name="T7" fmla="*/ 2147483646 h 63"/>
              <a:gd name="T8" fmla="*/ 2147483646 w 73"/>
              <a:gd name="T9" fmla="*/ 2147483646 h 63"/>
              <a:gd name="T10" fmla="*/ 2147483646 w 73"/>
              <a:gd name="T11" fmla="*/ 2147483646 h 63"/>
              <a:gd name="T12" fmla="*/ 2147483646 w 73"/>
              <a:gd name="T13" fmla="*/ 2147483646 h 63"/>
              <a:gd name="T14" fmla="*/ 2147483646 w 73"/>
              <a:gd name="T15" fmla="*/ 2147483646 h 63"/>
              <a:gd name="T16" fmla="*/ 2147483646 w 73"/>
              <a:gd name="T17" fmla="*/ 2147483646 h 63"/>
              <a:gd name="T18" fmla="*/ 0 w 73"/>
              <a:gd name="T19" fmla="*/ 2147483646 h 63"/>
              <a:gd name="T20" fmla="*/ 0 w 73"/>
              <a:gd name="T21" fmla="*/ 2147483646 h 63"/>
              <a:gd name="T22" fmla="*/ 2147483646 w 73"/>
              <a:gd name="T23" fmla="*/ 0 h 63"/>
              <a:gd name="T24" fmla="*/ 2147483646 w 73"/>
              <a:gd name="T25" fmla="*/ 0 h 63"/>
              <a:gd name="T26" fmla="*/ 2147483646 w 73"/>
              <a:gd name="T27" fmla="*/ 2147483646 h 63"/>
              <a:gd name="T28" fmla="*/ 2147483646 w 73"/>
              <a:gd name="T29" fmla="*/ 2147483646 h 63"/>
              <a:gd name="T30" fmla="*/ 2147483646 w 73"/>
              <a:gd name="T31" fmla="*/ 2147483646 h 63"/>
              <a:gd name="T32" fmla="*/ 2147483646 w 73"/>
              <a:gd name="T33" fmla="*/ 2147483646 h 63"/>
              <a:gd name="T34" fmla="*/ 2147483646 w 73"/>
              <a:gd name="T35" fmla="*/ 2147483646 h 63"/>
              <a:gd name="T36" fmla="*/ 2147483646 w 73"/>
              <a:gd name="T37" fmla="*/ 2147483646 h 63"/>
              <a:gd name="T38" fmla="*/ 2147483646 w 73"/>
              <a:gd name="T39" fmla="*/ 2147483646 h 63"/>
              <a:gd name="T40" fmla="*/ 2147483646 w 73"/>
              <a:gd name="T41" fmla="*/ 2147483646 h 63"/>
              <a:gd name="T42" fmla="*/ 2147483646 w 73"/>
              <a:gd name="T43" fmla="*/ 2147483646 h 63"/>
              <a:gd name="T44" fmla="*/ 2147483646 w 73"/>
              <a:gd name="T45" fmla="*/ 2147483646 h 63"/>
              <a:gd name="T46" fmla="*/ 2147483646 w 73"/>
              <a:gd name="T47" fmla="*/ 2147483646 h 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5" name="MH_Other_7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937820" y="2598635"/>
            <a:ext cx="288510" cy="217742"/>
          </a:xfrm>
          <a:custGeom>
            <a:avLst/>
            <a:gdLst>
              <a:gd name="T0" fmla="*/ 2147483646 w 158"/>
              <a:gd name="T1" fmla="*/ 2147483646 h 119"/>
              <a:gd name="T2" fmla="*/ 0 w 158"/>
              <a:gd name="T3" fmla="*/ 2147483646 h 119"/>
              <a:gd name="T4" fmla="*/ 0 w 158"/>
              <a:gd name="T5" fmla="*/ 0 h 119"/>
              <a:gd name="T6" fmla="*/ 2147483646 w 158"/>
              <a:gd name="T7" fmla="*/ 0 h 119"/>
              <a:gd name="T8" fmla="*/ 2147483646 w 158"/>
              <a:gd name="T9" fmla="*/ 2147483646 h 119"/>
              <a:gd name="T10" fmla="*/ 2147483646 w 158"/>
              <a:gd name="T11" fmla="*/ 2147483646 h 119"/>
              <a:gd name="T12" fmla="*/ 2147483646 w 158"/>
              <a:gd name="T13" fmla="*/ 2147483646 h 119"/>
              <a:gd name="T14" fmla="*/ 2147483646 w 158"/>
              <a:gd name="T15" fmla="*/ 2147483646 h 119"/>
              <a:gd name="T16" fmla="*/ 2147483646 w 158"/>
              <a:gd name="T17" fmla="*/ 2147483646 h 119"/>
              <a:gd name="T18" fmla="*/ 2147483646 w 158"/>
              <a:gd name="T19" fmla="*/ 2147483646 h 119"/>
              <a:gd name="T20" fmla="*/ 2147483646 w 158"/>
              <a:gd name="T21" fmla="*/ 2147483646 h 119"/>
              <a:gd name="T22" fmla="*/ 2147483646 w 158"/>
              <a:gd name="T23" fmla="*/ 2147483646 h 119"/>
              <a:gd name="T24" fmla="*/ 2147483646 w 158"/>
              <a:gd name="T25" fmla="*/ 2147483646 h 119"/>
              <a:gd name="T26" fmla="*/ 2147483646 w 158"/>
              <a:gd name="T27" fmla="*/ 2147483646 h 119"/>
              <a:gd name="T28" fmla="*/ 2147483646 w 158"/>
              <a:gd name="T29" fmla="*/ 2147483646 h 119"/>
              <a:gd name="T30" fmla="*/ 2147483646 w 158"/>
              <a:gd name="T31" fmla="*/ 2147483646 h 119"/>
              <a:gd name="T32" fmla="*/ 2147483646 w 158"/>
              <a:gd name="T33" fmla="*/ 2147483646 h 119"/>
              <a:gd name="T34" fmla="*/ 2147483646 w 158"/>
              <a:gd name="T35" fmla="*/ 2147483646 h 119"/>
              <a:gd name="T36" fmla="*/ 2147483646 w 158"/>
              <a:gd name="T37" fmla="*/ 2147483646 h 119"/>
              <a:gd name="T38" fmla="*/ 2147483646 w 158"/>
              <a:gd name="T39" fmla="*/ 2147483646 h 119"/>
              <a:gd name="T40" fmla="*/ 2147483646 w 158"/>
              <a:gd name="T41" fmla="*/ 2147483646 h 119"/>
              <a:gd name="T42" fmla="*/ 2147483646 w 158"/>
              <a:gd name="T43" fmla="*/ 2147483646 h 119"/>
              <a:gd name="T44" fmla="*/ 2147483646 w 158"/>
              <a:gd name="T45" fmla="*/ 2147483646 h 119"/>
              <a:gd name="T46" fmla="*/ 2147483646 w 158"/>
              <a:gd name="T47" fmla="*/ 2147483646 h 119"/>
              <a:gd name="T48" fmla="*/ 2147483646 w 158"/>
              <a:gd name="T49" fmla="*/ 2147483646 h 119"/>
              <a:gd name="T50" fmla="*/ 2147483646 w 158"/>
              <a:gd name="T51" fmla="*/ 2147483646 h 119"/>
              <a:gd name="T52" fmla="*/ 2147483646 w 158"/>
              <a:gd name="T53" fmla="*/ 2147483646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6" name="MH_Other_8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050628" y="2445931"/>
            <a:ext cx="197782" cy="332962"/>
          </a:xfrm>
          <a:custGeom>
            <a:avLst/>
            <a:gdLst>
              <a:gd name="T0" fmla="*/ 2147483646 w 29"/>
              <a:gd name="T1" fmla="*/ 2147483646 h 49"/>
              <a:gd name="T2" fmla="*/ 2147483646 w 29"/>
              <a:gd name="T3" fmla="*/ 2147483646 h 49"/>
              <a:gd name="T4" fmla="*/ 2147483646 w 29"/>
              <a:gd name="T5" fmla="*/ 2147483646 h 49"/>
              <a:gd name="T6" fmla="*/ 0 w 29"/>
              <a:gd name="T7" fmla="*/ 2147483646 h 49"/>
              <a:gd name="T8" fmla="*/ 0 w 29"/>
              <a:gd name="T9" fmla="*/ 2147483646 h 49"/>
              <a:gd name="T10" fmla="*/ 2147483646 w 29"/>
              <a:gd name="T11" fmla="*/ 0 h 49"/>
              <a:gd name="T12" fmla="*/ 2147483646 w 29"/>
              <a:gd name="T13" fmla="*/ 0 h 49"/>
              <a:gd name="T14" fmla="*/ 2147483646 w 29"/>
              <a:gd name="T15" fmla="*/ 2147483646 h 49"/>
              <a:gd name="T16" fmla="*/ 2147483646 w 29"/>
              <a:gd name="T17" fmla="*/ 2147483646 h 49"/>
              <a:gd name="T18" fmla="*/ 2147483646 w 29"/>
              <a:gd name="T19" fmla="*/ 2147483646 h 49"/>
              <a:gd name="T20" fmla="*/ 2147483646 w 29"/>
              <a:gd name="T21" fmla="*/ 2147483646 h 49"/>
              <a:gd name="T22" fmla="*/ 2147483646 w 29"/>
              <a:gd name="T23" fmla="*/ 2147483646 h 49"/>
              <a:gd name="T24" fmla="*/ 2147483646 w 29"/>
              <a:gd name="T25" fmla="*/ 2147483646 h 49"/>
              <a:gd name="T26" fmla="*/ 2147483646 w 29"/>
              <a:gd name="T27" fmla="*/ 2147483646 h 49"/>
              <a:gd name="T28" fmla="*/ 2147483646 w 29"/>
              <a:gd name="T29" fmla="*/ 2147483646 h 49"/>
              <a:gd name="T30" fmla="*/ 2147483646 w 29"/>
              <a:gd name="T31" fmla="*/ 2147483646 h 49"/>
              <a:gd name="T32" fmla="*/ 2147483646 w 29"/>
              <a:gd name="T33" fmla="*/ 2147483646 h 49"/>
              <a:gd name="T34" fmla="*/ 2147483646 w 29"/>
              <a:gd name="T35" fmla="*/ 2147483646 h 49"/>
              <a:gd name="T36" fmla="*/ 2147483646 w 29"/>
              <a:gd name="T37" fmla="*/ 2147483646 h 49"/>
              <a:gd name="T38" fmla="*/ 2147483646 w 29"/>
              <a:gd name="T39" fmla="*/ 2147483646 h 49"/>
              <a:gd name="T40" fmla="*/ 2147483646 w 29"/>
              <a:gd name="T41" fmla="*/ 2147483646 h 49"/>
              <a:gd name="T42" fmla="*/ 2147483646 w 29"/>
              <a:gd name="T43" fmla="*/ 2147483646 h 49"/>
              <a:gd name="T44" fmla="*/ 2147483646 w 29"/>
              <a:gd name="T45" fmla="*/ 2147483646 h 49"/>
              <a:gd name="T46" fmla="*/ 2147483646 w 29"/>
              <a:gd name="T47" fmla="*/ 2147483646 h 49"/>
              <a:gd name="T48" fmla="*/ 2147483646 w 29"/>
              <a:gd name="T49" fmla="*/ 2147483646 h 49"/>
              <a:gd name="T50" fmla="*/ 2147483646 w 29"/>
              <a:gd name="T51" fmla="*/ 2147483646 h 49"/>
              <a:gd name="T52" fmla="*/ 2147483646 w 29"/>
              <a:gd name="T53" fmla="*/ 2147483646 h 49"/>
              <a:gd name="T54" fmla="*/ 2147483646 w 29"/>
              <a:gd name="T55" fmla="*/ 2147483646 h 49"/>
              <a:gd name="T56" fmla="*/ 2147483646 w 29"/>
              <a:gd name="T57" fmla="*/ 2147483646 h 49"/>
              <a:gd name="T58" fmla="*/ 2147483646 w 29"/>
              <a:gd name="T59" fmla="*/ 2147483646 h 4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2EACB4-EC02-4872-966A-4E1086B5976C}"/>
              </a:ext>
            </a:extLst>
          </p:cNvPr>
          <p:cNvSpPr txBox="1"/>
          <p:nvPr/>
        </p:nvSpPr>
        <p:spPr>
          <a:xfrm>
            <a:off x="907764" y="1707267"/>
            <a:ext cx="5917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汤志彪：刚体模拟</a:t>
            </a:r>
            <a:r>
              <a:rPr lang="zh-CN" altLang="en-US">
                <a:latin typeface="FangSong" panose="02010609060101010101" pitchFamily="49" charset="-122"/>
                <a:ea typeface="FangSong" panose="02010609060101010101" pitchFamily="49" charset="-122"/>
              </a:rPr>
              <a:t>、碰撞时力的施加处理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王力帆：碰撞检测、碰撞之后处理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董宇涛：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VR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技术（未完成）</a:t>
            </a:r>
          </a:p>
        </p:txBody>
      </p:sp>
    </p:spTree>
    <p:extLst>
      <p:ext uri="{BB962C8B-B14F-4D97-AF65-F5344CB8AC3E}">
        <p14:creationId xmlns:p14="http://schemas.microsoft.com/office/powerpoint/2010/main" val="41001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615055" y="46164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62957" y="975897"/>
            <a:ext cx="3103880" cy="3630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感</a:t>
            </a:r>
          </a:p>
          <a:p>
            <a:r>
              <a:rPr lang="zh-CN" altLang="en-US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谢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729480" y="2033270"/>
            <a:ext cx="1795145" cy="1997710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文字, 天空, 地图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8888"/>
            <a:ext cx="9652000" cy="6858000"/>
          </a:xfrm>
          <a:custGeom>
            <a:avLst/>
            <a:gdLst>
              <a:gd name="connsiteX0" fmla="*/ 0 w 9652000"/>
              <a:gd name="connsiteY0" fmla="*/ 0 h 6858000"/>
              <a:gd name="connsiteX1" fmla="*/ 9652000 w 9652000"/>
              <a:gd name="connsiteY1" fmla="*/ 0 h 6858000"/>
              <a:gd name="connsiteX2" fmla="*/ 9652000 w 9652000"/>
              <a:gd name="connsiteY2" fmla="*/ 3173414 h 6858000"/>
              <a:gd name="connsiteX3" fmla="*/ 6743700 w 9652000"/>
              <a:gd name="connsiteY3" fmla="*/ 1988878 h 6858000"/>
              <a:gd name="connsiteX4" fmla="*/ 6858000 w 9652000"/>
              <a:gd name="connsiteY4" fmla="*/ 4389178 h 6858000"/>
              <a:gd name="connsiteX5" fmla="*/ 4381500 w 9652000"/>
              <a:gd name="connsiteY5" fmla="*/ 5760778 h 6858000"/>
              <a:gd name="connsiteX6" fmla="*/ 5524500 w 9652000"/>
              <a:gd name="connsiteY6" fmla="*/ 6808528 h 6858000"/>
              <a:gd name="connsiteX7" fmla="*/ 5754400 w 9652000"/>
              <a:gd name="connsiteY7" fmla="*/ 6858000 h 6858000"/>
              <a:gd name="connsiteX8" fmla="*/ 0 w 965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52000" h="6858000">
                <a:moveTo>
                  <a:pt x="0" y="0"/>
                </a:moveTo>
                <a:lnTo>
                  <a:pt x="9652000" y="0"/>
                </a:lnTo>
                <a:lnTo>
                  <a:pt x="9652000" y="3173414"/>
                </a:lnTo>
                <a:lnTo>
                  <a:pt x="6743700" y="1988878"/>
                </a:lnTo>
                <a:lnTo>
                  <a:pt x="6858000" y="4389178"/>
                </a:lnTo>
                <a:lnTo>
                  <a:pt x="4381500" y="5760778"/>
                </a:lnTo>
                <a:lnTo>
                  <a:pt x="5524500" y="6808528"/>
                </a:lnTo>
                <a:lnTo>
                  <a:pt x="5754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2099916" y="2282303"/>
            <a:ext cx="351663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目录</a:t>
            </a:r>
            <a:endParaRPr lang="en-US" altLang="zh-CN" sz="5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algn="dist"/>
            <a:r>
              <a:rPr lang="en-US" altLang="zh-CN" sz="5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CONTENT</a:t>
            </a:r>
            <a:r>
              <a:rPr lang="en-US" altLang="zh-CN" sz="5400" b="1" spc="600" dirty="0">
                <a:solidFill>
                  <a:schemeClr val="bg1"/>
                </a:solidFill>
                <a:cs typeface="+mn-ea"/>
                <a:sym typeface="+mn-lt"/>
              </a:rPr>
              <a:t>S</a:t>
            </a:r>
            <a:endParaRPr lang="zh-CN" altLang="en-US" sz="5400" b="1" spc="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endParaRPr lang="zh-CN" altLang="en-US" sz="5400" b="1" spc="6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3" name="任意多边形 18"/>
          <p:cNvSpPr/>
          <p:nvPr/>
        </p:nvSpPr>
        <p:spPr>
          <a:xfrm>
            <a:off x="6576345" y="1324946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项目简述</a:t>
            </a:r>
          </a:p>
        </p:txBody>
      </p:sp>
      <p:sp>
        <p:nvSpPr>
          <p:cNvPr id="4" name="任意多边形 21"/>
          <p:cNvSpPr/>
          <p:nvPr/>
        </p:nvSpPr>
        <p:spPr>
          <a:xfrm>
            <a:off x="6576345" y="2348968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实现效果</a:t>
            </a:r>
          </a:p>
        </p:txBody>
      </p:sp>
      <p:sp>
        <p:nvSpPr>
          <p:cNvPr id="5" name="任意多边形 24"/>
          <p:cNvSpPr/>
          <p:nvPr/>
        </p:nvSpPr>
        <p:spPr>
          <a:xfrm>
            <a:off x="6576345" y="3437888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实现方式</a:t>
            </a:r>
          </a:p>
        </p:txBody>
      </p:sp>
      <p:sp>
        <p:nvSpPr>
          <p:cNvPr id="2" name="任意多边形 27"/>
          <p:cNvSpPr/>
          <p:nvPr/>
        </p:nvSpPr>
        <p:spPr>
          <a:xfrm>
            <a:off x="6576345" y="4469260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总结展望</a:t>
            </a:r>
          </a:p>
        </p:txBody>
      </p:sp>
      <p:sp>
        <p:nvSpPr>
          <p:cNvPr id="12" name="矩形: 圆角 8"/>
          <p:cNvSpPr/>
          <p:nvPr/>
        </p:nvSpPr>
        <p:spPr>
          <a:xfrm>
            <a:off x="6033792" y="1469353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01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3" name="矩形: 圆角 9"/>
          <p:cNvSpPr/>
          <p:nvPr/>
        </p:nvSpPr>
        <p:spPr>
          <a:xfrm>
            <a:off x="6033792" y="2500725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02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4" name="矩形: 圆角 10"/>
          <p:cNvSpPr/>
          <p:nvPr/>
        </p:nvSpPr>
        <p:spPr>
          <a:xfrm>
            <a:off x="6033792" y="3532097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03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5" name="矩形: 圆角 11"/>
          <p:cNvSpPr/>
          <p:nvPr/>
        </p:nvSpPr>
        <p:spPr>
          <a:xfrm>
            <a:off x="6033792" y="4563470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04</a:t>
            </a:r>
            <a:endParaRPr lang="zh-CN" altLang="en-US" b="1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01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项目简述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项目目标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1169129" y="2211116"/>
            <a:ext cx="402468" cy="402468"/>
            <a:chOff x="1037999" y="2205641"/>
            <a:chExt cx="540126" cy="540126"/>
          </a:xfrm>
        </p:grpSpPr>
        <p:sp>
          <p:nvSpPr>
            <p:cNvPr id="17" name="椭圆 16"/>
            <p:cNvSpPr/>
            <p:nvPr/>
          </p:nvSpPr>
          <p:spPr>
            <a:xfrm>
              <a:off x="1037999" y="2205641"/>
              <a:ext cx="540126" cy="540126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8" name="箭头: V 形 17"/>
            <p:cNvSpPr/>
            <p:nvPr/>
          </p:nvSpPr>
          <p:spPr>
            <a:xfrm rot="16200000">
              <a:off x="1167404" y="2335046"/>
              <a:ext cx="281316" cy="281316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707530" y="2178753"/>
            <a:ext cx="7001464" cy="31393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1.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自行实现基于物理的刚体模拟（基本要求）；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2.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实现硬币和骰子的物体基于物体的刚体抛物与地面碰撞；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3.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支持用户在 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VR 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环境中使用不同的抛掷动作；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4.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设计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UI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界面，统计抛硬币或投骰子多次抛投的情况与概率；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5.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实现长方体和非均匀骰子或硬币的抛投；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6.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抛投物之间的碰撞；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169129" y="3614516"/>
            <a:ext cx="402468" cy="402468"/>
            <a:chOff x="1037999" y="3667772"/>
            <a:chExt cx="540126" cy="540126"/>
          </a:xfrm>
        </p:grpSpPr>
        <p:sp>
          <p:nvSpPr>
            <p:cNvPr id="20" name="椭圆 19"/>
            <p:cNvSpPr/>
            <p:nvPr/>
          </p:nvSpPr>
          <p:spPr>
            <a:xfrm>
              <a:off x="1037999" y="3667772"/>
              <a:ext cx="540126" cy="540126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1" name="箭头: V 形 20"/>
            <p:cNvSpPr/>
            <p:nvPr/>
          </p:nvSpPr>
          <p:spPr>
            <a:xfrm rot="16200000">
              <a:off x="1167404" y="3797177"/>
              <a:ext cx="281316" cy="281316"/>
            </a:xfrm>
            <a:prstGeom prst="chevr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169129" y="5055381"/>
            <a:ext cx="402468" cy="402468"/>
            <a:chOff x="1037999" y="5129902"/>
            <a:chExt cx="540126" cy="540126"/>
          </a:xfrm>
        </p:grpSpPr>
        <p:sp>
          <p:nvSpPr>
            <p:cNvPr id="23" name="椭圆 22"/>
            <p:cNvSpPr/>
            <p:nvPr/>
          </p:nvSpPr>
          <p:spPr>
            <a:xfrm>
              <a:off x="1037999" y="5129902"/>
              <a:ext cx="540126" cy="540126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4" name="箭头: V 形 23"/>
            <p:cNvSpPr/>
            <p:nvPr/>
          </p:nvSpPr>
          <p:spPr>
            <a:xfrm rot="16200000">
              <a:off x="1167404" y="5259307"/>
              <a:ext cx="281316" cy="281316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关键技术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1169129" y="2211116"/>
            <a:ext cx="402468" cy="402468"/>
            <a:chOff x="1037999" y="2205641"/>
            <a:chExt cx="540126" cy="540126"/>
          </a:xfrm>
        </p:grpSpPr>
        <p:sp>
          <p:nvSpPr>
            <p:cNvPr id="17" name="椭圆 16"/>
            <p:cNvSpPr/>
            <p:nvPr/>
          </p:nvSpPr>
          <p:spPr>
            <a:xfrm>
              <a:off x="1037999" y="2205641"/>
              <a:ext cx="540126" cy="540126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8" name="箭头: V 形 17"/>
            <p:cNvSpPr/>
            <p:nvPr/>
          </p:nvSpPr>
          <p:spPr>
            <a:xfrm rot="16200000">
              <a:off x="1167404" y="2335046"/>
              <a:ext cx="281316" cy="281316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169129" y="3614516"/>
            <a:ext cx="402468" cy="402468"/>
            <a:chOff x="1037999" y="3667772"/>
            <a:chExt cx="540126" cy="540126"/>
          </a:xfrm>
        </p:grpSpPr>
        <p:sp>
          <p:nvSpPr>
            <p:cNvPr id="20" name="椭圆 19"/>
            <p:cNvSpPr/>
            <p:nvPr/>
          </p:nvSpPr>
          <p:spPr>
            <a:xfrm>
              <a:off x="1037999" y="3667772"/>
              <a:ext cx="540126" cy="540126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1" name="箭头: V 形 20"/>
            <p:cNvSpPr/>
            <p:nvPr/>
          </p:nvSpPr>
          <p:spPr>
            <a:xfrm rot="16200000">
              <a:off x="1167404" y="3797177"/>
              <a:ext cx="281316" cy="281316"/>
            </a:xfrm>
            <a:prstGeom prst="chevr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9F165D1-1B0A-4D12-81E1-F31E3071EE1F}"/>
              </a:ext>
            </a:extLst>
          </p:cNvPr>
          <p:cNvSpPr/>
          <p:nvPr/>
        </p:nvSpPr>
        <p:spPr>
          <a:xfrm>
            <a:off x="1938519" y="2211116"/>
            <a:ext cx="14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虚拟现实 </a:t>
            </a:r>
            <a:r>
              <a:rPr lang="en-US" altLang="zh-CN" dirty="0"/>
              <a:t>VR 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C10814-0EA4-4D80-AC6A-F6FB53DCDB7D}"/>
              </a:ext>
            </a:extLst>
          </p:cNvPr>
          <p:cNvSpPr/>
          <p:nvPr/>
        </p:nvSpPr>
        <p:spPr>
          <a:xfrm>
            <a:off x="1938519" y="364765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刚体模拟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9885C7C-D91A-4E1E-BD9A-76061339169B}"/>
              </a:ext>
            </a:extLst>
          </p:cNvPr>
          <p:cNvGrpSpPr/>
          <p:nvPr/>
        </p:nvGrpSpPr>
        <p:grpSpPr>
          <a:xfrm>
            <a:off x="1162733" y="4725704"/>
            <a:ext cx="402468" cy="402468"/>
            <a:chOff x="1037999" y="3667772"/>
            <a:chExt cx="540126" cy="54012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152201E-BB4E-4BE5-BFD2-30F51CF9F5D9}"/>
                </a:ext>
              </a:extLst>
            </p:cNvPr>
            <p:cNvSpPr/>
            <p:nvPr/>
          </p:nvSpPr>
          <p:spPr>
            <a:xfrm>
              <a:off x="1037999" y="3667772"/>
              <a:ext cx="540126" cy="540126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2" name="箭头: V 形 21">
              <a:extLst>
                <a:ext uri="{FF2B5EF4-FFF2-40B4-BE49-F238E27FC236}">
                  <a16:creationId xmlns:a16="http://schemas.microsoft.com/office/drawing/2014/main" id="{694BAE41-D425-4965-BEB8-78A566E3B4F2}"/>
                </a:ext>
              </a:extLst>
            </p:cNvPr>
            <p:cNvSpPr/>
            <p:nvPr/>
          </p:nvSpPr>
          <p:spPr>
            <a:xfrm rot="16200000">
              <a:off x="1167404" y="3797177"/>
              <a:ext cx="281316" cy="281316"/>
            </a:xfrm>
            <a:prstGeom prst="chevr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5E72963C-4194-43DA-A1C2-E8C6EA0EB153}"/>
              </a:ext>
            </a:extLst>
          </p:cNvPr>
          <p:cNvSpPr/>
          <p:nvPr/>
        </p:nvSpPr>
        <p:spPr>
          <a:xfrm>
            <a:off x="1938519" y="4686084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碰撞检测</a:t>
            </a:r>
          </a:p>
        </p:txBody>
      </p:sp>
    </p:spTree>
    <p:extLst>
      <p:ext uri="{BB962C8B-B14F-4D97-AF65-F5344CB8AC3E}">
        <p14:creationId xmlns:p14="http://schemas.microsoft.com/office/powerpoint/2010/main" val="272477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02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实现效果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5" y="340995"/>
            <a:ext cx="6463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实际实现内容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8D61DA9-62FD-4580-A102-9DE4CCCAC811}"/>
              </a:ext>
            </a:extLst>
          </p:cNvPr>
          <p:cNvGrpSpPr/>
          <p:nvPr/>
        </p:nvGrpSpPr>
        <p:grpSpPr>
          <a:xfrm>
            <a:off x="1169129" y="2211116"/>
            <a:ext cx="402468" cy="402468"/>
            <a:chOff x="1037999" y="2205641"/>
            <a:chExt cx="540126" cy="540126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DE6452C0-CF11-448E-9BD8-9C840E75AF99}"/>
                </a:ext>
              </a:extLst>
            </p:cNvPr>
            <p:cNvSpPr/>
            <p:nvPr/>
          </p:nvSpPr>
          <p:spPr>
            <a:xfrm>
              <a:off x="1037999" y="2205641"/>
              <a:ext cx="540126" cy="540126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48" name="箭头: V 形 47">
              <a:extLst>
                <a:ext uri="{FF2B5EF4-FFF2-40B4-BE49-F238E27FC236}">
                  <a16:creationId xmlns:a16="http://schemas.microsoft.com/office/drawing/2014/main" id="{D3FE0778-DDA4-4C12-A117-958E40EEB9E7}"/>
                </a:ext>
              </a:extLst>
            </p:cNvPr>
            <p:cNvSpPr/>
            <p:nvPr/>
          </p:nvSpPr>
          <p:spPr>
            <a:xfrm rot="16200000">
              <a:off x="1167404" y="2335046"/>
              <a:ext cx="281316" cy="281316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E124D8BA-6B06-48F8-A51B-CE402859DAED}"/>
              </a:ext>
            </a:extLst>
          </p:cNvPr>
          <p:cNvSpPr/>
          <p:nvPr/>
        </p:nvSpPr>
        <p:spPr>
          <a:xfrm>
            <a:off x="1707530" y="217875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物体的刚体模拟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855534A-DB95-4C85-98EC-4F96118332C5}"/>
              </a:ext>
            </a:extLst>
          </p:cNvPr>
          <p:cNvGrpSpPr/>
          <p:nvPr/>
        </p:nvGrpSpPr>
        <p:grpSpPr>
          <a:xfrm>
            <a:off x="1169129" y="3614516"/>
            <a:ext cx="402468" cy="402468"/>
            <a:chOff x="1037999" y="3667772"/>
            <a:chExt cx="540126" cy="540126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FE404C78-F990-4FFE-A420-2EB3CAE38888}"/>
                </a:ext>
              </a:extLst>
            </p:cNvPr>
            <p:cNvSpPr/>
            <p:nvPr/>
          </p:nvSpPr>
          <p:spPr>
            <a:xfrm>
              <a:off x="1037999" y="3667772"/>
              <a:ext cx="540126" cy="540126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52" name="箭头: V 形 51">
              <a:extLst>
                <a:ext uri="{FF2B5EF4-FFF2-40B4-BE49-F238E27FC236}">
                  <a16:creationId xmlns:a16="http://schemas.microsoft.com/office/drawing/2014/main" id="{55FC305C-D954-417B-BBC3-2AA50278C1E3}"/>
                </a:ext>
              </a:extLst>
            </p:cNvPr>
            <p:cNvSpPr/>
            <p:nvPr/>
          </p:nvSpPr>
          <p:spPr>
            <a:xfrm rot="16200000">
              <a:off x="1167404" y="3797177"/>
              <a:ext cx="281316" cy="281316"/>
            </a:xfrm>
            <a:prstGeom prst="chevr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F3390AEB-9812-4C8B-B5B4-ABC4AB99B562}"/>
              </a:ext>
            </a:extLst>
          </p:cNvPr>
          <p:cNvSpPr/>
          <p:nvPr/>
        </p:nvSpPr>
        <p:spPr>
          <a:xfrm>
            <a:off x="1707530" y="359573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物体与地面的碰撞检测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B7C46C8A-A955-427C-B3D9-7EEADCD4CD84}"/>
              </a:ext>
            </a:extLst>
          </p:cNvPr>
          <p:cNvGrpSpPr/>
          <p:nvPr/>
        </p:nvGrpSpPr>
        <p:grpSpPr>
          <a:xfrm>
            <a:off x="1169129" y="5055381"/>
            <a:ext cx="402468" cy="402468"/>
            <a:chOff x="1037999" y="5129902"/>
            <a:chExt cx="540126" cy="540126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1BDD5A0-DE5E-4EB4-ACF4-E6A84E98D2A5}"/>
                </a:ext>
              </a:extLst>
            </p:cNvPr>
            <p:cNvSpPr/>
            <p:nvPr/>
          </p:nvSpPr>
          <p:spPr>
            <a:xfrm>
              <a:off x="1037999" y="5129902"/>
              <a:ext cx="540126" cy="540126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57" name="箭头: V 形 56">
              <a:extLst>
                <a:ext uri="{FF2B5EF4-FFF2-40B4-BE49-F238E27FC236}">
                  <a16:creationId xmlns:a16="http://schemas.microsoft.com/office/drawing/2014/main" id="{909CEE4D-3D21-4731-B948-31859045FE77}"/>
                </a:ext>
              </a:extLst>
            </p:cNvPr>
            <p:cNvSpPr/>
            <p:nvPr/>
          </p:nvSpPr>
          <p:spPr>
            <a:xfrm rot="16200000">
              <a:off x="1167404" y="5259307"/>
              <a:ext cx="281316" cy="281316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828086C1-E761-4D23-B99C-ECA9F54DFC26}"/>
              </a:ext>
            </a:extLst>
          </p:cNvPr>
          <p:cNvSpPr/>
          <p:nvPr/>
        </p:nvSpPr>
        <p:spPr>
          <a:xfrm>
            <a:off x="1707530" y="499820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物体与地面碰撞后进行处理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02368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3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03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实现方式</a:t>
            </a:r>
          </a:p>
        </p:txBody>
      </p:sp>
    </p:spTree>
    <p:extLst>
      <p:ext uri="{BB962C8B-B14F-4D97-AF65-F5344CB8AC3E}">
        <p14:creationId xmlns:p14="http://schemas.microsoft.com/office/powerpoint/2010/main" val="111322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5" y="340995"/>
            <a:ext cx="6463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819150" y="224800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RigidBody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9F165D1-1B0A-4D12-81E1-F31E3071EE1F}"/>
              </a:ext>
            </a:extLst>
          </p:cNvPr>
          <p:cNvSpPr/>
          <p:nvPr/>
        </p:nvSpPr>
        <p:spPr>
          <a:xfrm>
            <a:off x="1938519" y="221111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C10814-0EA4-4D80-AC6A-F6FB53DCDB7D}"/>
              </a:ext>
            </a:extLst>
          </p:cNvPr>
          <p:cNvSpPr/>
          <p:nvPr/>
        </p:nvSpPr>
        <p:spPr>
          <a:xfrm>
            <a:off x="1938519" y="364765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993537-4C6E-4F96-B148-9F633251C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059" y="1067656"/>
            <a:ext cx="3754494" cy="53229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4F86E6-2650-4DEA-94C2-00031A48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499" y="1034516"/>
            <a:ext cx="4619351" cy="5224559"/>
          </a:xfrm>
          <a:prstGeom prst="rect">
            <a:avLst/>
          </a:prstGeom>
        </p:spPr>
      </p:pic>
      <p:sp>
        <p:nvSpPr>
          <p:cNvPr id="15" name="任意多边形 18">
            <a:extLst>
              <a:ext uri="{FF2B5EF4-FFF2-40B4-BE49-F238E27FC236}">
                <a16:creationId xmlns:a16="http://schemas.microsoft.com/office/drawing/2014/main" id="{9732A2DD-3E94-4C47-BCCD-BA683D0208AE}"/>
              </a:ext>
            </a:extLst>
          </p:cNvPr>
          <p:cNvSpPr/>
          <p:nvPr/>
        </p:nvSpPr>
        <p:spPr>
          <a:xfrm>
            <a:off x="6635503" y="224800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PhysicsManager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08135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378</Words>
  <Application>Microsoft Office PowerPoint</Application>
  <PresentationFormat>宽屏</PresentationFormat>
  <Paragraphs>80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FangSong</vt:lpstr>
      <vt:lpstr>等线</vt:lpstr>
      <vt:lpstr>等线 Light</vt:lpstr>
      <vt:lpstr>仿宋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志彪 汤</cp:lastModifiedBy>
  <cp:revision>7</cp:revision>
  <dcterms:created xsi:type="dcterms:W3CDTF">2019-06-27T17:05:03Z</dcterms:created>
  <dcterms:modified xsi:type="dcterms:W3CDTF">2019-06-29T12:06:09Z</dcterms:modified>
</cp:coreProperties>
</file>