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8" r:id="rId3"/>
    <p:sldId id="259" r:id="rId4"/>
    <p:sldId id="260" r:id="rId5"/>
    <p:sldId id="262" r:id="rId6"/>
    <p:sldId id="275" r:id="rId7"/>
    <p:sldId id="280" r:id="rId8"/>
    <p:sldId id="278" r:id="rId9"/>
    <p:sldId id="279" r:id="rId10"/>
    <p:sldId id="287" r:id="rId11"/>
    <p:sldId id="288" r:id="rId12"/>
    <p:sldId id="274" r:id="rId13"/>
    <p:sldId id="283" r:id="rId14"/>
    <p:sldId id="298" r:id="rId15"/>
    <p:sldId id="284" r:id="rId16"/>
    <p:sldId id="265" r:id="rId17"/>
    <p:sldId id="285" r:id="rId18"/>
    <p:sldId id="289" r:id="rId19"/>
    <p:sldId id="291" r:id="rId20"/>
    <p:sldId id="297" r:id="rId21"/>
    <p:sldId id="296" r:id="rId22"/>
    <p:sldId id="294" r:id="rId23"/>
    <p:sldId id="295" r:id="rId24"/>
    <p:sldId id="293" r:id="rId25"/>
    <p:sldId id="305" r:id="rId26"/>
    <p:sldId id="307" r:id="rId27"/>
    <p:sldId id="306" r:id="rId28"/>
    <p:sldId id="299" r:id="rId29"/>
    <p:sldId id="300" r:id="rId30"/>
    <p:sldId id="303" r:id="rId31"/>
    <p:sldId id="301" r:id="rId32"/>
    <p:sldId id="302" r:id="rId33"/>
    <p:sldId id="304" r:id="rId34"/>
    <p:sldId id="308" r:id="rId35"/>
    <p:sldId id="266" r:id="rId36"/>
    <p:sldId id="267" r:id="rId37"/>
    <p:sldId id="272" r:id="rId38"/>
    <p:sldId id="270" r:id="rId39"/>
    <p:sldId id="319" r:id="rId40"/>
    <p:sldId id="320" r:id="rId41"/>
    <p:sldId id="273" r:id="rId42"/>
    <p:sldId id="269" r:id="rId43"/>
    <p:sldId id="313" r:id="rId44"/>
    <p:sldId id="314" r:id="rId45"/>
    <p:sldId id="311" r:id="rId46"/>
    <p:sldId id="315" r:id="rId47"/>
    <p:sldId id="316" r:id="rId48"/>
    <p:sldId id="317" r:id="rId49"/>
    <p:sldId id="310" r:id="rId50"/>
    <p:sldId id="271" r:id="rId51"/>
    <p:sldId id="309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-25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67549-B91A-E944-9EDC-2FD7F23EA62D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0ABC3-930E-AD4F-9D10-C22A876D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r>
              <a:rPr lang="en-US" baseline="0" dirty="0" smtClean="0"/>
              <a:t> Science Motto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collected a bunch of different data using different tools,</a:t>
            </a:r>
            <a:r>
              <a:rPr lang="en-US" baseline="0" dirty="0" smtClean="0"/>
              <a:t> iterating the approach along the way. </a:t>
            </a:r>
            <a:endParaRPr lang="en-US" dirty="0" smtClean="0"/>
          </a:p>
          <a:p>
            <a:r>
              <a:rPr lang="en-US" dirty="0" smtClean="0"/>
              <a:t>Imported data using Ruby/Java – web driver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nokogiri</a:t>
            </a:r>
            <a:r>
              <a:rPr lang="en-US" baseline="0" dirty="0" smtClean="0"/>
              <a:t> &amp; mechanize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the time I hadn’t done much stuff with</a:t>
            </a:r>
            <a:r>
              <a:rPr lang="en-US" baseline="0" dirty="0" smtClean="0"/>
              <a:t> graphs but I’d read that they were very good for modeling data with lots of dimensions so I thought I’d try it out</a:t>
            </a:r>
          </a:p>
          <a:p>
            <a:r>
              <a:rPr lang="en-US" baseline="0" dirty="0" smtClean="0"/>
              <a:t>I’m using neo4j  but there are other graph databases around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It’s easy to get carried away when you get into scraping mode so from my foolishness I’ve come up with a few observations to save you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We do an index lookup to find all the players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Then we follow</a:t>
            </a:r>
            <a:r>
              <a:rPr lang="en-US" baseline="0" dirty="0" smtClean="0"/>
              <a:t> the ‘played’ relationship from a player to find their performance in matches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Then we return the player and add up any goals they scored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have one which requires</a:t>
            </a:r>
            <a:r>
              <a:rPr lang="en-US" baseline="0" dirty="0" smtClean="0"/>
              <a:t> us to take the player’s nationality into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Investigate URI structure for a bit – avoid writing a crawler if you can – it is </a:t>
            </a:r>
            <a:r>
              <a:rPr lang="en-US" baseline="0" dirty="0" err="1" smtClean="0"/>
              <a:t>paiiiiin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Attempting to match </a:t>
            </a:r>
            <a:r>
              <a:rPr lang="en-US" dirty="0" err="1" smtClean="0"/>
              <a:t>Opta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started to have</a:t>
            </a:r>
            <a:r>
              <a:rPr lang="en-US" baseline="0" dirty="0" smtClean="0"/>
              <a:t> some questions which I thought should be based on team rankings: do players only score against rubbish teams? Who’s actually the best team in the Champions League for a given season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 err="1" smtClean="0"/>
              <a:t>Elo</a:t>
            </a:r>
            <a:r>
              <a:rPr lang="en-AU" dirty="0" smtClean="0"/>
              <a:t> Rating System</a:t>
            </a:r>
          </a:p>
          <a:p>
            <a:endParaRPr lang="en-AU" dirty="0" smtClean="0"/>
          </a:p>
          <a:p>
            <a:pPr marL="285750" indent="-285750">
              <a:buFontTx/>
              <a:buChar char="-"/>
            </a:pPr>
            <a:r>
              <a:rPr lang="en-AU" dirty="0" smtClean="0"/>
              <a:t>Most famously used in chess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Takes into account the importance of the match and the probability that each team will win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probabilities of wins – if you’re expected to win and you lose then you get </a:t>
            </a:r>
            <a:r>
              <a:rPr lang="en-US" dirty="0" err="1" smtClean="0"/>
              <a:t>penalised</a:t>
            </a:r>
            <a:r>
              <a:rPr lang="en-US" dirty="0" smtClean="0"/>
              <a:t> quite</a:t>
            </a:r>
            <a:r>
              <a:rPr lang="en-US" baseline="0" dirty="0" smtClean="0"/>
              <a:t> heavily</a:t>
            </a:r>
          </a:p>
          <a:p>
            <a:r>
              <a:rPr lang="en-US" dirty="0" err="1" smtClean="0"/>
              <a:t>Elo's</a:t>
            </a:r>
            <a:r>
              <a:rPr lang="en-US" dirty="0" smtClean="0"/>
              <a:t> central assumption was that the chess performance of each player in each game is a normally distributed random variable.</a:t>
            </a:r>
          </a:p>
          <a:p>
            <a:r>
              <a:rPr lang="en-US" dirty="0" smtClean="0"/>
              <a:t>A 200 point rating difference means a player has a 75% chance</a:t>
            </a:r>
            <a:r>
              <a:rPr lang="en-US" baseline="0" dirty="0" smtClean="0"/>
              <a:t> </a:t>
            </a:r>
            <a:r>
              <a:rPr lang="en-US" baseline="0" smtClean="0"/>
              <a:t>of winning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probabilities of wins – if you’re expected to win and you lose then you get </a:t>
            </a:r>
            <a:r>
              <a:rPr lang="en-US" dirty="0" err="1" smtClean="0"/>
              <a:t>penalised</a:t>
            </a:r>
            <a:r>
              <a:rPr lang="en-US" dirty="0" smtClean="0"/>
              <a:t> quite</a:t>
            </a:r>
            <a:r>
              <a:rPr lang="en-US" baseline="0" dirty="0" smtClean="0"/>
              <a:t> heavily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don’t gain much if you win, but you lose a lot</a:t>
            </a:r>
            <a:r>
              <a:rPr lang="en-US" baseline="0" dirty="0" smtClean="0"/>
              <a:t> if you lose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the</a:t>
            </a:r>
            <a:r>
              <a:rPr lang="en-US" baseline="0" dirty="0" smtClean="0"/>
              <a:t> code looks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lose then you get massively </a:t>
            </a:r>
            <a:r>
              <a:rPr lang="en-US" dirty="0" err="1" smtClean="0"/>
              <a:t>penalised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scrape live – download</a:t>
            </a:r>
            <a:r>
              <a:rPr lang="en-US" baseline="0" dirty="0" smtClean="0"/>
              <a:t> it to disk -&gt; you will forget to get something and it’s painful having to go over the network next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lose then you get massively </a:t>
            </a:r>
            <a:r>
              <a:rPr lang="en-US" dirty="0" err="1" smtClean="0"/>
              <a:t>penalised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rating – we put everyone at the same rating initially</a:t>
            </a:r>
          </a:p>
          <a:p>
            <a:r>
              <a:rPr lang="en-US" dirty="0" smtClean="0"/>
              <a:t>Which means if you beat Barcelona right at the beginning </a:t>
            </a:r>
          </a:p>
          <a:p>
            <a:r>
              <a:rPr lang="en-US" dirty="0" smtClean="0"/>
              <a:t>Then it’s the same as beating another weaker team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build</a:t>
            </a:r>
            <a:r>
              <a:rPr lang="en-US" baseline="0" dirty="0" smtClean="0"/>
              <a:t> a base rating for teams from the previous 9 seasons</a:t>
            </a:r>
            <a:endParaRPr lang="en-US" dirty="0" smtClean="0"/>
          </a:p>
          <a:p>
            <a:r>
              <a:rPr lang="en-US" dirty="0" smtClean="0"/>
              <a:t>We include</a:t>
            </a:r>
            <a:r>
              <a:rPr lang="en-US" baseline="0" dirty="0" smtClean="0"/>
              <a:t> all the matches from 2004 until 2012 to get base ratings that we can use for 2012/2013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ranking of some teams</a:t>
            </a:r>
            <a:r>
              <a:rPr lang="en-US" baseline="0" dirty="0" smtClean="0"/>
              <a:t> that didn’t even participate is higher than those that did!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Which</a:t>
            </a:r>
            <a:r>
              <a:rPr lang="en-US" baseline="0" dirty="0" smtClean="0"/>
              <a:t> means that for the teams participating in last year’s Champions League we end up with the following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ranking of some teams</a:t>
            </a:r>
            <a:r>
              <a:rPr lang="en-US" baseline="0" dirty="0" smtClean="0"/>
              <a:t> that didn’t even participate is higher than those that did! </a:t>
            </a:r>
            <a:endParaRPr lang="en-US" dirty="0" smtClean="0"/>
          </a:p>
          <a:p>
            <a:r>
              <a:rPr lang="en-US" dirty="0" smtClean="0"/>
              <a:t>Which</a:t>
            </a:r>
            <a:r>
              <a:rPr lang="en-US" baseline="0" dirty="0" smtClean="0"/>
              <a:t> means that for the teams participating in last year’s Champions League we end up with the following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one applies to us – we need to run it over a few seasons worth of matches to get accurate rankings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one applies to us – we need to run it over a few seasons worth of matches to get </a:t>
            </a:r>
            <a:r>
              <a:rPr lang="en-US" smtClean="0"/>
              <a:t>accurate rankings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one applies to us – we need to run it over a few seasons worth of matches to get </a:t>
            </a:r>
            <a:r>
              <a:rPr lang="en-US" smtClean="0"/>
              <a:t>accurate rankings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 </a:t>
            </a:r>
            <a:r>
              <a:rPr lang="en-US" baseline="0" dirty="0" err="1" smtClean="0"/>
              <a:t>wget</a:t>
            </a:r>
            <a:r>
              <a:rPr lang="en-US" baseline="0" dirty="0" smtClean="0"/>
              <a:t> – it’s awesome – get a list of files and give it to </a:t>
            </a:r>
            <a:r>
              <a:rPr lang="en-US" baseline="0" dirty="0" err="1" smtClean="0"/>
              <a:t>wget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xargs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try to use this work flow for data work – separate the</a:t>
            </a:r>
            <a:r>
              <a:rPr lang="en-US" baseline="0" dirty="0" smtClean="0"/>
              <a:t> steps, don’t mash them together. Then you can do them in different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try to use this work flow for data work – separate the</a:t>
            </a:r>
            <a:r>
              <a:rPr lang="en-US" baseline="0" dirty="0" smtClean="0"/>
              <a:t> steps, don’t mash them together. Then you can do them in different </a:t>
            </a:r>
            <a:r>
              <a:rPr lang="en-US" baseline="0" dirty="0" err="1" smtClean="0"/>
              <a:t>languagse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0ABC3-930E-AD4F-9D10-C22A876D97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2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3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1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93B74-E85D-2642-8A5B-EDB42AF451CE}" type="datetimeFigureOut">
              <a:rPr lang="en-US" smtClean="0"/>
              <a:t>12/09/2013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92510-3559-6D43-AF3C-919D34C1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Exploring football data using </a:t>
            </a:r>
            <a:r>
              <a:rPr lang="en-US" dirty="0" err="1" smtClean="0"/>
              <a:t>Clojure</a:t>
            </a:r>
            <a:r>
              <a:rPr lang="en-US" dirty="0" smtClean="0"/>
              <a:t> and friends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markhneedham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0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My Data work flow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3428539" y="2445129"/>
            <a:ext cx="2389912" cy="126992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r>
              <a:rPr lang="en-US" sz="4000" dirty="0" smtClean="0">
                <a:sym typeface="Wingdings"/>
              </a:rPr>
              <a:t>Download</a:t>
            </a:r>
            <a:endParaRPr lang="en-US" sz="4000" dirty="0"/>
          </a:p>
        </p:txBody>
      </p:sp>
      <p:sp>
        <p:nvSpPr>
          <p:cNvPr id="10" name="Rounded Rectangle 9"/>
          <p:cNvSpPr/>
          <p:nvPr/>
        </p:nvSpPr>
        <p:spPr>
          <a:xfrm>
            <a:off x="148251" y="2436874"/>
            <a:ext cx="2389912" cy="126992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</a:t>
            </a:r>
            <a:endParaRPr lang="en-US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653322" y="2449582"/>
            <a:ext cx="2389912" cy="128093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Extract</a:t>
            </a:r>
            <a:endParaRPr lang="en-US" sz="4000" dirty="0"/>
          </a:p>
        </p:txBody>
      </p:sp>
      <p:sp>
        <p:nvSpPr>
          <p:cNvPr id="16" name="Right Arrow 15"/>
          <p:cNvSpPr/>
          <p:nvPr/>
        </p:nvSpPr>
        <p:spPr>
          <a:xfrm>
            <a:off x="2651457" y="2883063"/>
            <a:ext cx="686551" cy="4290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904271" y="2883063"/>
            <a:ext cx="686551" cy="4290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My Data work flow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3428539" y="2445129"/>
            <a:ext cx="2389912" cy="126992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ym typeface="Wingdings"/>
              </a:rPr>
              <a:t>w</a:t>
            </a:r>
            <a:r>
              <a:rPr lang="en-US" sz="4000" dirty="0" err="1" smtClean="0">
                <a:sym typeface="Wingdings"/>
              </a:rPr>
              <a:t>get</a:t>
            </a:r>
            <a:endParaRPr lang="en-US" sz="4000" dirty="0"/>
          </a:p>
        </p:txBody>
      </p:sp>
      <p:sp>
        <p:nvSpPr>
          <p:cNvPr id="10" name="Rounded Rectangle 9"/>
          <p:cNvSpPr/>
          <p:nvPr/>
        </p:nvSpPr>
        <p:spPr>
          <a:xfrm>
            <a:off x="148251" y="2436874"/>
            <a:ext cx="2389912" cy="126992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By hand</a:t>
            </a:r>
            <a:endParaRPr lang="en-US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653322" y="2449582"/>
            <a:ext cx="2389912" cy="1280930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ym typeface="Wingdings"/>
              </a:rPr>
              <a:t>Clojure</a:t>
            </a:r>
            <a:endParaRPr lang="en-US" sz="4000" dirty="0"/>
          </a:p>
        </p:txBody>
      </p:sp>
      <p:sp>
        <p:nvSpPr>
          <p:cNvPr id="16" name="Right Arrow 15"/>
          <p:cNvSpPr/>
          <p:nvPr/>
        </p:nvSpPr>
        <p:spPr>
          <a:xfrm>
            <a:off x="2651457" y="2883063"/>
            <a:ext cx="686551" cy="4290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904271" y="2883063"/>
            <a:ext cx="686551" cy="4290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8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ym typeface="Wingdings"/>
              </a:rPr>
              <a:t>Clojure</a:t>
            </a:r>
            <a:r>
              <a:rPr lang="en-US" sz="4000" dirty="0" smtClean="0">
                <a:sym typeface="Wingdings"/>
              </a:rPr>
              <a:t> + </a:t>
            </a:r>
            <a:r>
              <a:rPr lang="en-US" sz="4000" dirty="0" err="1" smtClean="0">
                <a:sym typeface="Wingdings"/>
              </a:rPr>
              <a:t>Enlive</a:t>
            </a:r>
            <a:r>
              <a:rPr lang="en-US" sz="4000" dirty="0" smtClean="0">
                <a:sym typeface="Wingdings"/>
              </a:rPr>
              <a:t> + </a:t>
            </a:r>
            <a:r>
              <a:rPr lang="en-US" sz="4000" dirty="0" err="1" smtClean="0">
                <a:sym typeface="Wingdings"/>
              </a:rPr>
              <a:t>emacs</a:t>
            </a:r>
            <a:r>
              <a:rPr lang="en-US" sz="4000" dirty="0" smtClean="0">
                <a:sym typeface="Wingdings"/>
              </a:rPr>
              <a:t> + </a:t>
            </a:r>
            <a:r>
              <a:rPr lang="en-US" sz="4000" dirty="0" err="1" smtClean="0">
                <a:sym typeface="Wingdings"/>
              </a:rPr>
              <a:t>nrepl</a:t>
            </a:r>
            <a:r>
              <a:rPr lang="en-US" sz="4000" dirty="0" smtClean="0">
                <a:sym typeface="Wingdings"/>
              </a:rPr>
              <a:t> = #win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08" y="254000"/>
            <a:ext cx="5443481" cy="54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9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What are they?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29094" y="686444"/>
            <a:ext cx="6796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Clojure</a:t>
            </a:r>
            <a:r>
              <a:rPr lang="en-US" dirty="0" smtClean="0"/>
              <a:t> =&gt; A JVM based LISP dialect</a:t>
            </a:r>
          </a:p>
          <a:p>
            <a:r>
              <a:rPr lang="en-US" dirty="0" err="1" smtClean="0"/>
              <a:t>Enlive</a:t>
            </a:r>
            <a:r>
              <a:rPr lang="en-US" dirty="0" smtClean="0"/>
              <a:t> =&gt; A selector based </a:t>
            </a:r>
            <a:r>
              <a:rPr lang="en-US" dirty="0" err="1" smtClean="0"/>
              <a:t>templating</a:t>
            </a:r>
            <a:r>
              <a:rPr lang="en-US" dirty="0" smtClean="0"/>
              <a:t> library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repl</a:t>
            </a:r>
            <a:r>
              <a:rPr lang="en-US" dirty="0" smtClean="0"/>
              <a:t> =&gt; A </a:t>
            </a:r>
            <a:r>
              <a:rPr lang="en-US" dirty="0" err="1" smtClean="0"/>
              <a:t>Clojure</a:t>
            </a:r>
            <a:r>
              <a:rPr lang="en-US" dirty="0" smtClean="0"/>
              <a:t> REPL</a:t>
            </a:r>
          </a:p>
          <a:p>
            <a:r>
              <a:rPr lang="en-US" dirty="0" err="1" smtClean="0"/>
              <a:t>Emacs</a:t>
            </a:r>
            <a:r>
              <a:rPr lang="en-US" dirty="0" smtClean="0"/>
              <a:t> =&gt; A text editor with </a:t>
            </a:r>
            <a:r>
              <a:rPr lang="en-US" dirty="0" err="1" smtClean="0"/>
              <a:t>nrepl</a:t>
            </a:r>
            <a:r>
              <a:rPr lang="en-US" dirty="0" smtClean="0"/>
              <a:t>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What are they?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29094" y="686444"/>
            <a:ext cx="67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the </a:t>
            </a:r>
            <a:r>
              <a:rPr lang="en-US" dirty="0" err="1" smtClean="0"/>
              <a:t>enlive</a:t>
            </a:r>
            <a:r>
              <a:rPr lang="en-US" dirty="0" smtClean="0"/>
              <a:t> syntax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1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An example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29094" y="686444"/>
            <a:ext cx="67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me hacking around with the UEFA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5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clojure</a:t>
            </a:r>
            <a:r>
              <a:rPr lang="en-US" dirty="0" smtClean="0"/>
              <a:t> good for here?</a:t>
            </a:r>
          </a:p>
          <a:p>
            <a:endParaRPr lang="en-US" dirty="0" smtClean="0"/>
          </a:p>
          <a:p>
            <a:r>
              <a:rPr lang="en-US" dirty="0" err="1" smtClean="0"/>
              <a:t>Nrepl</a:t>
            </a:r>
            <a:r>
              <a:rPr lang="en-US" dirty="0" smtClean="0"/>
              <a:t> + </a:t>
            </a:r>
            <a:r>
              <a:rPr lang="en-US" dirty="0" err="1" smtClean="0"/>
              <a:t>enlive</a:t>
            </a:r>
            <a:r>
              <a:rPr lang="en-US" dirty="0" smtClean="0"/>
              <a:t> really useful for  exploring sources of data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0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All the data</a:t>
            </a:r>
            <a:endParaRPr lang="en-US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817638" y="634958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Premier League Matches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5418" y="2933891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Champions League Matches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79013" y="4556648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TV Games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09552" y="912988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Stadiums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405620" y="2552905"/>
            <a:ext cx="2529298" cy="1044779"/>
          </a:xfrm>
          <a:prstGeom prst="round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/>
              </a:rPr>
              <a:t>Players</a:t>
            </a:r>
          </a:p>
        </p:txBody>
      </p:sp>
    </p:spTree>
    <p:extLst>
      <p:ext uri="{BB962C8B-B14F-4D97-AF65-F5344CB8AC3E}">
        <p14:creationId xmlns:p14="http://schemas.microsoft.com/office/powerpoint/2010/main" val="271563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with graphs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695418" y="634959"/>
            <a:ext cx="5414134" cy="3343712"/>
            <a:chOff x="695418" y="634959"/>
            <a:chExt cx="5414134" cy="3343712"/>
          </a:xfrm>
        </p:grpSpPr>
        <p:sp>
          <p:nvSpPr>
            <p:cNvPr id="17" name="Rounded Rectangle 16"/>
            <p:cNvSpPr/>
            <p:nvPr/>
          </p:nvSpPr>
          <p:spPr>
            <a:xfrm>
              <a:off x="778721" y="634959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Premier League Matches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5418" y="2182733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Champions League Matches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65313" y="3275266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TV Games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385617" y="822145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Stadiums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24241" y="1926231"/>
              <a:ext cx="1723935" cy="703405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ym typeface="Wingdings"/>
                </a:rPr>
                <a:t>Players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93788" y="4255950"/>
            <a:ext cx="7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5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with graphs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4700"/>
            <a:ext cx="9144000" cy="27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29" y="509406"/>
            <a:ext cx="6743700" cy="4762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It all started with Joe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447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with graphs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0"/>
            <a:ext cx="9144000" cy="34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football</a:t>
            </a:r>
            <a:endParaRPr lang="en-US" sz="4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355"/>
            <a:ext cx="9144000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football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77" y="4952"/>
            <a:ext cx="8466840" cy="58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3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Modeling football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736"/>
            <a:ext cx="9144000" cy="48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8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ym typeface="Wingdings"/>
              </a:rPr>
              <a:t>c</a:t>
            </a:r>
            <a:r>
              <a:rPr lang="en-US" sz="4000" dirty="0" smtClean="0">
                <a:sym typeface="Wingdings"/>
              </a:rPr>
              <a:t>ypher – query language to extract info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527576" y="1235598"/>
            <a:ext cx="41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Brief introduction to querying with cypher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5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Finding the top scorer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90047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START player = </a:t>
            </a:r>
            <a:r>
              <a:rPr lang="en-US" sz="2800" dirty="0" err="1" smtClean="0">
                <a:latin typeface="Monaco"/>
                <a:cs typeface="Monaco"/>
              </a:rPr>
              <a:t>node:players</a:t>
            </a:r>
            <a:r>
              <a:rPr lang="en-US" sz="2800" dirty="0" smtClean="0">
                <a:latin typeface="Monaco"/>
                <a:cs typeface="Monaco"/>
              </a:rPr>
              <a:t>('name:*')</a:t>
            </a:r>
          </a:p>
          <a:p>
            <a:r>
              <a:rPr lang="en-US" sz="2800" dirty="0" smtClean="0">
                <a:latin typeface="Monaco"/>
                <a:cs typeface="Monaco"/>
              </a:rPr>
              <a:t>MATCH player-[:played]-&gt;stats</a:t>
            </a:r>
          </a:p>
          <a:p>
            <a:r>
              <a:rPr lang="en-US" sz="2800" dirty="0" smtClean="0">
                <a:latin typeface="Monaco"/>
                <a:cs typeface="Monaco"/>
              </a:rPr>
              <a:t>RETURN </a:t>
            </a:r>
            <a:r>
              <a:rPr lang="en-US" sz="2800" dirty="0" err="1" smtClean="0">
                <a:latin typeface="Monaco"/>
                <a:cs typeface="Monaco"/>
              </a:rPr>
              <a:t>player.name</a:t>
            </a:r>
            <a:r>
              <a:rPr lang="en-US" sz="2800" dirty="0" smtClean="0">
                <a:latin typeface="Monaco"/>
                <a:cs typeface="Monaco"/>
              </a:rPr>
              <a:t>, </a:t>
            </a:r>
          </a:p>
          <a:p>
            <a:r>
              <a:rPr lang="en-US" sz="2800" dirty="0" smtClean="0">
                <a:latin typeface="Monaco"/>
                <a:cs typeface="Monaco"/>
              </a:rPr>
              <a:t>       SUM(</a:t>
            </a:r>
            <a:r>
              <a:rPr lang="en-US" sz="2800" dirty="0" err="1" smtClean="0">
                <a:latin typeface="Monaco"/>
                <a:cs typeface="Monaco"/>
              </a:rPr>
              <a:t>stats.goals</a:t>
            </a:r>
            <a:r>
              <a:rPr lang="en-US" sz="2800" dirty="0" smtClean="0">
                <a:latin typeface="Monaco"/>
                <a:cs typeface="Monaco"/>
              </a:rPr>
              <a:t>) AS goals</a:t>
            </a:r>
          </a:p>
          <a:p>
            <a:r>
              <a:rPr lang="en-US" sz="2800" dirty="0" smtClean="0">
                <a:latin typeface="Monaco"/>
                <a:cs typeface="Monaco"/>
              </a:rPr>
              <a:t>ORDER BY goals DESC</a:t>
            </a:r>
          </a:p>
          <a:p>
            <a:r>
              <a:rPr lang="en-US" sz="2800" dirty="0" smtClean="0">
                <a:latin typeface="Monaco"/>
                <a:cs typeface="Monaco"/>
              </a:rPr>
              <a:t>LIMIT 10</a:t>
            </a:r>
            <a:endParaRPr lang="en-US" sz="2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009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Finding the top scorer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-1767869" y="44618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350"/>
            <a:ext cx="914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7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Finding the top scorer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-51483"/>
            <a:ext cx="76962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7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150"/>
            <a:ext cx="9144000" cy="51424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the top scorer away from home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994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474" y="1290494"/>
            <a:ext cx="8753523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START player = </a:t>
            </a:r>
            <a:r>
              <a:rPr lang="en-US" sz="2800" dirty="0" err="1" smtClean="0">
                <a:latin typeface="Monaco"/>
                <a:cs typeface="Monaco"/>
              </a:rPr>
              <a:t>node:players</a:t>
            </a:r>
            <a:r>
              <a:rPr lang="en-US" sz="2800" dirty="0" smtClean="0">
                <a:latin typeface="Monaco"/>
                <a:cs typeface="Monaco"/>
              </a:rPr>
              <a:t>('name:*')</a:t>
            </a:r>
          </a:p>
          <a:p>
            <a:r>
              <a:rPr lang="en-US" sz="2800" dirty="0" smtClean="0">
                <a:latin typeface="Monaco"/>
                <a:cs typeface="Monaco"/>
              </a:rPr>
              <a:t>MATCH player-[:played]-stats-[:in]-game, </a:t>
            </a:r>
          </a:p>
          <a:p>
            <a:r>
              <a:rPr lang="en-US" sz="2800" dirty="0" smtClean="0">
                <a:latin typeface="Monaco"/>
                <a:cs typeface="Monaco"/>
              </a:rPr>
              <a:t>      stats-[:for]-team</a:t>
            </a:r>
          </a:p>
          <a:p>
            <a:r>
              <a:rPr lang="en-US" sz="2800" dirty="0" smtClean="0">
                <a:latin typeface="Monaco"/>
                <a:cs typeface="Monaco"/>
              </a:rPr>
              <a:t>WHERE game-[:</a:t>
            </a:r>
            <a:r>
              <a:rPr lang="en-US" sz="2800" dirty="0" err="1" smtClean="0">
                <a:latin typeface="Monaco"/>
                <a:cs typeface="Monaco"/>
              </a:rPr>
              <a:t>away_team</a:t>
            </a:r>
            <a:r>
              <a:rPr lang="en-US" sz="2800" dirty="0" smtClean="0">
                <a:latin typeface="Monaco"/>
                <a:cs typeface="Monaco"/>
              </a:rPr>
              <a:t>]-team</a:t>
            </a:r>
          </a:p>
          <a:p>
            <a:r>
              <a:rPr lang="en-US" sz="2800" dirty="0" smtClean="0">
                <a:latin typeface="Monaco"/>
                <a:cs typeface="Monaco"/>
              </a:rPr>
              <a:t>RETURN </a:t>
            </a:r>
            <a:r>
              <a:rPr lang="en-US" sz="2800" dirty="0" err="1" smtClean="0">
                <a:latin typeface="Monaco"/>
                <a:cs typeface="Monaco"/>
              </a:rPr>
              <a:t>player.name</a:t>
            </a:r>
            <a:r>
              <a:rPr lang="en-US" sz="2800" dirty="0" smtClean="0">
                <a:latin typeface="Monaco"/>
                <a:cs typeface="Monaco"/>
              </a:rPr>
              <a:t>, </a:t>
            </a:r>
          </a:p>
          <a:p>
            <a:r>
              <a:rPr lang="en-US" sz="2800" dirty="0" smtClean="0">
                <a:latin typeface="Monaco"/>
                <a:cs typeface="Monaco"/>
              </a:rPr>
              <a:t>       SUM(</a:t>
            </a:r>
            <a:r>
              <a:rPr lang="en-US" sz="2800" dirty="0" err="1" smtClean="0">
                <a:latin typeface="Monaco"/>
                <a:cs typeface="Monaco"/>
              </a:rPr>
              <a:t>stats.goals</a:t>
            </a:r>
            <a:r>
              <a:rPr lang="en-US" sz="2800" dirty="0" smtClean="0">
                <a:latin typeface="Monaco"/>
                <a:cs typeface="Monaco"/>
              </a:rPr>
              <a:t>) AS goals</a:t>
            </a:r>
          </a:p>
          <a:p>
            <a:r>
              <a:rPr lang="en-US" sz="2800" dirty="0" smtClean="0">
                <a:latin typeface="Monaco"/>
                <a:cs typeface="Monaco"/>
              </a:rPr>
              <a:t>ORDER BY goals DESC</a:t>
            </a:r>
          </a:p>
          <a:p>
            <a:r>
              <a:rPr lang="en-US" sz="2800" dirty="0" smtClean="0">
                <a:latin typeface="Monaco"/>
                <a:cs typeface="Monaco"/>
              </a:rPr>
              <a:t>LIMIT 10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the top scorer away from home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267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79" y="584217"/>
            <a:ext cx="3878767" cy="5171689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080322" y="151460"/>
            <a:ext cx="3926764" cy="2541934"/>
          </a:xfrm>
          <a:prstGeom prst="wedgeEllipseCallou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I can haz data?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 asked nicely!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515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350"/>
            <a:ext cx="9144000" cy="4876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the top scorer away from home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7241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474" y="755088"/>
            <a:ext cx="8753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the top scorer away from home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-111125"/>
            <a:ext cx="76962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1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375"/>
            <a:ext cx="9144000" cy="55832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</a:t>
            </a:r>
            <a:r>
              <a:rPr lang="en-US" sz="4000" dirty="0" err="1" smtClean="0">
                <a:sym typeface="Wingdings"/>
              </a:rPr>
              <a:t>Wigan’s</a:t>
            </a:r>
            <a:r>
              <a:rPr lang="en-US" sz="4000" dirty="0" smtClean="0">
                <a:sym typeface="Wingdings"/>
              </a:rPr>
              <a:t> English scorers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5347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4587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START team = </a:t>
            </a:r>
            <a:r>
              <a:rPr lang="en-US" sz="2400" dirty="0" err="1" smtClean="0">
                <a:latin typeface="Monaco"/>
                <a:cs typeface="Monaco"/>
              </a:rPr>
              <a:t>node:teams</a:t>
            </a:r>
            <a:r>
              <a:rPr lang="en-US" sz="2400" dirty="0" smtClean="0">
                <a:latin typeface="Monaco"/>
                <a:cs typeface="Monaco"/>
              </a:rPr>
              <a:t>('name:"</a:t>
            </a:r>
            <a:r>
              <a:rPr lang="en-US" sz="2400" dirty="0" err="1" smtClean="0">
                <a:latin typeface="Monaco"/>
                <a:cs typeface="Monaco"/>
              </a:rPr>
              <a:t>Wigan</a:t>
            </a:r>
            <a:r>
              <a:rPr lang="en-US" sz="2400" dirty="0" smtClean="0">
                <a:latin typeface="Monaco"/>
                <a:cs typeface="Monaco"/>
              </a:rPr>
              <a:t>"'),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country=</a:t>
            </a:r>
            <a:r>
              <a:rPr lang="en-US" sz="2400" dirty="0" err="1" smtClean="0">
                <a:latin typeface="Monaco"/>
                <a:cs typeface="Monaco"/>
              </a:rPr>
              <a:t>node:countries</a:t>
            </a:r>
            <a:r>
              <a:rPr lang="en-US" sz="2400" dirty="0" smtClean="0">
                <a:latin typeface="Monaco"/>
                <a:cs typeface="Monaco"/>
              </a:rPr>
              <a:t>('</a:t>
            </a:r>
            <a:r>
              <a:rPr lang="en-US" sz="2400" dirty="0" err="1" smtClean="0">
                <a:latin typeface="Monaco"/>
                <a:cs typeface="Monaco"/>
              </a:rPr>
              <a:t>name:"England</a:t>
            </a:r>
            <a:r>
              <a:rPr lang="en-US" sz="2400" dirty="0" smtClean="0">
                <a:latin typeface="Monaco"/>
                <a:cs typeface="Monaco"/>
              </a:rPr>
              <a:t>"')</a:t>
            </a:r>
          </a:p>
          <a:p>
            <a:r>
              <a:rPr lang="en-US" sz="2400" dirty="0" smtClean="0">
                <a:latin typeface="Monaco"/>
                <a:cs typeface="Monaco"/>
              </a:rPr>
              <a:t>MATCH player-[:</a:t>
            </a:r>
            <a:r>
              <a:rPr lang="en-US" sz="2400" dirty="0" err="1" smtClean="0">
                <a:latin typeface="Monaco"/>
                <a:cs typeface="Monaco"/>
              </a:rPr>
              <a:t>comes_from</a:t>
            </a:r>
            <a:r>
              <a:rPr lang="en-US" sz="2400" dirty="0" smtClean="0">
                <a:latin typeface="Monaco"/>
                <a:cs typeface="Monaco"/>
              </a:rPr>
              <a:t>]-&gt;country,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team-[:</a:t>
            </a:r>
            <a:r>
              <a:rPr lang="en-US" sz="2400" dirty="0" err="1" smtClean="0">
                <a:latin typeface="Monaco"/>
                <a:cs typeface="Monaco"/>
              </a:rPr>
              <a:t>home_team|away_team</a:t>
            </a:r>
            <a:r>
              <a:rPr lang="en-US" sz="2400" dirty="0" smtClean="0">
                <a:latin typeface="Monaco"/>
                <a:cs typeface="Monaco"/>
              </a:rPr>
              <a:t>]-&gt;game,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game&lt;-[:in]-stats-[:for]-&gt;team, 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stats&lt;-[:played]-player-[:</a:t>
            </a:r>
            <a:r>
              <a:rPr lang="en-US" sz="2400" dirty="0" err="1" smtClean="0">
                <a:latin typeface="Monaco"/>
                <a:cs typeface="Monaco"/>
              </a:rPr>
              <a:t>scored_in</a:t>
            </a:r>
            <a:r>
              <a:rPr lang="en-US" sz="2400" dirty="0" smtClean="0">
                <a:latin typeface="Monaco"/>
                <a:cs typeface="Monaco"/>
              </a:rPr>
              <a:t>]-&gt;game, 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game&lt;-[:</a:t>
            </a:r>
            <a:r>
              <a:rPr lang="en-US" sz="2400" dirty="0" err="1" smtClean="0">
                <a:latin typeface="Monaco"/>
                <a:cs typeface="Monaco"/>
              </a:rPr>
              <a:t>home_team|away_team</a:t>
            </a:r>
            <a:r>
              <a:rPr lang="en-US" sz="2400" dirty="0" smtClean="0">
                <a:latin typeface="Monaco"/>
                <a:cs typeface="Monaco"/>
              </a:rPr>
              <a:t>]-opposition</a:t>
            </a:r>
          </a:p>
          <a:p>
            <a:r>
              <a:rPr lang="en-US" sz="2400" dirty="0" smtClean="0">
                <a:latin typeface="Monaco"/>
                <a:cs typeface="Monaco"/>
              </a:rPr>
              <a:t>RETURN </a:t>
            </a:r>
            <a:r>
              <a:rPr lang="en-US" sz="2400" dirty="0" err="1" smtClean="0">
                <a:latin typeface="Monaco"/>
                <a:cs typeface="Monaco"/>
              </a:rPr>
              <a:t>player.name</a:t>
            </a:r>
            <a:r>
              <a:rPr lang="en-US" sz="2400" dirty="0" smtClean="0">
                <a:latin typeface="Monaco"/>
                <a:cs typeface="Monaco"/>
              </a:rPr>
              <a:t> AS name, 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 </a:t>
            </a:r>
            <a:r>
              <a:rPr lang="en-US" sz="2400" dirty="0" err="1" smtClean="0">
                <a:latin typeface="Monaco"/>
                <a:cs typeface="Monaco"/>
              </a:rPr>
              <a:t>opposition.name</a:t>
            </a:r>
            <a:r>
              <a:rPr lang="en-US" sz="2400" dirty="0" smtClean="0">
                <a:latin typeface="Monaco"/>
                <a:cs typeface="Monaco"/>
              </a:rPr>
              <a:t> AS opposition, </a:t>
            </a:r>
          </a:p>
          <a:p>
            <a:r>
              <a:rPr lang="en-US" sz="2400" dirty="0" smtClean="0">
                <a:latin typeface="Monaco"/>
                <a:cs typeface="Monaco"/>
              </a:rPr>
              <a:t>       </a:t>
            </a:r>
            <a:r>
              <a:rPr lang="en-US" sz="2400" dirty="0" err="1" smtClean="0">
                <a:latin typeface="Monaco"/>
                <a:cs typeface="Monaco"/>
              </a:rPr>
              <a:t>game.friendly_date</a:t>
            </a:r>
            <a:r>
              <a:rPr lang="en-US" sz="2400" dirty="0" smtClean="0">
                <a:latin typeface="Monaco"/>
                <a:cs typeface="Monaco"/>
              </a:rPr>
              <a:t> AS date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</a:t>
            </a:r>
            <a:r>
              <a:rPr lang="en-US" sz="4000" dirty="0" err="1" smtClean="0">
                <a:sym typeface="Wingdings"/>
              </a:rPr>
              <a:t>Wigan’s</a:t>
            </a:r>
            <a:r>
              <a:rPr lang="en-US" sz="4000" dirty="0" smtClean="0">
                <a:sym typeface="Wingdings"/>
              </a:rPr>
              <a:t> English scorers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567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4400"/>
            <a:ext cx="9144000" cy="18338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Find </a:t>
            </a:r>
            <a:r>
              <a:rPr lang="en-US" sz="4000" dirty="0" err="1" smtClean="0">
                <a:sym typeface="Wingdings"/>
              </a:rPr>
              <a:t>Wigan’s</a:t>
            </a:r>
            <a:r>
              <a:rPr lang="en-US" sz="4000" dirty="0" smtClean="0">
                <a:sym typeface="Wingdings"/>
              </a:rPr>
              <a:t> English scorers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65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Rankings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If all the teams play each other then it’s fair to say that the team that finishes in first is the best one e.g. league competitions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Ranking Systems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004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</a:t>
            </a:r>
            <a:r>
              <a:rPr lang="en-US" dirty="0" err="1" smtClean="0"/>
              <a:t>vs</a:t>
            </a:r>
            <a:r>
              <a:rPr lang="en-US" dirty="0" smtClean="0"/>
              <a:t> Subjective Rankings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In competitions where everybody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play everybody else it’s a different story and there are different approaches we can take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Subjective – a human decides part of the ranking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e.g. UEFA coefficient – give points for each round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Objective – use statistical basis to come up with a model for rankings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0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8719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ym typeface="Wingdings"/>
              </a:rPr>
              <a:t>Elo</a:t>
            </a:r>
            <a:r>
              <a:rPr lang="en-US" sz="4000" dirty="0" smtClean="0">
                <a:sym typeface="Wingdings"/>
              </a:rPr>
              <a:t> Rating System</a:t>
            </a:r>
            <a:endParaRPr lang="en-US" sz="4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82710" y="492521"/>
            <a:ext cx="8798076" cy="3635089"/>
            <a:chOff x="182710" y="492521"/>
            <a:chExt cx="8798076" cy="3635089"/>
          </a:xfrm>
        </p:grpSpPr>
        <p:sp>
          <p:nvSpPr>
            <p:cNvPr id="3" name="TextBox 2"/>
            <p:cNvSpPr txBox="1"/>
            <p:nvPr/>
          </p:nvSpPr>
          <p:spPr>
            <a:xfrm>
              <a:off x="4599891" y="375827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82710" y="575799"/>
              <a:ext cx="8798076" cy="2972764"/>
            </a:xfrm>
            <a:prstGeom prst="roundRect">
              <a:avLst/>
            </a:prstGeom>
            <a:gradFill>
              <a:gsLst>
                <a:gs pos="0">
                  <a:schemeClr val="tx2"/>
                </a:gs>
                <a:gs pos="100000">
                  <a:schemeClr val="accent1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 smtClean="0">
                  <a:sym typeface="Wingdings"/>
                </a:rPr>
                <a:t>The </a:t>
              </a:r>
              <a:r>
                <a:rPr lang="en-US" sz="3600" dirty="0" err="1" smtClean="0">
                  <a:sym typeface="Wingdings"/>
                </a:rPr>
                <a:t>Elo</a:t>
              </a:r>
              <a:r>
                <a:rPr lang="en-US" sz="3600" dirty="0" smtClean="0">
                  <a:sym typeface="Wingdings"/>
                </a:rPr>
                <a:t> rating system is a method for calculating the relative skill levels of players in competitor-versus-competitor games.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0015" y="492521"/>
              <a:ext cx="59463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chemeClr val="bg1"/>
                  </a:solidFill>
                  <a:latin typeface="Arial"/>
                  <a:cs typeface="Arial"/>
                </a:rPr>
                <a:t>“</a:t>
              </a:r>
              <a:endParaRPr lang="en-US" sz="9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6152" y="2557950"/>
              <a:ext cx="59463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rgbClr val="FFFFFF"/>
                  </a:solidFill>
                  <a:latin typeface="Arial"/>
                  <a:cs typeface="Arial"/>
                </a:rPr>
                <a:t>”</a:t>
              </a:r>
              <a:endParaRPr lang="en-US" sz="96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05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938719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ym typeface="Wingdings"/>
              </a:rPr>
              <a:t>Elo</a:t>
            </a:r>
            <a:r>
              <a:rPr lang="en-US" sz="4000" dirty="0" smtClean="0">
                <a:sym typeface="Wingdings"/>
              </a:rPr>
              <a:t> Rating System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81428" y="635000"/>
            <a:ext cx="8763001" cy="498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R' = R + K * (S - E)</a:t>
            </a:r>
          </a:p>
          <a:p>
            <a:r>
              <a:rPr lang="en-AU" sz="2800" dirty="0" smtClean="0"/>
              <a:t>R' is the new rating</a:t>
            </a:r>
          </a:p>
          <a:p>
            <a:r>
              <a:rPr lang="en-AU" sz="2800" dirty="0" smtClean="0"/>
              <a:t>R is the old rating</a:t>
            </a:r>
          </a:p>
          <a:p>
            <a:r>
              <a:rPr lang="en-AU" sz="2800" dirty="0" smtClean="0"/>
              <a:t>K is a maximum value for increase or decrease of rating (16 or 32 for ELO)</a:t>
            </a:r>
          </a:p>
          <a:p>
            <a:r>
              <a:rPr lang="en-AU" sz="2800" dirty="0" smtClean="0"/>
              <a:t>S is the score for a game</a:t>
            </a:r>
          </a:p>
          <a:p>
            <a:r>
              <a:rPr lang="en-AU" sz="2800" dirty="0" smtClean="0"/>
              <a:t>E is the expected score for a game</a:t>
            </a:r>
          </a:p>
          <a:p>
            <a:endParaRPr lang="en-AU" sz="2400" dirty="0" smtClean="0"/>
          </a:p>
          <a:p>
            <a:r>
              <a:rPr lang="en-AU" sz="3600" b="1" dirty="0" smtClean="0"/>
              <a:t>E(A) = 1 / [ 1 + 10 ^ ( [R(B) - R(A)] / 400 ) ]</a:t>
            </a:r>
          </a:p>
          <a:p>
            <a:r>
              <a:rPr lang="en-AU" sz="3600" b="1" dirty="0" smtClean="0"/>
              <a:t>E(B) = 1 / [ 1 + 10 ^ ( [R(A) - R(B)] / 400 )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8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938719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An example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72141" y="72571"/>
            <a:ext cx="850900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R(A) = 1900</a:t>
            </a:r>
          </a:p>
          <a:p>
            <a:r>
              <a:rPr lang="en-AU" sz="2800" b="1" dirty="0" smtClean="0"/>
              <a:t>R(B) = 1500</a:t>
            </a:r>
          </a:p>
          <a:p>
            <a:endParaRPr lang="en-AU" sz="1600" b="1" dirty="0" smtClean="0"/>
          </a:p>
          <a:p>
            <a:r>
              <a:rPr lang="en-AU" sz="2800" b="1" dirty="0" smtClean="0"/>
              <a:t>E(A) = 1 / [ 1 + 10 ^ ( [1500 - 1900] / 400 ) ]</a:t>
            </a:r>
          </a:p>
          <a:p>
            <a:r>
              <a:rPr lang="en-AU" sz="2800" b="1" dirty="0" smtClean="0"/>
              <a:t>        = 1 / [ 1 + 10 ^ ( -400 / 400) ]</a:t>
            </a:r>
          </a:p>
          <a:p>
            <a:r>
              <a:rPr lang="en-AU" sz="2800" b="1" dirty="0" smtClean="0"/>
              <a:t>        = 1 / [ 1 + 10 ^ -1 ]</a:t>
            </a:r>
          </a:p>
          <a:p>
            <a:r>
              <a:rPr lang="en-AU" sz="2800" b="1" dirty="0" smtClean="0"/>
              <a:t>        = 1 / 1 + .1</a:t>
            </a:r>
          </a:p>
          <a:p>
            <a:r>
              <a:rPr lang="en-AU" sz="2800" b="1" dirty="0" smtClean="0"/>
              <a:t>        = .91 / 91%</a:t>
            </a:r>
            <a:br>
              <a:rPr lang="en-AU" sz="2800" b="1" dirty="0" smtClean="0"/>
            </a:br>
            <a:r>
              <a:rPr lang="en-AU" sz="1600" b="1" dirty="0" smtClean="0"/>
              <a:t> </a:t>
            </a:r>
          </a:p>
          <a:p>
            <a:r>
              <a:rPr lang="en-AU" sz="2800" b="1" dirty="0" smtClean="0"/>
              <a:t>E(B) = 1 / [ 1 + 10 ^ ( [1900 - 1500] / 400) ]</a:t>
            </a:r>
          </a:p>
          <a:p>
            <a:r>
              <a:rPr lang="en-AU" sz="2800" b="1" dirty="0" smtClean="0"/>
              <a:t>        = 1 / [ 1 + 10 ^ ( 400 / 400 ) ]</a:t>
            </a:r>
          </a:p>
          <a:p>
            <a:r>
              <a:rPr lang="en-AU" sz="2800" b="1" dirty="0" smtClean="0"/>
              <a:t>        = 1 / [ 1 + 10 ^ 1 ]</a:t>
            </a:r>
          </a:p>
          <a:p>
            <a:r>
              <a:rPr lang="en-AU" sz="2800" b="1" dirty="0" smtClean="0"/>
              <a:t>        = 1 / 11</a:t>
            </a:r>
          </a:p>
          <a:p>
            <a:r>
              <a:rPr lang="en-AU" sz="2800" b="1" dirty="0" smtClean="0"/>
              <a:t>        = .09 / 9%</a:t>
            </a:r>
          </a:p>
        </p:txBody>
      </p:sp>
    </p:spTree>
    <p:extLst>
      <p:ext uri="{BB962C8B-B14F-4D97-AF65-F5344CB8AC3E}">
        <p14:creationId xmlns:p14="http://schemas.microsoft.com/office/powerpoint/2010/main" val="383719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8" y="3544868"/>
            <a:ext cx="4311284" cy="187495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080322" y="151460"/>
            <a:ext cx="3926764" cy="2541934"/>
          </a:xfrm>
          <a:prstGeom prst="wedgeEllipseCallou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No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ym typeface="Wingdings"/>
              </a:rPr>
              <a:t>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207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938719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An example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507999" y="505268"/>
            <a:ext cx="7982857" cy="501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/>
              <a:t>If </a:t>
            </a:r>
            <a:r>
              <a:rPr lang="fr-FR" sz="3200" b="1" dirty="0" err="1" smtClean="0"/>
              <a:t>we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win</a:t>
            </a:r>
            <a:r>
              <a:rPr lang="fr-FR" sz="3200" b="1" dirty="0" smtClean="0"/>
              <a:t>:</a:t>
            </a:r>
          </a:p>
          <a:p>
            <a:r>
              <a:rPr lang="fr-FR" sz="3200" b="1" dirty="0" smtClean="0"/>
              <a:t>R' = 1900 + 32 * (1 - .91)</a:t>
            </a:r>
          </a:p>
          <a:p>
            <a:r>
              <a:rPr lang="fr-FR" sz="3200" b="1" dirty="0" smtClean="0"/>
              <a:t>R' = 1900 + 32 * .09</a:t>
            </a:r>
          </a:p>
          <a:p>
            <a:r>
              <a:rPr lang="fr-FR" sz="3200" b="1" dirty="0" smtClean="0"/>
              <a:t>R' = 1900 + 2.88</a:t>
            </a:r>
          </a:p>
          <a:p>
            <a:r>
              <a:rPr lang="fr-FR" sz="3200" b="1" dirty="0" smtClean="0"/>
              <a:t>R' = 1903</a:t>
            </a:r>
          </a:p>
          <a:p>
            <a:endParaRPr lang="fr-FR" sz="3200" b="1" dirty="0" smtClean="0"/>
          </a:p>
          <a:p>
            <a:r>
              <a:rPr lang="fr-FR" sz="3200" b="1" dirty="0" smtClean="0"/>
              <a:t>If </a:t>
            </a:r>
            <a:r>
              <a:rPr lang="fr-FR" sz="3200" b="1" dirty="0" err="1" smtClean="0"/>
              <a:t>we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lose</a:t>
            </a:r>
            <a:r>
              <a:rPr lang="fr-FR" sz="3200" b="1" dirty="0" smtClean="0"/>
              <a:t>:</a:t>
            </a:r>
          </a:p>
          <a:p>
            <a:r>
              <a:rPr lang="fr-FR" sz="3200" b="1" dirty="0" smtClean="0"/>
              <a:t>R' = 1900 + 32 * (0 - .91)</a:t>
            </a:r>
          </a:p>
          <a:p>
            <a:r>
              <a:rPr lang="fr-FR" sz="3200" b="1" dirty="0" smtClean="0"/>
              <a:t>R' = 1900 - 29.12</a:t>
            </a:r>
          </a:p>
          <a:p>
            <a:r>
              <a:rPr lang="fr-FR" sz="3200" b="1" dirty="0" smtClean="0"/>
              <a:t>R' = 1871</a:t>
            </a:r>
          </a:p>
        </p:txBody>
      </p:sp>
    </p:spTree>
    <p:extLst>
      <p:ext uri="{BB962C8B-B14F-4D97-AF65-F5344CB8AC3E}">
        <p14:creationId xmlns:p14="http://schemas.microsoft.com/office/powerpoint/2010/main" val="429419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8139"/>
            <a:ext cx="9292623" cy="5940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onaco"/>
                <a:cs typeface="Monaco"/>
              </a:rPr>
              <a:t>(</a:t>
            </a:r>
            <a:r>
              <a:rPr lang="en-US" sz="1900" dirty="0" err="1" smtClean="0">
                <a:latin typeface="Monaco"/>
                <a:cs typeface="Monaco"/>
              </a:rPr>
              <a:t>defn</a:t>
            </a:r>
            <a:r>
              <a:rPr lang="en-US" sz="1900" dirty="0" smtClean="0">
                <a:latin typeface="Monaco"/>
                <a:cs typeface="Monaco"/>
              </a:rPr>
              <a:t> expected [my-ranking opponent-ranking]</a:t>
            </a:r>
          </a:p>
          <a:p>
            <a:r>
              <a:rPr lang="en-US" sz="1900" dirty="0" smtClean="0">
                <a:latin typeface="Monaco"/>
                <a:cs typeface="Monaco"/>
              </a:rPr>
              <a:t>  (/ 1.0</a:t>
            </a:r>
          </a:p>
          <a:p>
            <a:r>
              <a:rPr lang="en-US" sz="1900" dirty="0" smtClean="0">
                <a:latin typeface="Monaco"/>
                <a:cs typeface="Monaco"/>
              </a:rPr>
              <a:t>     (+ 1</a:t>
            </a:r>
          </a:p>
          <a:p>
            <a:r>
              <a:rPr lang="en-US" sz="1900" dirty="0" smtClean="0">
                <a:latin typeface="Monaco"/>
                <a:cs typeface="Monaco"/>
              </a:rPr>
              <a:t>        (math/</a:t>
            </a:r>
            <a:r>
              <a:rPr lang="en-US" sz="1900" dirty="0" err="1" smtClean="0">
                <a:latin typeface="Monaco"/>
                <a:cs typeface="Monaco"/>
              </a:rPr>
              <a:t>expt</a:t>
            </a:r>
            <a:r>
              <a:rPr lang="en-US" sz="1900" dirty="0" smtClean="0">
                <a:latin typeface="Monaco"/>
                <a:cs typeface="Monaco"/>
              </a:rPr>
              <a:t> 10 (/ (- opponent-ranking my-ranking) </a:t>
            </a:r>
          </a:p>
          <a:p>
            <a:r>
              <a:rPr lang="en-US" sz="1900" dirty="0" smtClean="0">
                <a:latin typeface="Monaco"/>
                <a:cs typeface="Monaco"/>
              </a:rPr>
              <a:t>                         400)))))</a:t>
            </a:r>
          </a:p>
          <a:p>
            <a:r>
              <a:rPr lang="en-US" sz="1900" dirty="0" smtClean="0">
                <a:latin typeface="Monaco"/>
                <a:cs typeface="Monaco"/>
              </a:rPr>
              <a:t>(</a:t>
            </a:r>
            <a:r>
              <a:rPr lang="en-US" sz="1900" dirty="0" err="1" smtClean="0">
                <a:latin typeface="Monaco"/>
                <a:cs typeface="Monaco"/>
              </a:rPr>
              <a:t>defn</a:t>
            </a:r>
            <a:r>
              <a:rPr lang="en-US" sz="1900" dirty="0" smtClean="0">
                <a:latin typeface="Monaco"/>
                <a:cs typeface="Monaco"/>
              </a:rPr>
              <a:t> ranking-after-win</a:t>
            </a:r>
          </a:p>
          <a:p>
            <a:r>
              <a:rPr lang="en-US" sz="1900" dirty="0" smtClean="0">
                <a:latin typeface="Monaco"/>
                <a:cs typeface="Monaco"/>
              </a:rPr>
              <a:t>  [{ ranking :ranking </a:t>
            </a:r>
          </a:p>
          <a:p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smtClean="0">
                <a:latin typeface="Monaco"/>
                <a:cs typeface="Monaco"/>
              </a:rPr>
              <a:t>    opponent-ranking :opponent-ranking</a:t>
            </a:r>
          </a:p>
          <a:p>
            <a:r>
              <a:rPr lang="en-US" sz="1900" dirty="0" smtClean="0">
                <a:latin typeface="Monaco"/>
                <a:cs typeface="Monaco"/>
              </a:rPr>
              <a:t>     importance :importance}]</a:t>
            </a:r>
          </a:p>
          <a:p>
            <a:r>
              <a:rPr lang="en-US" sz="1900" dirty="0" smtClean="0">
                <a:latin typeface="Monaco"/>
                <a:cs typeface="Monaco"/>
              </a:rPr>
              <a:t>  (+ ranking</a:t>
            </a:r>
          </a:p>
          <a:p>
            <a:r>
              <a:rPr lang="en-US" sz="1900" dirty="0" smtClean="0">
                <a:latin typeface="Monaco"/>
                <a:cs typeface="Monaco"/>
              </a:rPr>
              <a:t>     (* importance</a:t>
            </a:r>
          </a:p>
          <a:p>
            <a:r>
              <a:rPr lang="en-US" sz="1900" dirty="0" smtClean="0">
                <a:latin typeface="Monaco"/>
                <a:cs typeface="Monaco"/>
              </a:rPr>
              <a:t>        (- 1 (expected ranking opponent-ranking) ))))</a:t>
            </a:r>
          </a:p>
          <a:p>
            <a:endParaRPr lang="en-US" sz="1900" dirty="0" smtClean="0">
              <a:latin typeface="Monaco"/>
              <a:cs typeface="Monaco"/>
            </a:endParaRPr>
          </a:p>
          <a:p>
            <a:r>
              <a:rPr lang="en-US" sz="1900" dirty="0" smtClean="0">
                <a:latin typeface="Monaco"/>
                <a:cs typeface="Monaco"/>
              </a:rPr>
              <a:t>(</a:t>
            </a:r>
            <a:r>
              <a:rPr lang="en-US" sz="1900" dirty="0" err="1" smtClean="0">
                <a:latin typeface="Monaco"/>
                <a:cs typeface="Monaco"/>
              </a:rPr>
              <a:t>defn</a:t>
            </a:r>
            <a:r>
              <a:rPr lang="en-US" sz="1900" dirty="0" smtClean="0">
                <a:latin typeface="Monaco"/>
                <a:cs typeface="Monaco"/>
              </a:rPr>
              <a:t> ranking-after-loss</a:t>
            </a:r>
          </a:p>
          <a:p>
            <a:r>
              <a:rPr lang="en-US" sz="1900" dirty="0" smtClean="0">
                <a:latin typeface="Monaco"/>
                <a:cs typeface="Monaco"/>
              </a:rPr>
              <a:t>  [{ ranking :ranking</a:t>
            </a:r>
          </a:p>
          <a:p>
            <a:r>
              <a:rPr lang="en-US" sz="1900" dirty="0" smtClean="0">
                <a:latin typeface="Monaco"/>
                <a:cs typeface="Monaco"/>
              </a:rPr>
              <a:t>     opponent-ranking :opponent-ranking</a:t>
            </a:r>
          </a:p>
          <a:p>
            <a:r>
              <a:rPr lang="en-US" sz="1900" dirty="0" smtClean="0">
                <a:latin typeface="Monaco"/>
                <a:cs typeface="Monaco"/>
              </a:rPr>
              <a:t>     importance :importance}]</a:t>
            </a:r>
          </a:p>
          <a:p>
            <a:r>
              <a:rPr lang="en-US" sz="1900" dirty="0" smtClean="0">
                <a:latin typeface="Monaco"/>
                <a:cs typeface="Monaco"/>
              </a:rPr>
              <a:t>  (+ ranking</a:t>
            </a:r>
          </a:p>
          <a:p>
            <a:r>
              <a:rPr lang="en-US" sz="1900" dirty="0" smtClean="0">
                <a:latin typeface="Monaco"/>
                <a:cs typeface="Monaco"/>
              </a:rPr>
              <a:t>     (* importance</a:t>
            </a:r>
          </a:p>
          <a:p>
            <a:r>
              <a:rPr lang="en-US" sz="1900" dirty="0" smtClean="0">
                <a:latin typeface="Monaco"/>
                <a:cs typeface="Monaco"/>
              </a:rPr>
              <a:t>        (- 0 (expected ranking opponent-ranking)))))</a:t>
            </a:r>
            <a:endParaRPr lang="en-US" sz="1900" dirty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938719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The Code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07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Did Chelsea deserve to win?</a:t>
            </a:r>
            <a:endParaRPr lang="en-US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100"/>
            <a:ext cx="9144000" cy="371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7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Where are Barcelona?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9700"/>
            <a:ext cx="91440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0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Where are Barcelona?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6425"/>
            <a:ext cx="9144000" cy="23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1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Our “</a:t>
            </a:r>
            <a:r>
              <a:rPr lang="en-US" sz="4000" dirty="0" smtClean="0">
                <a:sym typeface="Wingdings"/>
              </a:rPr>
              <a:t>problems” so far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84580" y="1236637"/>
            <a:ext cx="88324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 dirty="0" smtClean="0"/>
              <a:t>Everyone starts with the same base rating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Winning matters rather than making progress in the tournament</a:t>
            </a:r>
          </a:p>
          <a:p>
            <a:pPr marL="285750" indent="-285750">
              <a:buFont typeface="Arial"/>
              <a:buChar char="•"/>
            </a:pPr>
            <a:r>
              <a:rPr lang="en-US" sz="4000" dirty="0" smtClean="0"/>
              <a:t>Ratings don’t change significantly game to game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1529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2004 - 2012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4900"/>
            <a:ext cx="9144000" cy="399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8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2004 - 2013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650"/>
            <a:ext cx="9144000" cy="33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2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2012/2013 using 2004-2008 base ratings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3025"/>
            <a:ext cx="9144000" cy="34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98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can go after the examples:</a:t>
            </a:r>
          </a:p>
          <a:p>
            <a:endParaRPr lang="en-AU" dirty="0" smtClean="0"/>
          </a:p>
          <a:p>
            <a:r>
              <a:rPr lang="en-AU" dirty="0" smtClean="0"/>
              <a:t>Problems with </a:t>
            </a:r>
            <a:r>
              <a:rPr lang="en-AU" dirty="0" err="1" smtClean="0"/>
              <a:t>Elo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 1. New players can take a long time to ascend or descend to their correct levels.</a:t>
            </a:r>
          </a:p>
          <a:p>
            <a:r>
              <a:rPr lang="en-AU" dirty="0" smtClean="0"/>
              <a:t>    2. Highly ranked players can be hesitant to play with provisional</a:t>
            </a:r>
          </a:p>
          <a:p>
            <a:r>
              <a:rPr lang="en-AU" dirty="0" smtClean="0"/>
              <a:t>       players whose ranking might be much more uncertain.</a:t>
            </a:r>
          </a:p>
          <a:p>
            <a:r>
              <a:rPr lang="en-AU" dirty="0" smtClean="0"/>
              <a:t>    3. There are no allowances for games with more than two players.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General problems with </a:t>
            </a:r>
            <a:r>
              <a:rPr lang="en-US" sz="4000" dirty="0" err="1" smtClean="0">
                <a:sym typeface="Wingdings"/>
              </a:rPr>
              <a:t>Elo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77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1077814"/>
            <a:ext cx="5080000" cy="381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The Data Science Motto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131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88" y="772249"/>
            <a:ext cx="6413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Glicko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Addresses a deficiency in </a:t>
            </a:r>
            <a:r>
              <a:rPr lang="en-AU" dirty="0" err="1" smtClean="0"/>
              <a:t>Elo</a:t>
            </a:r>
            <a:r>
              <a:rPr lang="en-AU" dirty="0" smtClean="0"/>
              <a:t>: the reliability of player’s ratings</a:t>
            </a:r>
          </a:p>
          <a:p>
            <a:endParaRPr lang="en-AU" dirty="0"/>
          </a:p>
          <a:p>
            <a:r>
              <a:rPr lang="en-AU" dirty="0" smtClean="0"/>
              <a:t>It does this by introducing a rating deviation and rating volatility</a:t>
            </a:r>
          </a:p>
          <a:p>
            <a:endParaRPr lang="en-AU" dirty="0"/>
          </a:p>
          <a:p>
            <a:r>
              <a:rPr lang="en-AU" dirty="0" smtClean="0"/>
              <a:t>High RD -&gt; Player not playing often so we have less confidence in this ranking</a:t>
            </a:r>
          </a:p>
          <a:p>
            <a:r>
              <a:rPr lang="en-AU" dirty="0" smtClean="0"/>
              <a:t>Low RD -&gt; Playing often so we have more confidence in this ranking</a:t>
            </a:r>
          </a:p>
          <a:p>
            <a:endParaRPr lang="en-AU" dirty="0"/>
          </a:p>
          <a:p>
            <a:r>
              <a:rPr lang="en-AU" dirty="0" smtClean="0"/>
              <a:t>Change in ranking depends on their RD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5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891" y="375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1057275"/>
            <a:ext cx="7124700" cy="4140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The </a:t>
            </a:r>
            <a:r>
              <a:rPr lang="en-US" sz="4000" dirty="0" err="1" smtClean="0">
                <a:sym typeface="Wingdings"/>
              </a:rPr>
              <a:t>Glicko</a:t>
            </a:r>
            <a:r>
              <a:rPr lang="en-US" sz="4000" dirty="0" smtClean="0">
                <a:sym typeface="Wingdings"/>
              </a:rPr>
              <a:t>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826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Before we start scraping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75" y="761758"/>
            <a:ext cx="9646040" cy="964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8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Don’t build a crawler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854" y="961462"/>
            <a:ext cx="3810000" cy="373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328" y="1421034"/>
            <a:ext cx="2920722" cy="292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1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ym typeface="Wingdings"/>
              </a:rPr>
              <a:t>Download files to disk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-182584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0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20576"/>
            <a:ext cx="9144000" cy="937424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ym typeface="Wingdings"/>
              </a:rPr>
              <a:t>w</a:t>
            </a:r>
            <a:r>
              <a:rPr lang="en-US" sz="4000" dirty="0" err="1" smtClean="0">
                <a:sym typeface="Wingdings"/>
              </a:rPr>
              <a:t>get</a:t>
            </a:r>
            <a:r>
              <a:rPr lang="en-US" sz="4000" dirty="0" smtClean="0">
                <a:sym typeface="Wingdings"/>
              </a:rPr>
              <a:t> is your friend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29095" y="566315"/>
            <a:ext cx="85303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Monaco"/>
                <a:cs typeface="Monaco"/>
              </a:rPr>
              <a:t>$ cat </a:t>
            </a:r>
            <a:r>
              <a:rPr lang="en-US" sz="3600" b="1" dirty="0" err="1" smtClean="0">
                <a:latin typeface="Monaco"/>
                <a:cs typeface="Monaco"/>
              </a:rPr>
              <a:t>uris.txt</a:t>
            </a:r>
            <a:r>
              <a:rPr lang="en-US" sz="3600" dirty="0" smtClean="0">
                <a:latin typeface="Monaco"/>
                <a:cs typeface="Monaco"/>
              </a:rPr>
              <a:t> 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=mark2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=mark3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=mark4</a:t>
            </a:r>
          </a:p>
          <a:p>
            <a:r>
              <a:rPr lang="en-US" sz="3200" dirty="0" smtClean="0">
                <a:latin typeface="Monaco"/>
                <a:cs typeface="Monaco"/>
              </a:rPr>
              <a:t>http://</a:t>
            </a:r>
            <a:r>
              <a:rPr lang="en-US" sz="3200" dirty="0" err="1" smtClean="0">
                <a:latin typeface="Monaco"/>
                <a:cs typeface="Monaco"/>
              </a:rPr>
              <a:t>www.google.co.uk?q</a:t>
            </a:r>
            <a:r>
              <a:rPr lang="en-US" sz="3200" dirty="0" smtClean="0">
                <a:latin typeface="Monaco"/>
                <a:cs typeface="Monaco"/>
              </a:rPr>
              <a:t>=mark5</a:t>
            </a:r>
          </a:p>
          <a:p>
            <a:endParaRPr lang="en-US" sz="3600" dirty="0" smtClean="0">
              <a:latin typeface="Monaco"/>
              <a:cs typeface="Monaco"/>
            </a:endParaRPr>
          </a:p>
          <a:p>
            <a:r>
              <a:rPr lang="en-US" sz="3600" b="1" dirty="0" smtClean="0">
                <a:latin typeface="Monaco"/>
                <a:cs typeface="Monaco"/>
              </a:rPr>
              <a:t>$ cat </a:t>
            </a:r>
            <a:r>
              <a:rPr lang="en-US" sz="3600" b="1" dirty="0" err="1" smtClean="0">
                <a:latin typeface="Monaco"/>
                <a:cs typeface="Monaco"/>
              </a:rPr>
              <a:t>uris.txt</a:t>
            </a:r>
            <a:r>
              <a:rPr lang="en-US" sz="3600" b="1" dirty="0" smtClean="0">
                <a:latin typeface="Monaco"/>
                <a:cs typeface="Monaco"/>
              </a:rPr>
              <a:t> | </a:t>
            </a:r>
          </a:p>
          <a:p>
            <a:r>
              <a:rPr lang="en-US" sz="3600" b="1" dirty="0">
                <a:latin typeface="Monaco"/>
                <a:cs typeface="Monaco"/>
              </a:rPr>
              <a:t> </a:t>
            </a:r>
            <a:r>
              <a:rPr lang="en-US" sz="3600" b="1" dirty="0" smtClean="0">
                <a:latin typeface="Monaco"/>
                <a:cs typeface="Monaco"/>
              </a:rPr>
              <a:t> </a:t>
            </a:r>
            <a:r>
              <a:rPr lang="en-US" sz="3600" b="1" dirty="0" err="1" smtClean="0">
                <a:latin typeface="Monaco"/>
                <a:cs typeface="Monaco"/>
              </a:rPr>
              <a:t>xargs</a:t>
            </a:r>
            <a:r>
              <a:rPr lang="en-US" sz="3600" b="1" dirty="0" smtClean="0">
                <a:latin typeface="Monaco"/>
                <a:cs typeface="Monaco"/>
              </a:rPr>
              <a:t> -P5  -</a:t>
            </a:r>
            <a:r>
              <a:rPr lang="en-US" sz="3600" b="1" dirty="0" err="1" smtClean="0">
                <a:latin typeface="Monaco"/>
                <a:cs typeface="Monaco"/>
              </a:rPr>
              <a:t>Iuri</a:t>
            </a:r>
            <a:r>
              <a:rPr lang="en-US" sz="3600" b="1" dirty="0" smtClean="0">
                <a:latin typeface="Monaco"/>
                <a:cs typeface="Monaco"/>
              </a:rPr>
              <a:t> </a:t>
            </a:r>
            <a:r>
              <a:rPr lang="en-US" sz="3600" b="1" dirty="0" err="1" smtClean="0">
                <a:latin typeface="Monaco"/>
                <a:cs typeface="Monaco"/>
              </a:rPr>
              <a:t>wget</a:t>
            </a:r>
            <a:r>
              <a:rPr lang="en-US" sz="3600" b="1" dirty="0" smtClean="0">
                <a:latin typeface="Monaco"/>
                <a:cs typeface="Monaco"/>
              </a:rPr>
              <a:t> </a:t>
            </a:r>
            <a:r>
              <a:rPr lang="en-US" sz="3600" b="1" dirty="0" err="1" smtClean="0">
                <a:latin typeface="Monaco"/>
                <a:cs typeface="Monaco"/>
              </a:rPr>
              <a:t>uri</a:t>
            </a:r>
            <a:endParaRPr lang="en-US" sz="3600" b="1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0000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1954</Words>
  <Application>Microsoft Macintosh PowerPoint</Application>
  <PresentationFormat>On-screen Show (4:3)</PresentationFormat>
  <Paragraphs>289</Paragraphs>
  <Slides>51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Exploring football data using Clojure and friends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Clojure, Football Rankings </dc:title>
  <dc:creator>Mark Needham</dc:creator>
  <cp:lastModifiedBy>Mark Needham</cp:lastModifiedBy>
  <cp:revision>430</cp:revision>
  <dcterms:created xsi:type="dcterms:W3CDTF">2013-09-12T18:53:10Z</dcterms:created>
  <dcterms:modified xsi:type="dcterms:W3CDTF">2013-09-14T18:30:32Z</dcterms:modified>
</cp:coreProperties>
</file>