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2" r:id="rId6"/>
    <p:sldId id="275" r:id="rId7"/>
    <p:sldId id="280" r:id="rId8"/>
    <p:sldId id="278" r:id="rId9"/>
    <p:sldId id="279" r:id="rId10"/>
    <p:sldId id="287" r:id="rId11"/>
    <p:sldId id="288" r:id="rId12"/>
    <p:sldId id="274" r:id="rId13"/>
    <p:sldId id="283" r:id="rId14"/>
    <p:sldId id="298" r:id="rId15"/>
    <p:sldId id="284" r:id="rId16"/>
    <p:sldId id="265" r:id="rId17"/>
    <p:sldId id="285" r:id="rId18"/>
    <p:sldId id="289" r:id="rId19"/>
    <p:sldId id="291" r:id="rId20"/>
    <p:sldId id="297" r:id="rId21"/>
    <p:sldId id="296" r:id="rId22"/>
    <p:sldId id="294" r:id="rId23"/>
    <p:sldId id="295" r:id="rId24"/>
    <p:sldId id="293" r:id="rId25"/>
    <p:sldId id="305" r:id="rId26"/>
    <p:sldId id="307" r:id="rId27"/>
    <p:sldId id="306" r:id="rId28"/>
    <p:sldId id="299" r:id="rId29"/>
    <p:sldId id="300" r:id="rId30"/>
    <p:sldId id="303" r:id="rId31"/>
    <p:sldId id="301" r:id="rId32"/>
    <p:sldId id="302" r:id="rId33"/>
    <p:sldId id="304" r:id="rId34"/>
    <p:sldId id="308" r:id="rId35"/>
    <p:sldId id="266" r:id="rId36"/>
    <p:sldId id="267" r:id="rId37"/>
    <p:sldId id="272" r:id="rId38"/>
    <p:sldId id="270" r:id="rId39"/>
    <p:sldId id="273" r:id="rId40"/>
    <p:sldId id="269" r:id="rId41"/>
    <p:sldId id="27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47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7549-B91A-E944-9EDC-2FD7F23EA62D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0ABC3-930E-AD4F-9D10-C22A876D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r>
              <a:rPr lang="en-US" baseline="0" dirty="0" smtClean="0"/>
              <a:t> Science Motto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collected a bunch of different data using different tools,</a:t>
            </a:r>
            <a:r>
              <a:rPr lang="en-US" baseline="0" dirty="0" smtClean="0"/>
              <a:t> iterating the approach along the way. </a:t>
            </a:r>
            <a:endParaRPr lang="en-US" dirty="0" smtClean="0"/>
          </a:p>
          <a:p>
            <a:r>
              <a:rPr lang="en-US" dirty="0" smtClean="0"/>
              <a:t>Imported data using Ruby/Java – web driver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nokogiri</a:t>
            </a:r>
            <a:r>
              <a:rPr lang="en-US" baseline="0" dirty="0" smtClean="0"/>
              <a:t> &amp; mechanize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time I hadn’t done much stuff with</a:t>
            </a:r>
            <a:r>
              <a:rPr lang="en-US" baseline="0" dirty="0" smtClean="0"/>
              <a:t> graphs but I’d read that they were very good for modeling data with lots of dimensions so I thought I’d try it out</a:t>
            </a:r>
          </a:p>
          <a:p>
            <a:r>
              <a:rPr lang="en-US" baseline="0" dirty="0" smtClean="0"/>
              <a:t>I’m using neo4j  but there are other graph databases around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easy to get carried away when you get into scraping mode so from my foolishness I’ve come up with a few observations to save you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We do an index lookup to find all the players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Then we follow</a:t>
            </a:r>
            <a:r>
              <a:rPr lang="en-US" baseline="0" dirty="0" smtClean="0"/>
              <a:t> the ‘played’ relationship from a player to find their performance in matches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Then we return the player and add up any goals they scored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one which requires</a:t>
            </a:r>
            <a:r>
              <a:rPr lang="en-US" baseline="0" dirty="0" smtClean="0"/>
              <a:t> us to take the player’s nationality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Investigate URI structure for a bit – avoid writing a crawler if you can – it is </a:t>
            </a:r>
            <a:r>
              <a:rPr lang="en-US" baseline="0" dirty="0" err="1" smtClean="0"/>
              <a:t>paiiiiin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to have</a:t>
            </a:r>
            <a:r>
              <a:rPr lang="en-US" baseline="0" dirty="0" smtClean="0"/>
              <a:t> some questions which I thought should be based on team rankings: do players only score against rubbish teams? Who’s actually the best team in the Champions League for a given season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scrape live – download</a:t>
            </a:r>
            <a:r>
              <a:rPr lang="en-US" baseline="0" dirty="0" smtClean="0"/>
              <a:t> it to disk -&gt; you will forget to get something and it’s painful having to go over the network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– it’s awesome – get a list of files and give it to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xargs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</a:t>
            </a:r>
            <a:r>
              <a:rPr lang="en-US" baseline="0" dirty="0" err="1" smtClean="0"/>
              <a:t>languagse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football data using </a:t>
            </a:r>
            <a:r>
              <a:rPr lang="en-US" dirty="0" err="1" smtClean="0"/>
              <a:t>Clojure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markhneedham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Extract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260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By hand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260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Enlive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emacs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nrepl</a:t>
            </a:r>
            <a:r>
              <a:rPr lang="en-US" sz="4000" dirty="0" smtClean="0">
                <a:sym typeface="Wingdings"/>
              </a:rPr>
              <a:t> = #win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08" y="254000"/>
            <a:ext cx="5443481" cy="54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9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> =&gt; A JVM based LISP dialect</a:t>
            </a:r>
          </a:p>
          <a:p>
            <a:r>
              <a:rPr lang="en-US" dirty="0" err="1" smtClean="0"/>
              <a:t>Enlive</a:t>
            </a:r>
            <a:r>
              <a:rPr lang="en-US" dirty="0" smtClean="0"/>
              <a:t> =&gt; A selector based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repl</a:t>
            </a:r>
            <a:r>
              <a:rPr lang="en-US" dirty="0" smtClean="0"/>
              <a:t> =&gt; A </a:t>
            </a:r>
            <a:r>
              <a:rPr lang="en-US" dirty="0" err="1" smtClean="0"/>
              <a:t>Clojure</a:t>
            </a:r>
            <a:r>
              <a:rPr lang="en-US" dirty="0" smtClean="0"/>
              <a:t> REPL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=&gt; A text editor with </a:t>
            </a:r>
            <a:r>
              <a:rPr lang="en-US" dirty="0" err="1" smtClean="0"/>
              <a:t>nrepl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dirty="0" err="1" smtClean="0"/>
              <a:t>enlive</a:t>
            </a:r>
            <a:r>
              <a:rPr lang="en-US" dirty="0" smtClean="0"/>
              <a:t> syntax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me hacking around with the UEFA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 good for here?</a:t>
            </a:r>
          </a:p>
          <a:p>
            <a:endParaRPr lang="en-US" dirty="0" smtClean="0"/>
          </a:p>
          <a:p>
            <a:r>
              <a:rPr lang="en-US" dirty="0" err="1" smtClean="0"/>
              <a:t>Nrepl</a:t>
            </a:r>
            <a:r>
              <a:rPr lang="en-US" dirty="0" smtClean="0"/>
              <a:t> + </a:t>
            </a:r>
            <a:r>
              <a:rPr lang="en-US" dirty="0" err="1" smtClean="0"/>
              <a:t>enlive</a:t>
            </a:r>
            <a:r>
              <a:rPr lang="en-US" dirty="0" smtClean="0"/>
              <a:t> really useful for  exploring sources of data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All the data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17638" y="63495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Premier League Matches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418" y="2933891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Champions League Matches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79013" y="455664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TV Games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9552" y="91298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Stadiums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05620" y="2552905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27156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5418" y="634959"/>
            <a:ext cx="5414134" cy="3343712"/>
            <a:chOff x="695418" y="634959"/>
            <a:chExt cx="5414134" cy="3343712"/>
          </a:xfrm>
        </p:grpSpPr>
        <p:sp>
          <p:nvSpPr>
            <p:cNvPr id="17" name="Rounded Rectangle 16"/>
            <p:cNvSpPr/>
            <p:nvPr/>
          </p:nvSpPr>
          <p:spPr>
            <a:xfrm>
              <a:off x="778721" y="634959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Premier League Matches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5418" y="2182733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Champions League Matches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5313" y="3275266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TV Games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85617" y="822145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Stadiums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24241" y="1926231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Players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3788" y="4255950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700"/>
            <a:ext cx="9144000" cy="27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9" y="509406"/>
            <a:ext cx="6743700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 all started with Joe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447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3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5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7" y="4952"/>
            <a:ext cx="8466840" cy="5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36"/>
            <a:ext cx="9144000" cy="4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ingdings"/>
              </a:rPr>
              <a:t>c</a:t>
            </a:r>
            <a:r>
              <a:rPr lang="en-US" sz="4000" dirty="0" smtClean="0">
                <a:sym typeface="Wingdings"/>
              </a:rPr>
              <a:t>ypher – query language to extract info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27576" y="1235598"/>
            <a:ext cx="41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Brief introduction to querying with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004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player-[:played]-&gt;stats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09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767869" y="4461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51483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"/>
            <a:ext cx="9144000" cy="5142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94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1290494"/>
            <a:ext cx="875352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player-[:played]-stats-[:in]-game,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stats-[:for]-team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WHERE game-[:</a:t>
            </a:r>
            <a:r>
              <a:rPr lang="en-US" sz="2800" dirty="0" err="1" smtClean="0">
                <a:latin typeface="Monaco"/>
                <a:cs typeface="Monaco"/>
              </a:rPr>
              <a:t>away_team</a:t>
            </a:r>
            <a:r>
              <a:rPr lang="en-US" sz="2800" dirty="0" smtClean="0">
                <a:latin typeface="Monaco"/>
                <a:cs typeface="Monaco"/>
              </a:rPr>
              <a:t>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9" y="584217"/>
            <a:ext cx="3878767" cy="51716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 can haz data?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 asked nicely!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51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241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755088"/>
            <a:ext cx="8753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111125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75"/>
            <a:ext cx="9144000" cy="5583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34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58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START team = </a:t>
            </a:r>
            <a:r>
              <a:rPr lang="en-US" sz="2400" dirty="0" err="1" smtClean="0">
                <a:latin typeface="Monaco"/>
                <a:cs typeface="Monaco"/>
              </a:rPr>
              <a:t>node:teams</a:t>
            </a:r>
            <a:r>
              <a:rPr lang="en-US" sz="2400" dirty="0" smtClean="0">
                <a:latin typeface="Monaco"/>
                <a:cs typeface="Monaco"/>
              </a:rPr>
              <a:t>('name:"</a:t>
            </a:r>
            <a:r>
              <a:rPr lang="en-US" sz="2400" dirty="0" err="1" smtClean="0">
                <a:latin typeface="Monaco"/>
                <a:cs typeface="Monaco"/>
              </a:rPr>
              <a:t>Wigan</a:t>
            </a:r>
            <a:r>
              <a:rPr lang="en-US" sz="2400" dirty="0" smtClean="0">
                <a:latin typeface="Monaco"/>
                <a:cs typeface="Monaco"/>
              </a:rPr>
              <a:t>"'),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country=</a:t>
            </a:r>
            <a:r>
              <a:rPr lang="en-US" sz="2400" dirty="0" err="1" smtClean="0">
                <a:latin typeface="Monaco"/>
                <a:cs typeface="Monaco"/>
              </a:rPr>
              <a:t>node:countries</a:t>
            </a:r>
            <a:r>
              <a:rPr lang="en-US" sz="2400" dirty="0" smtClean="0">
                <a:latin typeface="Monaco"/>
                <a:cs typeface="Monaco"/>
              </a:rPr>
              <a:t>('</a:t>
            </a:r>
            <a:r>
              <a:rPr lang="en-US" sz="2400" dirty="0" err="1" smtClean="0">
                <a:latin typeface="Monaco"/>
                <a:cs typeface="Monaco"/>
              </a:rPr>
              <a:t>name:"England</a:t>
            </a:r>
            <a:r>
              <a:rPr lang="en-US" sz="2400" dirty="0" smtClean="0">
                <a:latin typeface="Monaco"/>
                <a:cs typeface="Monaco"/>
              </a:rPr>
              <a:t>"')</a:t>
            </a:r>
          </a:p>
          <a:p>
            <a:r>
              <a:rPr lang="en-US" sz="2400" dirty="0" smtClean="0">
                <a:latin typeface="Monaco"/>
                <a:cs typeface="Monaco"/>
              </a:rPr>
              <a:t>MATCH player-[:</a:t>
            </a:r>
            <a:r>
              <a:rPr lang="en-US" sz="2400" dirty="0" err="1" smtClean="0">
                <a:latin typeface="Monaco"/>
                <a:cs typeface="Monaco"/>
              </a:rPr>
              <a:t>comes_from</a:t>
            </a:r>
            <a:r>
              <a:rPr lang="en-US" sz="2400" dirty="0" smtClean="0">
                <a:latin typeface="Monaco"/>
                <a:cs typeface="Monaco"/>
              </a:rPr>
              <a:t>]-&gt;country,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team-[: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]-&gt;game,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game&lt;-[:in]-stats-[:for]-&gt;team,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stats&lt;-[:played]-player-[:</a:t>
            </a:r>
            <a:r>
              <a:rPr lang="en-US" sz="2400" dirty="0" err="1" smtClean="0">
                <a:latin typeface="Monaco"/>
                <a:cs typeface="Monaco"/>
              </a:rPr>
              <a:t>scored_in</a:t>
            </a:r>
            <a:r>
              <a:rPr lang="en-US" sz="2400" dirty="0" smtClean="0">
                <a:latin typeface="Monaco"/>
                <a:cs typeface="Monaco"/>
              </a:rPr>
              <a:t>]-&gt;game,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]-opposition</a:t>
            </a:r>
          </a:p>
          <a:p>
            <a:r>
              <a:rPr lang="en-US" sz="2400" dirty="0" smtClean="0">
                <a:latin typeface="Monaco"/>
                <a:cs typeface="Monaco"/>
              </a:rPr>
              <a:t>RETURN </a:t>
            </a:r>
            <a:r>
              <a:rPr lang="en-US" sz="2400" dirty="0" err="1" smtClean="0">
                <a:latin typeface="Monaco"/>
                <a:cs typeface="Monaco"/>
              </a:rPr>
              <a:t>player.name</a:t>
            </a:r>
            <a:r>
              <a:rPr lang="en-US" sz="2400" dirty="0" smtClean="0">
                <a:latin typeface="Monaco"/>
                <a:cs typeface="Monaco"/>
              </a:rPr>
              <a:t> AS name,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opposition.name</a:t>
            </a:r>
            <a:r>
              <a:rPr lang="en-US" sz="2400" dirty="0" smtClean="0">
                <a:latin typeface="Monaco"/>
                <a:cs typeface="Monaco"/>
              </a:rPr>
              <a:t> AS opposition,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game.friendly_date</a:t>
            </a:r>
            <a:r>
              <a:rPr lang="en-US" sz="2400" smtClean="0">
                <a:latin typeface="Monaco"/>
                <a:cs typeface="Monaco"/>
              </a:rPr>
              <a:t> AS date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5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9144000" cy="18338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If all the teams play each other then it’s fair to say that the team that finishes in first is the best one e.g. league competitions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vs</a:t>
            </a:r>
            <a:r>
              <a:rPr lang="en-US" dirty="0" smtClean="0"/>
              <a:t> Subjective 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competitions where everybody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play everybody else it’s a different story and there are different approaches we can take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Subjective – a human decides part of the ranking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e.g. UEFA coefficient – give points for each round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Objective – use statistical basis to come up with a model for rankings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Elo</a:t>
            </a:r>
            <a:r>
              <a:rPr lang="en-AU" dirty="0" smtClean="0"/>
              <a:t> Rating System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smtClean="0"/>
              <a:t>Most famously used in chess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Takes into account the importance of the match and the probability that each team will win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Based on probabilities of wins </a:t>
            </a:r>
          </a:p>
          <a:p>
            <a:endParaRPr lang="en-AU" dirty="0"/>
          </a:p>
          <a:p>
            <a:r>
              <a:rPr lang="en-AU" dirty="0" smtClean="0"/>
              <a:t>e.g.</a:t>
            </a:r>
          </a:p>
          <a:p>
            <a:endParaRPr lang="en-AU" dirty="0"/>
          </a:p>
          <a:p>
            <a:r>
              <a:rPr lang="en-AU" dirty="0" smtClean="0"/>
              <a:t>If I’m a team of ranking 1500 and my opponent has ranking 1200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Show the code that implements the algorithm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" y="3544868"/>
            <a:ext cx="4311284" cy="187495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No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ym typeface="Wingdings"/>
              </a:rPr>
              <a:t>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07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can go after the examples:</a:t>
            </a:r>
          </a:p>
          <a:p>
            <a:endParaRPr lang="en-AU" dirty="0" smtClean="0"/>
          </a:p>
          <a:p>
            <a:r>
              <a:rPr lang="en-AU" dirty="0" smtClean="0"/>
              <a:t>Problems with </a:t>
            </a:r>
            <a:r>
              <a:rPr lang="en-AU" dirty="0" err="1" smtClean="0"/>
              <a:t>Elo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 1. New players can take a long time to ascend or descend to their correct levels.</a:t>
            </a:r>
          </a:p>
          <a:p>
            <a:r>
              <a:rPr lang="en-AU" dirty="0" smtClean="0"/>
              <a:t>    2. Highly ranked players can be hesitant to play with provisional</a:t>
            </a:r>
          </a:p>
          <a:p>
            <a:r>
              <a:rPr lang="en-AU" dirty="0" smtClean="0"/>
              <a:t>       players whose ranking might be much more uncertain.</a:t>
            </a:r>
          </a:p>
          <a:p>
            <a:r>
              <a:rPr lang="en-AU" dirty="0" smtClean="0"/>
              <a:t>    3. There are no allowances for games with more than two players.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Glicko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Addresses a deficiency in </a:t>
            </a:r>
            <a:r>
              <a:rPr lang="en-AU" dirty="0" err="1" smtClean="0"/>
              <a:t>Elo</a:t>
            </a:r>
            <a:r>
              <a:rPr lang="en-AU" dirty="0" smtClean="0"/>
              <a:t>: the reliability of player’s ratings</a:t>
            </a:r>
          </a:p>
          <a:p>
            <a:endParaRPr lang="en-AU" dirty="0"/>
          </a:p>
          <a:p>
            <a:r>
              <a:rPr lang="en-AU" dirty="0" smtClean="0"/>
              <a:t>It does this by introducing a rating deviation and rating volatility</a:t>
            </a:r>
          </a:p>
          <a:p>
            <a:endParaRPr lang="en-AU" dirty="0"/>
          </a:p>
          <a:p>
            <a:r>
              <a:rPr lang="en-AU" dirty="0" smtClean="0"/>
              <a:t>High RD -&gt; Player not playing often so we have less confidence in this ranking</a:t>
            </a:r>
          </a:p>
          <a:p>
            <a:r>
              <a:rPr lang="en-AU" dirty="0" smtClean="0"/>
              <a:t>Low RD -&gt; Playing often so we have more confidence in this ranking</a:t>
            </a:r>
          </a:p>
          <a:p>
            <a:endParaRPr lang="en-AU" dirty="0"/>
          </a:p>
          <a:p>
            <a:r>
              <a:rPr lang="en-AU" dirty="0" smtClean="0"/>
              <a:t>Change in ranking depends on their 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77814"/>
            <a:ext cx="50800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Data Science Motto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131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Before we start scraping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5" y="761758"/>
            <a:ext cx="9646040" cy="96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Don’t build a crawler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54" y="961462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28" y="1421034"/>
            <a:ext cx="2920722" cy="29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 files to disk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-18258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r>
              <a:rPr lang="en-US" sz="4000" dirty="0" smtClean="0">
                <a:sym typeface="Wingdings"/>
              </a:rPr>
              <a:t> is your friend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29095" y="566315"/>
            <a:ext cx="8530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dirty="0" smtClean="0">
                <a:latin typeface="Monaco"/>
                <a:cs typeface="Monaco"/>
              </a:rPr>
              <a:t> 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=mark2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=mark3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=mark4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=mark5</a:t>
            </a:r>
          </a:p>
          <a:p>
            <a:endParaRPr lang="en-US" sz="3600" dirty="0" smtClean="0">
              <a:latin typeface="Monaco"/>
              <a:cs typeface="Monaco"/>
            </a:endParaRPr>
          </a:p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b="1" dirty="0" smtClean="0">
                <a:latin typeface="Monaco"/>
                <a:cs typeface="Monaco"/>
              </a:rPr>
              <a:t> | </a:t>
            </a:r>
          </a:p>
          <a:p>
            <a:r>
              <a:rPr lang="en-US" sz="3600" b="1" dirty="0">
                <a:latin typeface="Monaco"/>
                <a:cs typeface="Monaco"/>
              </a:rPr>
              <a:t> 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xargs</a:t>
            </a:r>
            <a:r>
              <a:rPr lang="en-US" sz="3600" b="1" dirty="0" smtClean="0">
                <a:latin typeface="Monaco"/>
                <a:cs typeface="Monaco"/>
              </a:rPr>
              <a:t> -P5  -</a:t>
            </a:r>
            <a:r>
              <a:rPr lang="en-US" sz="3600" b="1" dirty="0" err="1" smtClean="0">
                <a:latin typeface="Monaco"/>
                <a:cs typeface="Monaco"/>
              </a:rPr>
              <a:t>Iuri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wget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uri</a:t>
            </a:r>
            <a:endParaRPr lang="en-US" sz="36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1249</Words>
  <Application>Microsoft Macintosh PowerPoint</Application>
  <PresentationFormat>On-screen Show (4:3)</PresentationFormat>
  <Paragraphs>196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Exploring football data using Clojure and friends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Clojure, Football Rankings </dc:title>
  <dc:creator>Mark Needham</dc:creator>
  <cp:lastModifiedBy>Mark Needham</cp:lastModifiedBy>
  <cp:revision>284</cp:revision>
  <dcterms:created xsi:type="dcterms:W3CDTF">2013-09-12T18:53:10Z</dcterms:created>
  <dcterms:modified xsi:type="dcterms:W3CDTF">2013-09-14T12:55:44Z</dcterms:modified>
</cp:coreProperties>
</file>