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D77CDF-6487-4D1B-BD66-22EA4F2C865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5232-D224-4110-90D8-DB71C9251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014A0-C380-4A39-8BC0-96D3C258C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CD868-6685-4D2C-8BA4-B3853166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38FC-D3B1-457C-8F24-2BFF572D6A83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7726E-A612-4AEE-913E-B7895E2E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9253-A907-40C2-8078-82C7C0FA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072-9AF2-4BDA-B5CA-1C6D8E0654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717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AA3C-1C58-4A02-9183-78A9CEBF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B5FB2-94F8-4AAB-9C02-E9C0EECFF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64D2-9921-4DE0-A8C4-F8826DEB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38FC-D3B1-457C-8F24-2BFF572D6A83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1F74-187C-44B6-82F7-746B1979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EA8E9-3220-43A0-AECE-53AD5ED4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072-9AF2-4BDA-B5CA-1C6D8E0654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88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7CC45-ECB6-4EA0-9DA3-E60B73FF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A548F-D8BA-4E1A-8387-B05C01508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27C1-92AA-436B-BCCB-C2F9DB73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38FC-D3B1-457C-8F24-2BFF572D6A83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AB89B-0F44-425C-BC91-8EDC605A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FC3AE-715C-47CC-976A-141911C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072-9AF2-4BDA-B5CA-1C6D8E0654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334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E234-1081-4B49-9B27-52911393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8591-9407-4175-A900-4506111F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A672-C84F-490B-B17A-583B78FA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38FC-D3B1-457C-8F24-2BFF572D6A83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4FF9-E362-422F-B139-257AD77F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1BC68-F6ED-4E41-8F0D-53E7225B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072-9AF2-4BDA-B5CA-1C6D8E0654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4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C777-5F00-4037-8C6B-93568AD9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2623C-260C-4BE2-B6C7-10F42E72D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8D325-FC2E-4112-BD16-A8794D42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38FC-D3B1-457C-8F24-2BFF572D6A83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9C03A-CF29-4ECA-96DA-C7D2D084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4901-F8E9-4EA1-AB04-D0D9C281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072-9AF2-4BDA-B5CA-1C6D8E0654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83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8ACD-E53F-4B9E-B07E-2359D5C0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31E0-14F4-4692-B6FB-F12FF75EC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95A2-385C-48BA-829C-777343A74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9CF25-B712-417F-A3F1-289395EF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38FC-D3B1-457C-8F24-2BFF572D6A83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66511-3BCB-4379-B613-D1368D9A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98F14-01A2-49B2-833B-660116E9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072-9AF2-4BDA-B5CA-1C6D8E0654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83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9C7A-1C7B-4000-A172-89F60104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8744B-B193-4326-8F50-FE0EE46F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96B44-4EEC-48C5-BC1F-E6995A1EF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EBF57-C8E6-41C3-A2F9-51EA6C9C6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9D459-6545-4DC2-B7ED-E6270EE52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89BD1-FDE7-454B-B89D-944300C2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38FC-D3B1-457C-8F24-2BFF572D6A83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10E15-7C6B-493C-A69C-68881810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62B08-7748-4D5A-A75F-14D47603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072-9AF2-4BDA-B5CA-1C6D8E0654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46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4669-214A-42BA-BE24-87B75475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5785-76B2-43C0-A9ED-BEBF7751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38FC-D3B1-457C-8F24-2BFF572D6A83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D978C-FA02-4738-A70D-29DC5636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06F1C-2461-4203-927C-4B363D06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072-9AF2-4BDA-B5CA-1C6D8E0654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165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8E0F5-20CA-4A6A-A710-5BE39625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38FC-D3B1-457C-8F24-2BFF572D6A83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2BEBD-3ADF-4E02-8BE6-0FEF4D93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5B6BC-3BE7-4737-868A-A3F8D587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072-9AF2-4BDA-B5CA-1C6D8E0654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12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D7B2-11A0-4302-BAD3-721CD453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FD25-81B7-4BBF-928E-B3EB76D4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CB757-29E2-4628-82A2-CEF79C72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35F44-101D-46C6-AFB1-BCCC1F1D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38FC-D3B1-457C-8F24-2BFF572D6A83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966E3-74C3-4040-845F-4D40770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448A1-14C0-48D1-A9C1-2223CAF5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072-9AF2-4BDA-B5CA-1C6D8E0654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48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BBDE-AEA2-4FBD-BA3E-8D9F1C1C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36F82-4D08-4A81-BE64-3155AE66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1CB41-A73A-47E9-9274-0836D6D1B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8391A-61F0-42FF-8351-1D7C1B53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38FC-D3B1-457C-8F24-2BFF572D6A83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87B27-94F9-45AC-9B68-C6116E54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26C0D-E630-4C16-9113-8D5053C7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072-9AF2-4BDA-B5CA-1C6D8E0654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08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08D17-5025-4A35-83BC-772DE9F9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D1AB-D520-4F3A-B6EB-D48255D95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8DAD-A94F-4AF2-B01D-3449E4CEC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38FC-D3B1-457C-8F24-2BFF572D6A83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1698-2239-4E7C-BEA7-5E4397BC0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A3598-4C28-49AA-B409-A1D250FE6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1072-9AF2-4BDA-B5CA-1C6D8E0654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971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8FA0-3951-4402-B827-E4256CFFD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BA1E-723B-4023-9DA1-1879733DB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32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BD5B-9C48-4C67-8F0B-E5C5AA98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9686-7714-44FD-9589-039CC3E6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Given a small dataset of “positive” outcomes, build a classifier model that is able to determine when outliers (“negative”) outcomes are presented</a:t>
            </a:r>
          </a:p>
          <a:p>
            <a:endParaRPr lang="en-SG" dirty="0"/>
          </a:p>
          <a:p>
            <a:r>
              <a:rPr lang="en-SG" dirty="0"/>
              <a:t>Supervised, Unsupervised, Semi-Supervised</a:t>
            </a:r>
          </a:p>
          <a:p>
            <a:endParaRPr lang="en-SG" dirty="0"/>
          </a:p>
          <a:p>
            <a:r>
              <a:rPr lang="en-SG" dirty="0"/>
              <a:t>Intrusion Detection, Fraud Detection, Eco-system Disturbances, System Health Monitoring</a:t>
            </a:r>
          </a:p>
          <a:p>
            <a:endParaRPr lang="en-SG" dirty="0"/>
          </a:p>
        </p:txBody>
      </p:sp>
      <p:pic>
        <p:nvPicPr>
          <p:cNvPr id="1026" name="Picture 2" descr="Image result for anomaly detection fraud detection">
            <a:extLst>
              <a:ext uri="{FF2B5EF4-FFF2-40B4-BE49-F238E27FC236}">
                <a16:creationId xmlns:a16="http://schemas.microsoft.com/office/drawing/2014/main" id="{46251BB1-051F-4BCF-9979-6F30A0B90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77938"/>
            <a:ext cx="9267771" cy="52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62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DB9A-4A94-91EB-AEA19419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Normal Distribution Probabilistic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F191-429B-4F7E-AF76-E89EB334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77976"/>
            <a:ext cx="10985500" cy="5026024"/>
          </a:xfrm>
        </p:spPr>
        <p:txBody>
          <a:bodyPr>
            <a:normAutofit/>
          </a:bodyPr>
          <a:lstStyle/>
          <a:p>
            <a:r>
              <a:rPr lang="en-SG" sz="3200" dirty="0"/>
              <a:t>Probabilistic Model that makes use of Mean, Standard Deviation and Normal (Gaussian) Distribution to discover outliers</a:t>
            </a:r>
          </a:p>
          <a:p>
            <a:r>
              <a:rPr lang="en-SG" sz="3200" dirty="0"/>
              <a:t>Below a Specific threshold value, a datapoint is deemed an anomaly</a:t>
            </a:r>
          </a:p>
          <a:p>
            <a:endParaRPr lang="en-SG" sz="3200" dirty="0"/>
          </a:p>
          <a:p>
            <a:r>
              <a:rPr lang="en-SG" sz="3200" dirty="0"/>
              <a:t>Strong Points:</a:t>
            </a:r>
          </a:p>
          <a:p>
            <a:pPr lvl="1"/>
            <a:r>
              <a:rPr lang="en-SG" sz="2800" dirty="0"/>
              <a:t>Able to create new features to better classify</a:t>
            </a:r>
          </a:p>
          <a:p>
            <a:pPr lvl="1"/>
            <a:r>
              <a:rPr lang="en-SG" sz="2800" dirty="0"/>
              <a:t>Easy to vary features of the model (threshold value…)</a:t>
            </a:r>
            <a:endParaRPr lang="en-SG" sz="3200" dirty="0"/>
          </a:p>
          <a:p>
            <a:pPr lvl="1"/>
            <a:r>
              <a:rPr lang="en-SG" sz="2800" dirty="0"/>
              <a:t>Multivariate Gaussian Distribution</a:t>
            </a:r>
          </a:p>
          <a:p>
            <a:endParaRPr lang="en-SG" sz="3200" dirty="0"/>
          </a:p>
          <a:p>
            <a:endParaRPr lang="en-SG" sz="3200" dirty="0"/>
          </a:p>
          <a:p>
            <a:pPr lvl="1"/>
            <a:endParaRPr lang="en-SG" sz="2800" dirty="0"/>
          </a:p>
          <a:p>
            <a:pPr lvl="1"/>
            <a:endParaRPr lang="en-SG" sz="2800" dirty="0"/>
          </a:p>
          <a:p>
            <a:endParaRPr lang="en-SG" sz="3200" dirty="0"/>
          </a:p>
        </p:txBody>
      </p:sp>
      <p:sp>
        <p:nvSpPr>
          <p:cNvPr id="4" name="AutoShape 4" descr="Image result for anomaly detection gaussian distribution">
            <a:extLst>
              <a:ext uri="{FF2B5EF4-FFF2-40B4-BE49-F238E27FC236}">
                <a16:creationId xmlns:a16="http://schemas.microsoft.com/office/drawing/2014/main" id="{D01ADB6F-1B93-46BA-B17D-5CF8EF7CEF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6" descr="Image result for anomaly detection gaussian distribution">
            <a:extLst>
              <a:ext uri="{FF2B5EF4-FFF2-40B4-BE49-F238E27FC236}">
                <a16:creationId xmlns:a16="http://schemas.microsoft.com/office/drawing/2014/main" id="{6E8D4058-BE70-48B8-AA97-3FFEB06F82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27000" y="3507398"/>
            <a:ext cx="129564" cy="12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2056" name="Picture 8" descr="Image result for anomaly detection gaussian distribution">
            <a:extLst>
              <a:ext uri="{FF2B5EF4-FFF2-40B4-BE49-F238E27FC236}">
                <a16:creationId xmlns:a16="http://schemas.microsoft.com/office/drawing/2014/main" id="{E3580CD5-4544-42FE-89C0-E117045F8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3626887"/>
            <a:ext cx="4251325" cy="16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77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D288-3B51-44F3-BF86-E9ADA0DA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</p:spPr>
        <p:txBody>
          <a:bodyPr/>
          <a:lstStyle/>
          <a:p>
            <a:r>
              <a:rPr lang="en-SG" dirty="0"/>
              <a:t>Other potential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B868-476C-4113-8249-FD65E7EC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436687"/>
            <a:ext cx="10845800" cy="4979987"/>
          </a:xfrm>
        </p:spPr>
        <p:txBody>
          <a:bodyPr>
            <a:normAutofit lnSpcReduction="10000"/>
          </a:bodyPr>
          <a:lstStyle/>
          <a:p>
            <a:r>
              <a:rPr lang="en-SG" b="1" dirty="0"/>
              <a:t>DBSCAN: </a:t>
            </a:r>
            <a:r>
              <a:rPr lang="en-SG" dirty="0"/>
              <a:t>Makes use of Euclidean Distance between points to create a pseudo decision boundary</a:t>
            </a:r>
          </a:p>
          <a:p>
            <a:endParaRPr lang="en-SG" dirty="0"/>
          </a:p>
          <a:p>
            <a:r>
              <a:rPr lang="en-SG" b="1" dirty="0"/>
              <a:t>Support Vector Machines: </a:t>
            </a:r>
            <a:r>
              <a:rPr lang="en-SG" dirty="0" err="1"/>
              <a:t>Kernal</a:t>
            </a:r>
            <a:r>
              <a:rPr lang="en-SG" dirty="0"/>
              <a:t> based approach that identifies a region in which data resides in alternate feature space</a:t>
            </a:r>
          </a:p>
          <a:p>
            <a:endParaRPr lang="en-SG" dirty="0"/>
          </a:p>
          <a:p>
            <a:r>
              <a:rPr lang="en-SG" b="1" dirty="0"/>
              <a:t>State Space Models: </a:t>
            </a:r>
            <a:r>
              <a:rPr lang="en-SG" dirty="0"/>
              <a:t>Model the evolution of data and predict the potential future outcomes. Flag out if the data lies outside the prediction</a:t>
            </a:r>
          </a:p>
          <a:p>
            <a:endParaRPr lang="en-SG" dirty="0"/>
          </a:p>
          <a:p>
            <a:r>
              <a:rPr lang="en-SG" b="1" dirty="0"/>
              <a:t>Auto Encoders: </a:t>
            </a:r>
            <a:r>
              <a:rPr lang="en-SG" dirty="0"/>
              <a:t>Trains an encoder and decoder and returns a reconstruction error that can be used to detect anomalies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760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0E59-CF27-4D5C-A8DC-38588284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Relevance to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C733-7320-4411-A4E0-21008646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Not really relevant since we are looking to perform classification between satisfied and unsatisfied based on EGG data</a:t>
            </a:r>
          </a:p>
          <a:p>
            <a:endParaRPr lang="en-SG" dirty="0"/>
          </a:p>
          <a:p>
            <a:r>
              <a:rPr lang="en-SG" dirty="0"/>
              <a:t>However, can be potentially useful to flag out unnecessary datapoints or features</a:t>
            </a:r>
          </a:p>
        </p:txBody>
      </p:sp>
    </p:spTree>
    <p:extLst>
      <p:ext uri="{BB962C8B-B14F-4D97-AF65-F5344CB8AC3E}">
        <p14:creationId xmlns:p14="http://schemas.microsoft.com/office/powerpoint/2010/main" val="198300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227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Anomaly Detection</vt:lpstr>
      <vt:lpstr>What is Anomaly Detection</vt:lpstr>
      <vt:lpstr>Normal Distribution Probabilistic Model</vt:lpstr>
      <vt:lpstr>Other potential models</vt:lpstr>
      <vt:lpstr>Relevance to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Martin Ho</dc:creator>
  <cp:lastModifiedBy>Martin Ho</cp:lastModifiedBy>
  <cp:revision>10</cp:revision>
  <dcterms:created xsi:type="dcterms:W3CDTF">2019-07-02T07:55:06Z</dcterms:created>
  <dcterms:modified xsi:type="dcterms:W3CDTF">2019-07-02T13:45:22Z</dcterms:modified>
</cp:coreProperties>
</file>