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Markuss Kalniņš, 2PT, 2025</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tLang="en-US" b="1"/>
              <a:t>Visbiežāk lietotās funkcijas darbam ar simboliem un simbolu virknēm</a:t>
            </a:r>
            <a:endParaRPr lang="en-US" altLang="en-US" b="1"/>
          </a:p>
        </p:txBody>
      </p:sp>
      <p:sp>
        <p:nvSpPr>
          <p:cNvPr id="3" name="Subtitle 2"/>
          <p:cNvSpPr>
            <a:spLocks noGrp="1"/>
          </p:cNvSpPr>
          <p:nvPr>
            <p:ph type="subTitle" idx="1"/>
          </p:nvPr>
        </p:nvSpPr>
        <p:spPr/>
        <p:txBody>
          <a:bodyPr/>
          <a:p>
            <a:r>
              <a:rPr lang="en-US" sz="2000"/>
              <a:t>Markuss Kalniņš 2PT</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equals un equalsIgnoreCase</a:t>
            </a:r>
            <a:endParaRPr lang="en-US"/>
          </a:p>
        </p:txBody>
      </p:sp>
      <p:pic>
        <p:nvPicPr>
          <p:cNvPr id="4" name="Picture 3"/>
          <p:cNvPicPr>
            <a:picLocks noChangeAspect="1"/>
          </p:cNvPicPr>
          <p:nvPr/>
        </p:nvPicPr>
        <p:blipFill>
          <a:blip r:embed="rId1"/>
          <a:stretch>
            <a:fillRect/>
          </a:stretch>
        </p:blipFill>
        <p:spPr>
          <a:xfrm>
            <a:off x="838200" y="2642870"/>
            <a:ext cx="3819525" cy="1571625"/>
          </a:xfrm>
          <a:prstGeom prst="rect">
            <a:avLst/>
          </a:prstGeom>
        </p:spPr>
      </p:pic>
      <p:pic>
        <p:nvPicPr>
          <p:cNvPr id="6" name="Picture 5"/>
          <p:cNvPicPr>
            <a:picLocks noChangeAspect="1"/>
          </p:cNvPicPr>
          <p:nvPr/>
        </p:nvPicPr>
        <p:blipFill>
          <a:blip r:embed="rId2"/>
          <a:stretch>
            <a:fillRect/>
          </a:stretch>
        </p:blipFill>
        <p:spPr>
          <a:xfrm>
            <a:off x="838200" y="4627245"/>
            <a:ext cx="4486275" cy="1619250"/>
          </a:xfrm>
          <a:prstGeom prst="rect">
            <a:avLst/>
          </a:prstGeom>
        </p:spPr>
      </p:pic>
      <p:sp>
        <p:nvSpPr>
          <p:cNvPr id="10" name="Text Box 9"/>
          <p:cNvSpPr txBox="1"/>
          <p:nvPr/>
        </p:nvSpPr>
        <p:spPr>
          <a:xfrm>
            <a:off x="5546725" y="2642870"/>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8" name="Text Box 7"/>
          <p:cNvSpPr txBox="1"/>
          <p:nvPr/>
        </p:nvSpPr>
        <p:spPr>
          <a:xfrm>
            <a:off x="5546725" y="462724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toUpperCase un toLowerCase</a:t>
            </a:r>
            <a:endParaRPr lang="en-US"/>
          </a:p>
        </p:txBody>
      </p:sp>
      <p:pic>
        <p:nvPicPr>
          <p:cNvPr id="4" name="Picture 3"/>
          <p:cNvPicPr>
            <a:picLocks noChangeAspect="1"/>
          </p:cNvPicPr>
          <p:nvPr/>
        </p:nvPicPr>
        <p:blipFill>
          <a:blip r:embed="rId1"/>
          <a:stretch>
            <a:fillRect/>
          </a:stretch>
        </p:blipFill>
        <p:spPr>
          <a:xfrm>
            <a:off x="838200" y="2537460"/>
            <a:ext cx="3390900" cy="1266825"/>
          </a:xfrm>
          <a:prstGeom prst="rect">
            <a:avLst/>
          </a:prstGeom>
        </p:spPr>
      </p:pic>
      <p:sp>
        <p:nvSpPr>
          <p:cNvPr id="10" name="Text Box 9"/>
          <p:cNvSpPr txBox="1"/>
          <p:nvPr/>
        </p:nvSpPr>
        <p:spPr>
          <a:xfrm>
            <a:off x="4996180" y="2537460"/>
            <a:ext cx="1918335" cy="922020"/>
          </a:xfrm>
          <a:prstGeom prst="rect">
            <a:avLst/>
          </a:prstGeom>
          <a:noFill/>
        </p:spPr>
        <p:txBody>
          <a:bodyPr wrap="square" rtlCol="0">
            <a:spAutoFit/>
          </a:bodyPr>
          <a:p>
            <a:r>
              <a:rPr lang="en-US"/>
              <a:t>Izvade:</a:t>
            </a:r>
            <a:endParaRPr lang="en-US"/>
          </a:p>
          <a:p>
            <a:r>
              <a:rPr lang="en-US"/>
              <a:t>HELLO WORLD</a:t>
            </a:r>
            <a:endParaRPr lang="en-US"/>
          </a:p>
          <a:p>
            <a:r>
              <a:rPr lang="en-US"/>
              <a:t>hello world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vienu simbolu, nosaka vai simbols ir burts vai cipars, ja tas ir burts pārbauda vai lielais vai mazais un izvada atbildi, ja tas ir cipars izvada ka tas ir cipars un ja tas nav ne burts ne cipars tad izvada ka tas ir speciālais simbols.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Uzdevuma rezultāts</a:t>
            </a:r>
            <a:endParaRPr lang="en-US"/>
          </a:p>
        </p:txBody>
      </p:sp>
      <p:pic>
        <p:nvPicPr>
          <p:cNvPr id="4" name="Content Placeholder 3"/>
          <p:cNvPicPr>
            <a:picLocks noChangeAspect="1"/>
          </p:cNvPicPr>
          <p:nvPr>
            <p:ph idx="1"/>
          </p:nvPr>
        </p:nvPicPr>
        <p:blipFill>
          <a:blip r:embed="rId1"/>
          <a:stretch>
            <a:fillRect/>
          </a:stretch>
        </p:blipFill>
        <p:spPr>
          <a:xfrm>
            <a:off x="838200" y="1691005"/>
            <a:ext cx="4514850" cy="4528820"/>
          </a:xfrm>
          <a:prstGeom prst="rect">
            <a:avLst/>
          </a:prstGeom>
        </p:spPr>
      </p:pic>
      <p:pic>
        <p:nvPicPr>
          <p:cNvPr id="3" name="Picture 2"/>
          <p:cNvPicPr>
            <a:picLocks noChangeAspect="1"/>
          </p:cNvPicPr>
          <p:nvPr/>
        </p:nvPicPr>
        <p:blipFill>
          <a:blip r:embed="rId2"/>
          <a:stretch>
            <a:fillRect/>
          </a:stretch>
        </p:blipFill>
        <p:spPr>
          <a:xfrm>
            <a:off x="5448300" y="3427095"/>
            <a:ext cx="2076450" cy="619125"/>
          </a:xfrm>
          <a:prstGeom prst="rect">
            <a:avLst/>
          </a:prstGeom>
        </p:spPr>
      </p:pic>
      <p:pic>
        <p:nvPicPr>
          <p:cNvPr id="5" name="Picture 4"/>
          <p:cNvPicPr>
            <a:picLocks noChangeAspect="1"/>
          </p:cNvPicPr>
          <p:nvPr/>
        </p:nvPicPr>
        <p:blipFill>
          <a:blip r:embed="rId3"/>
          <a:stretch>
            <a:fillRect/>
          </a:stretch>
        </p:blipFill>
        <p:spPr>
          <a:xfrm>
            <a:off x="5448300" y="4180205"/>
            <a:ext cx="2228850" cy="581025"/>
          </a:xfrm>
          <a:prstGeom prst="rect">
            <a:avLst/>
          </a:prstGeom>
        </p:spPr>
      </p:pic>
      <p:pic>
        <p:nvPicPr>
          <p:cNvPr id="6" name="Picture 5"/>
          <p:cNvPicPr>
            <a:picLocks noChangeAspect="1"/>
          </p:cNvPicPr>
          <p:nvPr/>
        </p:nvPicPr>
        <p:blipFill>
          <a:blip r:embed="rId4"/>
          <a:stretch>
            <a:fillRect/>
          </a:stretch>
        </p:blipFill>
        <p:spPr>
          <a:xfrm>
            <a:off x="5448300" y="4895215"/>
            <a:ext cx="2543175" cy="561975"/>
          </a:xfrm>
          <a:prstGeom prst="rect">
            <a:avLst/>
          </a:prstGeom>
        </p:spPr>
      </p:pic>
      <p:pic>
        <p:nvPicPr>
          <p:cNvPr id="7" name="Picture 6"/>
          <p:cNvPicPr>
            <a:picLocks noChangeAspect="1"/>
          </p:cNvPicPr>
          <p:nvPr/>
        </p:nvPicPr>
        <p:blipFill>
          <a:blip r:embed="rId5"/>
          <a:stretch>
            <a:fillRect/>
          </a:stretch>
        </p:blipFill>
        <p:spPr>
          <a:xfrm>
            <a:off x="5448300" y="5591175"/>
            <a:ext cx="2962275" cy="628650"/>
          </a:xfrm>
          <a:prstGeom prst="rect">
            <a:avLst/>
          </a:prstGeom>
        </p:spPr>
      </p:pic>
      <p:sp>
        <p:nvSpPr>
          <p:cNvPr id="8" name="Text Box 7"/>
          <p:cNvSpPr txBox="1"/>
          <p:nvPr/>
        </p:nvSpPr>
        <p:spPr>
          <a:xfrm>
            <a:off x="5448300" y="2751455"/>
            <a:ext cx="1146810" cy="368300"/>
          </a:xfrm>
          <a:prstGeom prst="rect">
            <a:avLst/>
          </a:prstGeom>
          <a:noFill/>
        </p:spPr>
        <p:txBody>
          <a:bodyPr wrap="square" rtlCol="0">
            <a:spAutoFit/>
          </a:bodyPr>
          <a:p>
            <a:r>
              <a:rPr lang="en-US"/>
              <a:t>Pārbaude: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divas simbolu virknes un savieno tās kopā, pārveido rezultātu uz lielajiem burtiem un to izvada un to pa</a:t>
            </a:r>
            <a:r>
              <a:rPr lang="" altLang="en-US"/>
              <a:t>š</a:t>
            </a:r>
            <a:r>
              <a:rPr lang="en-US" altLang="en-US"/>
              <a:t>u atkārtot ar mazajiem burtiem, pārbauda vai abi texti ir vienādi un nosaka savienotās simbolu virknes garumu. </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Uzdevuma rezultāts</a:t>
            </a:r>
            <a:endParaRPr lang="en-US"/>
          </a:p>
        </p:txBody>
      </p:sp>
      <p:pic>
        <p:nvPicPr>
          <p:cNvPr id="5" name="Picture 4"/>
          <p:cNvPicPr>
            <a:picLocks noChangeAspect="1"/>
          </p:cNvPicPr>
          <p:nvPr/>
        </p:nvPicPr>
        <p:blipFill>
          <a:blip r:embed="rId1"/>
          <a:stretch>
            <a:fillRect/>
          </a:stretch>
        </p:blipFill>
        <p:spPr>
          <a:xfrm>
            <a:off x="8912225" y="2189480"/>
            <a:ext cx="2914650" cy="1916430"/>
          </a:xfrm>
          <a:prstGeom prst="rect">
            <a:avLst/>
          </a:prstGeom>
        </p:spPr>
      </p:pic>
      <p:pic>
        <p:nvPicPr>
          <p:cNvPr id="6" name="Picture 5"/>
          <p:cNvPicPr>
            <a:picLocks noChangeAspect="1"/>
          </p:cNvPicPr>
          <p:nvPr/>
        </p:nvPicPr>
        <p:blipFill>
          <a:blip r:embed="rId2"/>
          <a:stretch>
            <a:fillRect/>
          </a:stretch>
        </p:blipFill>
        <p:spPr>
          <a:xfrm>
            <a:off x="8912225" y="4220845"/>
            <a:ext cx="2914015" cy="1894205"/>
          </a:xfrm>
          <a:prstGeom prst="rect">
            <a:avLst/>
          </a:prstGeom>
        </p:spPr>
      </p:pic>
      <p:sp>
        <p:nvSpPr>
          <p:cNvPr id="8" name="Text Box 7"/>
          <p:cNvSpPr txBox="1"/>
          <p:nvPr/>
        </p:nvSpPr>
        <p:spPr>
          <a:xfrm>
            <a:off x="8912225" y="1634490"/>
            <a:ext cx="1146810" cy="368300"/>
          </a:xfrm>
          <a:prstGeom prst="rect">
            <a:avLst/>
          </a:prstGeom>
          <a:noFill/>
        </p:spPr>
        <p:txBody>
          <a:bodyPr wrap="square" rtlCol="0">
            <a:spAutoFit/>
          </a:bodyPr>
          <a:p>
            <a:r>
              <a:rPr lang="en-US"/>
              <a:t>Pārbaude:</a:t>
            </a:r>
            <a:endParaRPr lang="en-US"/>
          </a:p>
        </p:txBody>
      </p:sp>
      <p:pic>
        <p:nvPicPr>
          <p:cNvPr id="9" name="Content Placeholder 8"/>
          <p:cNvPicPr>
            <a:picLocks noChangeAspect="1"/>
          </p:cNvPicPr>
          <p:nvPr>
            <p:ph idx="1"/>
          </p:nvPr>
        </p:nvPicPr>
        <p:blipFill>
          <a:blip r:embed="rId3"/>
          <a:stretch>
            <a:fillRect/>
          </a:stretch>
        </p:blipFill>
        <p:spPr>
          <a:xfrm>
            <a:off x="838200" y="1763395"/>
            <a:ext cx="788352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teikumu un tiek noteikts un izvadīts katra simbola tips (Lielais burts/Mazais burts, cipars, atstarpe, speciālais simbols), tiek skaitīts katra simbola tips un beigās izvadīts katra simbola tipa skaits</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Uzdevuma rezultāts</a:t>
            </a:r>
            <a:endParaRPr lang="en-US"/>
          </a:p>
        </p:txBody>
      </p:sp>
      <p:pic>
        <p:nvPicPr>
          <p:cNvPr id="4" name="Content Placeholder 3"/>
          <p:cNvPicPr>
            <a:picLocks noChangeAspect="1"/>
          </p:cNvPicPr>
          <p:nvPr>
            <p:ph idx="1"/>
          </p:nvPr>
        </p:nvPicPr>
        <p:blipFill>
          <a:blip r:embed="rId1"/>
          <a:stretch>
            <a:fillRect/>
          </a:stretch>
        </p:blipFill>
        <p:spPr>
          <a:xfrm>
            <a:off x="296545" y="1691005"/>
            <a:ext cx="3865245" cy="2893060"/>
          </a:xfrm>
          <a:prstGeom prst="rect">
            <a:avLst/>
          </a:prstGeom>
        </p:spPr>
      </p:pic>
      <p:pic>
        <p:nvPicPr>
          <p:cNvPr id="6" name="Picture 5"/>
          <p:cNvPicPr>
            <a:picLocks noChangeAspect="1"/>
          </p:cNvPicPr>
          <p:nvPr/>
        </p:nvPicPr>
        <p:blipFill>
          <a:blip r:embed="rId2"/>
          <a:stretch>
            <a:fillRect/>
          </a:stretch>
        </p:blipFill>
        <p:spPr>
          <a:xfrm>
            <a:off x="4223385" y="1691005"/>
            <a:ext cx="3923030" cy="4547235"/>
          </a:xfrm>
          <a:prstGeom prst="rect">
            <a:avLst/>
          </a:prstGeom>
        </p:spPr>
      </p:pic>
      <p:pic>
        <p:nvPicPr>
          <p:cNvPr id="8" name="Picture 7"/>
          <p:cNvPicPr>
            <a:picLocks noChangeAspect="1"/>
          </p:cNvPicPr>
          <p:nvPr/>
        </p:nvPicPr>
        <p:blipFill>
          <a:blip r:embed="rId3"/>
          <a:stretch>
            <a:fillRect/>
          </a:stretch>
        </p:blipFill>
        <p:spPr>
          <a:xfrm>
            <a:off x="8208010" y="4930140"/>
            <a:ext cx="3903980" cy="12369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Uzdevuma rezultāts</a:t>
            </a:r>
            <a:endParaRPr lang="en-US"/>
          </a:p>
        </p:txBody>
      </p:sp>
      <p:pic>
        <p:nvPicPr>
          <p:cNvPr id="4" name="Content Placeholder 3"/>
          <p:cNvPicPr>
            <a:picLocks noChangeAspect="1"/>
          </p:cNvPicPr>
          <p:nvPr>
            <p:ph idx="1"/>
          </p:nvPr>
        </p:nvPicPr>
        <p:blipFill>
          <a:blip r:embed="rId1"/>
          <a:stretch>
            <a:fillRect/>
          </a:stretch>
        </p:blipFill>
        <p:spPr>
          <a:xfrm>
            <a:off x="1038860" y="1691005"/>
            <a:ext cx="2965450" cy="47396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Atsauces</a:t>
            </a:r>
            <a:endParaRPr lang="en-US"/>
          </a:p>
        </p:txBody>
      </p:sp>
      <p:sp>
        <p:nvSpPr>
          <p:cNvPr id="3" name="Content Placeholder 2"/>
          <p:cNvSpPr>
            <a:spLocks noGrp="1"/>
          </p:cNvSpPr>
          <p:nvPr>
            <p:ph idx="1"/>
          </p:nvPr>
        </p:nvSpPr>
        <p:spPr/>
        <p:txBody>
          <a:bodyPr>
            <a:normAutofit lnSpcReduction="20000"/>
          </a:bodyPr>
          <a:p>
            <a:r>
              <a:rPr lang="en-US" altLang="en-US"/>
              <a:t>https://www.w3schools.com/java/java_strings.asp</a:t>
            </a:r>
            <a:endParaRPr lang="en-US" altLang="en-US"/>
          </a:p>
          <a:p>
            <a:r>
              <a:rPr lang="en-US" altLang="en-US"/>
              <a:t>https://www.w3schools.com/java/java_data_types_characters.asp</a:t>
            </a:r>
            <a:endParaRPr lang="en-US" altLang="en-US"/>
          </a:p>
          <a:p>
            <a:r>
              <a:rPr lang="en-US" altLang="en-US"/>
              <a:t>https://www.geeksforgeeks.org/character-class-java/</a:t>
            </a:r>
            <a:endParaRPr lang="en-US" altLang="en-US"/>
          </a:p>
          <a:p>
            <a:r>
              <a:rPr lang="en-US" altLang="en-US"/>
              <a:t>https://www.tutorialspoint.com/java/character_iswhitespace.htm</a:t>
            </a:r>
            <a:endParaRPr lang="en-US" altLang="en-US"/>
          </a:p>
          <a:p>
            <a:r>
              <a:rPr lang="en-US" altLang="en-US"/>
              <a:t>https://www.w3schools.com/java/ref_string_compareto.asp</a:t>
            </a:r>
            <a:endParaRPr lang="en-US" altLang="en-US"/>
          </a:p>
          <a:p>
            <a:r>
              <a:rPr lang="en-US" altLang="en-US"/>
              <a:t>https://www.w3schools.com/java/ref_string_charat.asp</a:t>
            </a:r>
            <a:endParaRPr lang="en-US" altLang="en-US"/>
          </a:p>
          <a:p>
            <a:r>
              <a:rPr lang="en-US" altLang="en-US"/>
              <a:t>https://www.w3schools.com/java/ref_string_equals.asp</a:t>
            </a:r>
            <a:endParaRPr lang="en-US" altLang="en-US"/>
          </a:p>
          <a:p>
            <a:r>
              <a:rPr lang="en-US" altLang="en-US"/>
              <a:t>https://www.w3schools.com/java/ref_string_equals.asp#gsc.tab=0</a:t>
            </a:r>
            <a:endParaRPr lang="en-US" altLang="en-US"/>
          </a:p>
          <a:p>
            <a:r>
              <a:rPr lang="en-US" altLang="en-US"/>
              <a:t>https://www.w3schools.com/java/ref_string_touppercase.asp</a:t>
            </a:r>
            <a:endParaRPr lang="en-US" altLang="en-US"/>
          </a:p>
          <a:p>
            <a:r>
              <a:rPr lang="en-US" altLang="en-US"/>
              <a:t>https://chatgpt.com</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Kas ir simboli (char)</a:t>
            </a:r>
            <a:endParaRPr lang="en-US"/>
          </a:p>
        </p:txBody>
      </p:sp>
      <p:sp>
        <p:nvSpPr>
          <p:cNvPr id="5" name="Content Placeholder 4"/>
          <p:cNvSpPr>
            <a:spLocks noGrp="1"/>
          </p:cNvSpPr>
          <p:nvPr>
            <p:ph idx="1"/>
          </p:nvPr>
        </p:nvSpPr>
        <p:spPr/>
        <p:txBody>
          <a:bodyPr/>
          <a:p>
            <a:r>
              <a:rPr lang="en-US" altLang="en-US"/>
              <a:t>Datu tips "char" tiek izmantots vienas rakstzīmes glabā</a:t>
            </a:r>
            <a:r>
              <a:rPr lang="en-US" altLang="en-US"/>
              <a:t>š</a:t>
            </a:r>
            <a:r>
              <a:rPr lang="en-US" altLang="en-US"/>
              <a:t>anai. Rakstzīmei jābūt ietvertai vienpēdi</a:t>
            </a:r>
            <a:r>
              <a:rPr lang="en-US" altLang="en-US"/>
              <a:t>ņ</a:t>
            </a:r>
            <a:r>
              <a:rPr lang="en-US" altLang="en-US"/>
              <a:t>ās, piemēram, ‘A’ vai ‘c’</a:t>
            </a:r>
            <a:endParaRPr lang="en-US" altLang="en-US"/>
          </a:p>
        </p:txBody>
      </p:sp>
      <p:pic>
        <p:nvPicPr>
          <p:cNvPr id="3" name="Picture 2"/>
          <p:cNvPicPr>
            <a:picLocks noChangeAspect="1"/>
          </p:cNvPicPr>
          <p:nvPr/>
        </p:nvPicPr>
        <p:blipFill>
          <a:blip r:embed="rId1"/>
          <a:stretch>
            <a:fillRect/>
          </a:stretch>
        </p:blipFill>
        <p:spPr>
          <a:xfrm>
            <a:off x="1135380" y="2854960"/>
            <a:ext cx="5137150" cy="1626235"/>
          </a:xfrm>
          <a:prstGeom prst="rect">
            <a:avLst/>
          </a:prstGeom>
        </p:spPr>
      </p:pic>
      <p:sp>
        <p:nvSpPr>
          <p:cNvPr id="7" name="Text Box 6"/>
          <p:cNvSpPr txBox="1"/>
          <p:nvPr/>
        </p:nvSpPr>
        <p:spPr>
          <a:xfrm>
            <a:off x="6873875" y="2854960"/>
            <a:ext cx="1403350" cy="645160"/>
          </a:xfrm>
          <a:prstGeom prst="rect">
            <a:avLst/>
          </a:prstGeom>
          <a:noFill/>
        </p:spPr>
        <p:txBody>
          <a:bodyPr wrap="square" rtlCol="0">
            <a:spAutoFit/>
          </a:bodyPr>
          <a:p>
            <a:r>
              <a:rPr lang="en-US"/>
              <a:t>Izvade:</a:t>
            </a:r>
            <a:endParaRPr lang="en-US"/>
          </a:p>
          <a:p>
            <a:r>
              <a:rPr lang="en-US"/>
              <a:t>B</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Kas ir simbolu virkne (String)</a:t>
            </a:r>
            <a:endParaRPr lang="en-US"/>
          </a:p>
        </p:txBody>
      </p:sp>
      <p:sp>
        <p:nvSpPr>
          <p:cNvPr id="3" name="Content Placeholder 2"/>
          <p:cNvSpPr>
            <a:spLocks noGrp="1"/>
          </p:cNvSpPr>
          <p:nvPr>
            <p:ph idx="1"/>
          </p:nvPr>
        </p:nvSpPr>
        <p:spPr/>
        <p:txBody>
          <a:bodyPr/>
          <a:p>
            <a:r>
              <a:rPr lang="en-US" altLang="en-US"/>
              <a:t>Virknes mainīgais satur rakstzīmju kopu, kas ietverta pēdi</a:t>
            </a:r>
            <a:r>
              <a:rPr lang="en-US" altLang="en-US"/>
              <a:t>ņ</a:t>
            </a:r>
            <a:r>
              <a:rPr lang="en-US" altLang="en-US"/>
              <a:t>ās.</a:t>
            </a:r>
            <a:endParaRPr lang="en-US" altLang="en-US"/>
          </a:p>
        </p:txBody>
      </p:sp>
      <p:pic>
        <p:nvPicPr>
          <p:cNvPr id="4" name="Picture 3"/>
          <p:cNvPicPr>
            <a:picLocks noChangeAspect="1"/>
          </p:cNvPicPr>
          <p:nvPr/>
        </p:nvPicPr>
        <p:blipFill>
          <a:blip r:embed="rId1"/>
          <a:stretch>
            <a:fillRect/>
          </a:stretch>
        </p:blipFill>
        <p:spPr>
          <a:xfrm>
            <a:off x="981075" y="2451735"/>
            <a:ext cx="5198110" cy="1626235"/>
          </a:xfrm>
          <a:prstGeom prst="rect">
            <a:avLst/>
          </a:prstGeom>
        </p:spPr>
      </p:pic>
      <p:sp>
        <p:nvSpPr>
          <p:cNvPr id="7" name="Text Box 6"/>
          <p:cNvSpPr txBox="1"/>
          <p:nvPr/>
        </p:nvSpPr>
        <p:spPr>
          <a:xfrm>
            <a:off x="6873875" y="2694940"/>
            <a:ext cx="1403350" cy="645160"/>
          </a:xfrm>
          <a:prstGeom prst="rect">
            <a:avLst/>
          </a:prstGeom>
          <a:noFill/>
        </p:spPr>
        <p:txBody>
          <a:bodyPr wrap="square" rtlCol="0">
            <a:spAutoFit/>
          </a:bodyPr>
          <a:p>
            <a:r>
              <a:rPr lang="en-US"/>
              <a:t>Izvade:</a:t>
            </a:r>
            <a:endParaRPr lang="en-US"/>
          </a:p>
          <a:p>
            <a:r>
              <a:rPr lang="en-US"/>
              <a:t>Hello</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(char)</a:t>
            </a:r>
            <a:endParaRPr lang="en-US"/>
          </a:p>
        </p:txBody>
      </p:sp>
      <p:sp>
        <p:nvSpPr>
          <p:cNvPr id="3" name="Content Placeholder 2"/>
          <p:cNvSpPr>
            <a:spLocks noGrp="1"/>
          </p:cNvSpPr>
          <p:nvPr>
            <p:ph idx="1"/>
          </p:nvPr>
        </p:nvSpPr>
        <p:spPr>
          <a:xfrm>
            <a:off x="838200" y="1825625"/>
            <a:ext cx="10515600" cy="3409950"/>
          </a:xfrm>
        </p:spPr>
        <p:txBody>
          <a:bodyPr>
            <a:normAutofit lnSpcReduction="20000"/>
          </a:bodyPr>
          <a:p>
            <a:r>
              <a:rPr lang="en-US" altLang="en-US"/>
              <a:t>Character.isLetter('a')</a:t>
            </a:r>
            <a:endParaRPr lang="en-US" altLang="en-US"/>
          </a:p>
          <a:p>
            <a:pPr lvl="1"/>
            <a:r>
              <a:rPr lang="en-US" altLang="en-US"/>
              <a:t>Pārbauda vai dotais simbols ir burts</a:t>
            </a:r>
            <a:endParaRPr lang="en-US" altLang="en-US"/>
          </a:p>
          <a:p>
            <a:pPr lvl="2"/>
            <a:r>
              <a:rPr lang="en-US" altLang="en-US">
                <a:sym typeface="+mn-ea"/>
              </a:rPr>
              <a:t>Atbildes formāts </a:t>
            </a:r>
            <a:r>
              <a:rPr lang="en-US" altLang="en-US"/>
              <a:t>(true, false)</a:t>
            </a:r>
            <a:endParaRPr lang="en-US" altLang="en-US"/>
          </a:p>
          <a:p>
            <a:r>
              <a:rPr lang="en-US" altLang="en-US"/>
              <a:t>Character.isDigit('5')</a:t>
            </a:r>
            <a:endParaRPr lang="en-US" altLang="en-US"/>
          </a:p>
          <a:p>
            <a:pPr lvl="1"/>
            <a:r>
              <a:rPr lang="en-US" altLang="en-US"/>
              <a:t>Pārbauda vai dotais simbols ir cipars</a:t>
            </a:r>
            <a:endParaRPr lang="en-US" altLang="en-US"/>
          </a:p>
          <a:p>
            <a:pPr lvl="2"/>
            <a:r>
              <a:rPr lang="en-US" altLang="en-US">
                <a:sym typeface="+mn-ea"/>
              </a:rPr>
              <a:t>Atbildes formāts </a:t>
            </a:r>
            <a:r>
              <a:rPr lang="en-US" altLang="en-US"/>
              <a:t>(true, false)</a:t>
            </a:r>
            <a:endParaRPr lang="en-US" altLang="en-US"/>
          </a:p>
          <a:p>
            <a:r>
              <a:rPr lang="en-US" altLang="en-US"/>
              <a:t>Character.isWhitespace(' ')</a:t>
            </a:r>
            <a:endParaRPr lang="en-US" altLang="en-US"/>
          </a:p>
          <a:p>
            <a:pPr lvl="1"/>
            <a:r>
              <a:rPr lang="en-US" altLang="en-US"/>
              <a:t>Pārbauda vai dotais simbols ir atstarpe</a:t>
            </a:r>
            <a:endParaRPr lang="en-US" altLang="en-US"/>
          </a:p>
          <a:p>
            <a:pPr lvl="2"/>
            <a:r>
              <a:rPr lang="en-US" altLang="en-US">
                <a:sym typeface="+mn-ea"/>
              </a:rPr>
              <a:t>Atbildes formāts </a:t>
            </a:r>
            <a:r>
              <a:rPr lang="en-US" altLang="en-US"/>
              <a:t>(true, false)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(String)</a:t>
            </a:r>
            <a:endParaRPr lang="en-US"/>
          </a:p>
        </p:txBody>
      </p:sp>
      <p:sp>
        <p:nvSpPr>
          <p:cNvPr id="3" name="Content Placeholder 2"/>
          <p:cNvSpPr>
            <a:spLocks noGrp="1"/>
          </p:cNvSpPr>
          <p:nvPr>
            <p:ph idx="1"/>
          </p:nvPr>
        </p:nvSpPr>
        <p:spPr/>
        <p:txBody>
          <a:bodyPr>
            <a:normAutofit lnSpcReduction="20000"/>
          </a:bodyPr>
          <a:p>
            <a:r>
              <a:rPr lang="en-US" altLang="en-US"/>
              <a:t>str.length()</a:t>
            </a:r>
            <a:endParaRPr lang="en-US" altLang="en-US"/>
          </a:p>
          <a:p>
            <a:pPr lvl="1"/>
            <a:r>
              <a:rPr lang="en-US" altLang="en-US"/>
              <a:t>Nosaka simbolu virknes garumu</a:t>
            </a:r>
            <a:endParaRPr lang="en-US" altLang="en-US"/>
          </a:p>
          <a:p>
            <a:pPr lvl="2"/>
            <a:r>
              <a:rPr lang="en-US" altLang="en-US">
                <a:sym typeface="+mn-ea"/>
              </a:rPr>
              <a:t>Atbildes formāts </a:t>
            </a:r>
            <a:r>
              <a:rPr lang="en-US" altLang="en-US" sz="2000"/>
              <a:t>(4)</a:t>
            </a:r>
            <a:endParaRPr lang="en-US" altLang="en-US"/>
          </a:p>
          <a:p>
            <a:r>
              <a:rPr lang="en-US" altLang="en-US"/>
              <a:t>str.charAt(0)</a:t>
            </a:r>
            <a:endParaRPr lang="en-US" altLang="en-US"/>
          </a:p>
          <a:p>
            <a:pPr lvl="1"/>
            <a:r>
              <a:rPr lang="en-US" altLang="en-US"/>
              <a:t>Nosaka simbolu kas atrodas dotā indexa vietā</a:t>
            </a:r>
            <a:endParaRPr lang="en-US" altLang="en-US"/>
          </a:p>
          <a:p>
            <a:pPr lvl="2"/>
            <a:r>
              <a:rPr lang="en-US" altLang="en-US">
                <a:sym typeface="+mn-ea"/>
              </a:rPr>
              <a:t>Atbildes formāts </a:t>
            </a:r>
            <a:r>
              <a:rPr lang="en-US" altLang="en-US" sz="2000"/>
              <a:t>(‘a’)</a:t>
            </a:r>
            <a:endParaRPr lang="en-US" altLang="en-US"/>
          </a:p>
          <a:p>
            <a:r>
              <a:rPr lang="en-US" altLang="en-US"/>
              <a:t>str.equals("abc")</a:t>
            </a:r>
            <a:endParaRPr lang="en-US" altLang="en-US"/>
          </a:p>
          <a:p>
            <a:pPr lvl="1"/>
            <a:r>
              <a:rPr lang="en-US" altLang="en-US"/>
              <a:t>Salīdzina divas virknes</a:t>
            </a:r>
            <a:endParaRPr lang="en-US" altLang="en-US"/>
          </a:p>
          <a:p>
            <a:pPr lvl="2"/>
            <a:r>
              <a:rPr lang="en-US" altLang="en-US">
                <a:sym typeface="+mn-ea"/>
              </a:rPr>
              <a:t>Atbildes formāts </a:t>
            </a:r>
            <a:r>
              <a:rPr lang="en-US" altLang="en-US"/>
              <a:t>(true)</a:t>
            </a:r>
            <a:endParaRPr lang="en-US" altLang="en-US"/>
          </a:p>
          <a:p>
            <a:r>
              <a:rPr lang="en-US" altLang="en-US"/>
              <a:t>str.equalsIgnoreCase("AbC")</a:t>
            </a:r>
            <a:endParaRPr lang="en-US" altLang="en-US"/>
          </a:p>
          <a:p>
            <a:pPr lvl="1"/>
            <a:r>
              <a:rPr lang="en-US" altLang="en-US"/>
              <a:t>Salīdzina divas virknes ignorējot lielo un mazo burtu at</a:t>
            </a:r>
            <a:r>
              <a:rPr lang="en-US" altLang="en-US"/>
              <a:t>šķ</a:t>
            </a:r>
            <a:r>
              <a:rPr lang="en-US" altLang="en-US"/>
              <a:t>irības</a:t>
            </a:r>
            <a:endParaRPr lang="en-US" altLang="en-US"/>
          </a:p>
          <a:p>
            <a:pPr lvl="2"/>
            <a:r>
              <a:rPr lang="en-US" altLang="en-US">
                <a:sym typeface="+mn-ea"/>
              </a:rPr>
              <a:t>Atbildes formāts </a:t>
            </a:r>
            <a:r>
              <a:rPr lang="en-US" altLang="en-US"/>
              <a:t>(true)</a:t>
            </a:r>
            <a:endParaRPr lang="en-US" altLang="en-US"/>
          </a:p>
          <a:p>
            <a:pPr lvl="0"/>
            <a:endParaRPr lang="en-US" altLang="en-US"/>
          </a:p>
          <a:p>
            <a:pPr lvl="1"/>
            <a:endParaRPr lang="en-US" altLang="en-US"/>
          </a:p>
          <a:p>
            <a:pPr lvl="0"/>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Kopīgās funkcijas</a:t>
            </a:r>
            <a:endParaRPr lang="en-US"/>
          </a:p>
        </p:txBody>
      </p:sp>
      <p:sp>
        <p:nvSpPr>
          <p:cNvPr id="3" name="Content Placeholder 2"/>
          <p:cNvSpPr>
            <a:spLocks noGrp="1"/>
          </p:cNvSpPr>
          <p:nvPr>
            <p:ph idx="1"/>
          </p:nvPr>
        </p:nvSpPr>
        <p:spPr/>
        <p:txBody>
          <a:bodyPr>
            <a:normAutofit lnSpcReduction="20000"/>
          </a:bodyPr>
          <a:p>
            <a:r>
              <a:rPr lang="en-US" altLang="en-US"/>
              <a:t>.toUpperCase('a')</a:t>
            </a:r>
            <a:endParaRPr lang="en-US" altLang="en-US"/>
          </a:p>
          <a:p>
            <a:pPr lvl="1"/>
            <a:r>
              <a:rPr lang="en-US" altLang="en-US" sz="2400"/>
              <a:t>Pārveido doto vērtību uz lielajiem burtiem</a:t>
            </a:r>
            <a:endParaRPr lang="en-US" altLang="en-US" sz="2400"/>
          </a:p>
          <a:p>
            <a:pPr lvl="2"/>
            <a:r>
              <a:rPr lang="en-US" altLang="en-US" sz="2000"/>
              <a:t>Atbildes formāts (‘A’)</a:t>
            </a:r>
            <a:endParaRPr lang="en-US" altLang="en-US"/>
          </a:p>
          <a:p>
            <a:r>
              <a:rPr lang="en-US" altLang="en-US"/>
              <a:t>.toLowerCase('A')</a:t>
            </a:r>
            <a:endParaRPr lang="en-US" altLang="en-US"/>
          </a:p>
          <a:p>
            <a:pPr lvl="1"/>
            <a:r>
              <a:rPr lang="en-US" altLang="en-US"/>
              <a:t>Pārvēido doto vērtību uz mazajiem burtiem</a:t>
            </a:r>
            <a:endParaRPr lang="en-US" altLang="en-US"/>
          </a:p>
          <a:p>
            <a:pPr lvl="2"/>
            <a:r>
              <a:rPr lang="en-US" altLang="en-US"/>
              <a:t>Atbildes formāts (‘a’)</a:t>
            </a:r>
            <a:endParaRPr lang="en-US" altLang="en-US"/>
          </a:p>
          <a:p>
            <a:pPr lvl="0"/>
            <a:r>
              <a:rPr lang="en-US" altLang="en-US"/>
              <a:t>.isLowerCase(</a:t>
            </a:r>
            <a:r>
              <a:rPr lang="en-US" altLang="en-US">
                <a:sym typeface="+mn-ea"/>
              </a:rPr>
              <a:t>'a'</a:t>
            </a:r>
            <a:r>
              <a:rPr lang="en-US" altLang="en-US"/>
              <a:t>)</a:t>
            </a:r>
            <a:endParaRPr lang="en-US" altLang="en-US"/>
          </a:p>
          <a:p>
            <a:pPr lvl="1"/>
            <a:r>
              <a:rPr lang="en-US" altLang="en-US"/>
              <a:t>Pārbauda vai simbols/simbolu virkne ir rakstīta ar mazajiem burtiem</a:t>
            </a:r>
            <a:endParaRPr lang="en-US" altLang="en-US"/>
          </a:p>
          <a:p>
            <a:pPr lvl="2"/>
            <a:r>
              <a:rPr lang="en-US" altLang="en-US"/>
              <a:t>Atbildes formāts (true, false)</a:t>
            </a:r>
            <a:endParaRPr lang="en-US" altLang="en-US"/>
          </a:p>
          <a:p>
            <a:pPr lvl="0"/>
            <a:r>
              <a:rPr lang="en-US" altLang="en-US"/>
              <a:t>.isUpperCase(</a:t>
            </a:r>
            <a:r>
              <a:rPr lang="en-US" altLang="en-US">
                <a:sym typeface="+mn-ea"/>
              </a:rPr>
              <a:t>'A'</a:t>
            </a:r>
            <a:r>
              <a:rPr lang="en-US" altLang="en-US"/>
              <a:t>)</a:t>
            </a:r>
            <a:endParaRPr lang="en-US" altLang="en-US"/>
          </a:p>
          <a:p>
            <a:pPr lvl="1"/>
            <a:r>
              <a:rPr lang="en-US" altLang="en-US">
                <a:sym typeface="+mn-ea"/>
              </a:rPr>
              <a:t>Pārbauda vai simbols/simbolu virkne ir rakstīta ar lielajiem burtiem</a:t>
            </a:r>
            <a:endParaRPr lang="en-US" altLang="en-US">
              <a:sym typeface="+mn-ea"/>
            </a:endParaRPr>
          </a:p>
          <a:p>
            <a:pPr lvl="2"/>
            <a:r>
              <a:rPr lang="en-US" altLang="en-US"/>
              <a:t>Atbildes formāts (true, false)</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isLetter un isDigit</a:t>
            </a:r>
            <a:endParaRPr lang="en-US"/>
          </a:p>
        </p:txBody>
      </p:sp>
      <p:pic>
        <p:nvPicPr>
          <p:cNvPr id="5" name="Picture 4"/>
          <p:cNvPicPr>
            <a:picLocks noChangeAspect="1"/>
          </p:cNvPicPr>
          <p:nvPr/>
        </p:nvPicPr>
        <p:blipFill>
          <a:blip r:embed="rId1"/>
          <a:stretch>
            <a:fillRect/>
          </a:stretch>
        </p:blipFill>
        <p:spPr>
          <a:xfrm>
            <a:off x="1109980" y="2393315"/>
            <a:ext cx="4676775" cy="1752600"/>
          </a:xfrm>
          <a:prstGeom prst="rect">
            <a:avLst/>
          </a:prstGeom>
        </p:spPr>
      </p:pic>
      <p:pic>
        <p:nvPicPr>
          <p:cNvPr id="7" name="Picture 6"/>
          <p:cNvPicPr>
            <a:picLocks noChangeAspect="1"/>
          </p:cNvPicPr>
          <p:nvPr/>
        </p:nvPicPr>
        <p:blipFill>
          <a:blip r:embed="rId2"/>
          <a:stretch>
            <a:fillRect/>
          </a:stretch>
        </p:blipFill>
        <p:spPr>
          <a:xfrm>
            <a:off x="1109980" y="4321175"/>
            <a:ext cx="4467225" cy="2000250"/>
          </a:xfrm>
          <a:prstGeom prst="rect">
            <a:avLst/>
          </a:prstGeom>
        </p:spPr>
      </p:pic>
      <p:sp>
        <p:nvSpPr>
          <p:cNvPr id="9" name="Text Box 8"/>
          <p:cNvSpPr txBox="1"/>
          <p:nvPr/>
        </p:nvSpPr>
        <p:spPr>
          <a:xfrm>
            <a:off x="6501765" y="239331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10" name="Text Box 9"/>
          <p:cNvSpPr txBox="1"/>
          <p:nvPr/>
        </p:nvSpPr>
        <p:spPr>
          <a:xfrm>
            <a:off x="6501765" y="4321175"/>
            <a:ext cx="1403350" cy="922020"/>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isWhitespace un compareTo</a:t>
            </a:r>
            <a:endParaRPr lang="en-US"/>
          </a:p>
        </p:txBody>
      </p:sp>
      <p:pic>
        <p:nvPicPr>
          <p:cNvPr id="5" name="Picture 4"/>
          <p:cNvPicPr>
            <a:picLocks noChangeAspect="1"/>
          </p:cNvPicPr>
          <p:nvPr/>
        </p:nvPicPr>
        <p:blipFill>
          <a:blip r:embed="rId1"/>
          <a:stretch>
            <a:fillRect/>
          </a:stretch>
        </p:blipFill>
        <p:spPr>
          <a:xfrm>
            <a:off x="838200" y="5078730"/>
            <a:ext cx="3924300" cy="1323975"/>
          </a:xfrm>
          <a:prstGeom prst="rect">
            <a:avLst/>
          </a:prstGeom>
        </p:spPr>
      </p:pic>
      <p:pic>
        <p:nvPicPr>
          <p:cNvPr id="6" name="Picture 5"/>
          <p:cNvPicPr>
            <a:picLocks noChangeAspect="1"/>
          </p:cNvPicPr>
          <p:nvPr/>
        </p:nvPicPr>
        <p:blipFill>
          <a:blip r:embed="rId2"/>
          <a:stretch>
            <a:fillRect/>
          </a:stretch>
        </p:blipFill>
        <p:spPr>
          <a:xfrm>
            <a:off x="838200" y="2458085"/>
            <a:ext cx="4762500" cy="2076450"/>
          </a:xfrm>
          <a:prstGeom prst="rect">
            <a:avLst/>
          </a:prstGeom>
        </p:spPr>
      </p:pic>
      <p:sp>
        <p:nvSpPr>
          <p:cNvPr id="10" name="Text Box 9"/>
          <p:cNvSpPr txBox="1"/>
          <p:nvPr/>
        </p:nvSpPr>
        <p:spPr>
          <a:xfrm>
            <a:off x="6319520" y="2458085"/>
            <a:ext cx="1403350" cy="1476375"/>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a:p>
            <a:r>
              <a:rPr lang="en-US"/>
              <a:t>true</a:t>
            </a:r>
            <a:endParaRPr lang="en-US"/>
          </a:p>
          <a:p>
            <a:r>
              <a:rPr lang="en-US"/>
              <a:t>true</a:t>
            </a:r>
            <a:endParaRPr lang="en-US"/>
          </a:p>
        </p:txBody>
      </p:sp>
      <p:sp>
        <p:nvSpPr>
          <p:cNvPr id="9" name="Text Box 8"/>
          <p:cNvSpPr txBox="1"/>
          <p:nvPr/>
        </p:nvSpPr>
        <p:spPr>
          <a:xfrm>
            <a:off x="6319520" y="5078730"/>
            <a:ext cx="1403350" cy="645160"/>
          </a:xfrm>
          <a:prstGeom prst="rect">
            <a:avLst/>
          </a:prstGeom>
          <a:noFill/>
        </p:spPr>
        <p:txBody>
          <a:bodyPr wrap="square" rtlCol="0">
            <a:spAutoFit/>
          </a:bodyPr>
          <a:p>
            <a:r>
              <a:rPr lang="en-US"/>
              <a:t>Izvade:</a:t>
            </a:r>
            <a:endParaRPr lang="en-US"/>
          </a:p>
          <a:p>
            <a:r>
              <a:rPr lang="en-US"/>
              <a:t>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length un charAt</a:t>
            </a:r>
            <a:endParaRPr lang="en-US"/>
          </a:p>
        </p:txBody>
      </p:sp>
      <p:pic>
        <p:nvPicPr>
          <p:cNvPr id="4" name="Picture 3"/>
          <p:cNvPicPr>
            <a:picLocks noChangeAspect="1"/>
          </p:cNvPicPr>
          <p:nvPr/>
        </p:nvPicPr>
        <p:blipFill>
          <a:blip r:embed="rId1"/>
          <a:stretch>
            <a:fillRect/>
          </a:stretch>
        </p:blipFill>
        <p:spPr>
          <a:xfrm>
            <a:off x="910590" y="2371725"/>
            <a:ext cx="3743325" cy="1057275"/>
          </a:xfrm>
          <a:prstGeom prst="rect">
            <a:avLst/>
          </a:prstGeom>
        </p:spPr>
      </p:pic>
      <p:pic>
        <p:nvPicPr>
          <p:cNvPr id="7" name="Picture 6"/>
          <p:cNvPicPr>
            <a:picLocks noChangeAspect="1"/>
          </p:cNvPicPr>
          <p:nvPr/>
        </p:nvPicPr>
        <p:blipFill>
          <a:blip r:embed="rId2"/>
          <a:stretch>
            <a:fillRect/>
          </a:stretch>
        </p:blipFill>
        <p:spPr>
          <a:xfrm>
            <a:off x="910590" y="4235450"/>
            <a:ext cx="3429000" cy="1228725"/>
          </a:xfrm>
          <a:prstGeom prst="rect">
            <a:avLst/>
          </a:prstGeom>
        </p:spPr>
      </p:pic>
      <p:sp>
        <p:nvSpPr>
          <p:cNvPr id="10" name="Text Box 9"/>
          <p:cNvSpPr txBox="1"/>
          <p:nvPr/>
        </p:nvSpPr>
        <p:spPr>
          <a:xfrm>
            <a:off x="5256530" y="2371725"/>
            <a:ext cx="1403350" cy="645160"/>
          </a:xfrm>
          <a:prstGeom prst="rect">
            <a:avLst/>
          </a:prstGeom>
          <a:noFill/>
        </p:spPr>
        <p:txBody>
          <a:bodyPr wrap="square" rtlCol="0">
            <a:spAutoFit/>
          </a:bodyPr>
          <a:p>
            <a:r>
              <a:rPr lang="en-US"/>
              <a:t>Izvade:</a:t>
            </a:r>
            <a:endParaRPr lang="en-US"/>
          </a:p>
          <a:p>
            <a:r>
              <a:rPr lang="en-US"/>
              <a:t>26</a:t>
            </a:r>
            <a:endParaRPr lang="en-US"/>
          </a:p>
        </p:txBody>
      </p:sp>
      <p:sp>
        <p:nvSpPr>
          <p:cNvPr id="9" name="Text Box 8"/>
          <p:cNvSpPr txBox="1"/>
          <p:nvPr/>
        </p:nvSpPr>
        <p:spPr>
          <a:xfrm>
            <a:off x="5256530" y="4235450"/>
            <a:ext cx="1403350" cy="645160"/>
          </a:xfrm>
          <a:prstGeom prst="rect">
            <a:avLst/>
          </a:prstGeom>
          <a:noFill/>
        </p:spPr>
        <p:txBody>
          <a:bodyPr wrap="square" rtlCol="0">
            <a:spAutoFit/>
          </a:bodyPr>
          <a:p>
            <a:r>
              <a:rPr lang="en-US"/>
              <a:t>Izvade:</a:t>
            </a:r>
            <a:endParaRPr lang="en-US"/>
          </a:p>
          <a:p>
            <a:r>
              <a:rPr lang="en-US"/>
              <a:t>H</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3216</Words>
  <Application>WPS Presentation</Application>
  <PresentationFormat>Widescreen</PresentationFormat>
  <Paragraphs>155</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Visbiežāk lietotās funkcijas darbam ar simboliem un simbolu virknēm</vt:lpstr>
      <vt:lpstr>Kas ir simboli (char)</vt:lpstr>
      <vt:lpstr>Kas ir simbolu virkne (String)</vt:lpstr>
      <vt:lpstr>Pamata funkcijas (char)</vt:lpstr>
      <vt:lpstr>Pamata funkcijas (String)</vt:lpstr>
      <vt:lpstr>Kopīgās funkcijas</vt:lpstr>
      <vt:lpstr>Funkciju piemēri</vt:lpstr>
      <vt:lpstr>Funkciju piemēri</vt:lpstr>
      <vt:lpstr>Funkciju piemēri</vt:lpstr>
      <vt:lpstr>Funkciju piemēri</vt:lpstr>
      <vt:lpstr>Funkciju piemēri</vt:lpstr>
      <vt:lpstr>1. Praktiskais uzdevums</vt:lpstr>
      <vt:lpstr>1. Uzdevuma rezultāts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funkcijas darbam ar simboliem un simbolu virknēm</dc:title>
  <dc:creator>marku</dc:creator>
  <cp:lastModifiedBy>M4rkuss556</cp:lastModifiedBy>
  <cp:revision>38</cp:revision>
  <dcterms:created xsi:type="dcterms:W3CDTF">2025-06-09T14:19:00Z</dcterms:created>
  <dcterms:modified xsi:type="dcterms:W3CDTF">2025-06-09T23:59:04Z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E6F967AE7DDF47BC9538DA8B61FD5216_11</vt:lpwstr>
  </property>
  <property fmtid="{D5CDD505-2E9C-101B-9397-08002B2CF9AE}" pid="3" name="KSOProductBuildVer">
    <vt:lpwstr>1033-12.2.0.21179</vt:lpwstr>
  </property>
</Properties>
</file>