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334" r:id="rId3"/>
    <p:sldId id="271" r:id="rId4"/>
    <p:sldId id="332" r:id="rId5"/>
    <p:sldId id="300" r:id="rId6"/>
    <p:sldId id="316" r:id="rId7"/>
    <p:sldId id="335" r:id="rId8"/>
    <p:sldId id="344" r:id="rId9"/>
    <p:sldId id="317" r:id="rId10"/>
    <p:sldId id="318" r:id="rId11"/>
    <p:sldId id="336" r:id="rId12"/>
    <p:sldId id="343" r:id="rId13"/>
    <p:sldId id="338" r:id="rId14"/>
    <p:sldId id="337" r:id="rId15"/>
    <p:sldId id="339" r:id="rId16"/>
    <p:sldId id="341" r:id="rId17"/>
    <p:sldId id="340" r:id="rId18"/>
    <p:sldId id="342" r:id="rId19"/>
    <p:sldId id="320" r:id="rId20"/>
    <p:sldId id="345" r:id="rId21"/>
    <p:sldId id="349" r:id="rId22"/>
    <p:sldId id="350" r:id="rId23"/>
    <p:sldId id="353" r:id="rId24"/>
    <p:sldId id="347" r:id="rId25"/>
    <p:sldId id="346" r:id="rId26"/>
    <p:sldId id="348" r:id="rId27"/>
    <p:sldId id="325" r:id="rId28"/>
    <p:sldId id="351" r:id="rId29"/>
    <p:sldId id="352" r:id="rId30"/>
    <p:sldId id="29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A2C1DF"/>
    <a:srgbClr val="CAB5BD"/>
    <a:srgbClr val="5578C2"/>
    <a:srgbClr val="21345C"/>
    <a:srgbClr val="F1ECE6"/>
    <a:srgbClr val="2A345C"/>
    <a:srgbClr val="1C2244"/>
    <a:srgbClr val="0F1225"/>
    <a:srgbClr val="6D8CA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366621-CD80-493A-AAF6-6368378165DE}"/>
              </a:ext>
            </a:extLst>
          </p:cNvPr>
          <p:cNvGrpSpPr/>
          <p:nvPr/>
        </p:nvGrpSpPr>
        <p:grpSpPr>
          <a:xfrm>
            <a:off x="3347720" y="2080346"/>
            <a:ext cx="5496560" cy="2397126"/>
            <a:chOff x="3347720" y="2078798"/>
            <a:chExt cx="5496560" cy="23971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1D96CB-D837-42E6-B753-A362CB784AC7}"/>
                </a:ext>
              </a:extLst>
            </p:cNvPr>
            <p:cNvSpPr txBox="1"/>
            <p:nvPr/>
          </p:nvSpPr>
          <p:spPr>
            <a:xfrm>
              <a:off x="3932587" y="2738752"/>
              <a:ext cx="432682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4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딥러닝 분반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B67F781-4111-4EB6-97E9-84D738AD6180}"/>
                </a:ext>
              </a:extLst>
            </p:cNvPr>
            <p:cNvCxnSpPr>
              <a:cxnSpLocks/>
            </p:cNvCxnSpPr>
            <p:nvPr/>
          </p:nvCxnSpPr>
          <p:spPr>
            <a:xfrm>
              <a:off x="3347720" y="3906537"/>
              <a:ext cx="54965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0961E7-5079-4C40-88CA-C2ABE8F1C792}"/>
                </a:ext>
              </a:extLst>
            </p:cNvPr>
            <p:cNvSpPr txBox="1"/>
            <p:nvPr/>
          </p:nvSpPr>
          <p:spPr>
            <a:xfrm>
              <a:off x="4937677" y="4106592"/>
              <a:ext cx="23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분반장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구은아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김혜림</a:t>
              </a:r>
              <a:endPara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8685F-1AC3-48FE-B197-0EC4A4C548D9}"/>
                </a:ext>
              </a:extLst>
            </p:cNvPr>
            <p:cNvSpPr txBox="1"/>
            <p:nvPr/>
          </p:nvSpPr>
          <p:spPr>
            <a:xfrm>
              <a:off x="3613623" y="2078798"/>
              <a:ext cx="49647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2022-1 </a:t>
              </a:r>
              <a:r>
                <a:rPr lang="ko-KR" altLang="en-US" sz="48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겨울방학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1CBB8-6C3E-4D4A-B4DE-C6F3BF8E1632}"/>
              </a:ext>
            </a:extLst>
          </p:cNvPr>
          <p:cNvSpPr/>
          <p:nvPr/>
        </p:nvSpPr>
        <p:spPr>
          <a:xfrm>
            <a:off x="2563091" y="1440873"/>
            <a:ext cx="7065819" cy="3676072"/>
          </a:xfrm>
          <a:prstGeom prst="rect">
            <a:avLst/>
          </a:prstGeom>
          <a:noFill/>
          <a:ln w="635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6896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Stride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를 늘리다가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...?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7AD54-F251-4B87-83E9-FCC0B174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51" y="1361190"/>
            <a:ext cx="9779267" cy="52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9B9E3D-1E73-49DE-A9BC-ED85F9EF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56" y="1447817"/>
            <a:ext cx="8697177" cy="51064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447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패딩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Padding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9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4703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DNN vs CNN 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BE867A-25DA-4DDD-9821-404D1FB90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6" y="1770911"/>
            <a:ext cx="10401673" cy="386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D7B7F48-92D6-4508-B9D4-1FF1249B2859}"/>
                  </a:ext>
                </a:extLst>
              </p:cNvPr>
              <p:cNvSpPr/>
              <p:nvPr/>
            </p:nvSpPr>
            <p:spPr>
              <a:xfrm>
                <a:off x="10789920" y="2826332"/>
                <a:ext cx="317634" cy="16686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D7B7F48-92D6-4508-B9D4-1FF1249B2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20" y="2826332"/>
                <a:ext cx="317634" cy="1668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709D79-64B6-448F-8173-8F08384A2FF9}"/>
                  </a:ext>
                </a:extLst>
              </p:cNvPr>
              <p:cNvSpPr txBox="1"/>
              <p:nvPr/>
            </p:nvSpPr>
            <p:spPr>
              <a:xfrm>
                <a:off x="9962147" y="2291801"/>
                <a:ext cx="904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709D79-64B6-448F-8173-8F08384A2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147" y="2291801"/>
                <a:ext cx="9047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F0B6C-F9EC-4704-A075-69AFE2121EEC}"/>
                  </a:ext>
                </a:extLst>
              </p:cNvPr>
              <p:cNvSpPr txBox="1"/>
              <p:nvPr/>
            </p:nvSpPr>
            <p:spPr>
              <a:xfrm>
                <a:off x="9676763" y="2938132"/>
                <a:ext cx="904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F0B6C-F9EC-4704-A075-69AFE2121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63" y="2938132"/>
                <a:ext cx="9047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8FE4CF-1571-46DB-AF3A-926AFCBA4249}"/>
                  </a:ext>
                </a:extLst>
              </p:cNvPr>
              <p:cNvSpPr txBox="1"/>
              <p:nvPr/>
            </p:nvSpPr>
            <p:spPr>
              <a:xfrm>
                <a:off x="10002087" y="3380743"/>
                <a:ext cx="904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8FE4CF-1571-46DB-AF3A-926AFCBA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87" y="3380743"/>
                <a:ext cx="9047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17889E-7BA6-4EF3-A2C1-B30426D5D459}"/>
                  </a:ext>
                </a:extLst>
              </p:cNvPr>
              <p:cNvSpPr txBox="1"/>
              <p:nvPr/>
            </p:nvSpPr>
            <p:spPr>
              <a:xfrm>
                <a:off x="9676763" y="4146519"/>
                <a:ext cx="904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17889E-7BA6-4EF3-A2C1-B30426D5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63" y="4146519"/>
                <a:ext cx="9047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13D89CB-F6A3-411D-9E23-09BE3928D90E}"/>
              </a:ext>
            </a:extLst>
          </p:cNvPr>
          <p:cNvSpPr txBox="1"/>
          <p:nvPr/>
        </p:nvSpPr>
        <p:spPr>
          <a:xfrm>
            <a:off x="1734218" y="4902757"/>
            <a:ext cx="6610883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이용하는 가중치의 수가 줄어든다</a:t>
            </a:r>
            <a:r>
              <a:rPr lang="en-US" altLang="ko-KR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 + </a:t>
            </a:r>
            <a:r>
              <a:rPr lang="ko-KR" altLang="en-US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공간 정보 유지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C44460-C316-48C0-939C-577C50F2608A}"/>
              </a:ext>
            </a:extLst>
          </p:cNvPr>
          <p:cNvSpPr/>
          <p:nvPr/>
        </p:nvSpPr>
        <p:spPr>
          <a:xfrm>
            <a:off x="7257447" y="4821727"/>
            <a:ext cx="4350620" cy="149283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1753D-FF23-4BC3-930A-4628570C8897}"/>
              </a:ext>
            </a:extLst>
          </p:cNvPr>
          <p:cNvSpPr txBox="1"/>
          <p:nvPr/>
        </p:nvSpPr>
        <p:spPr>
          <a:xfrm>
            <a:off x="7281095" y="5126453"/>
            <a:ext cx="42330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지금까지는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흑백이미지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(Channel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하나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그렇다면 컬러 이미지에서는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 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6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9785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여러 채널을 가진 이미지의 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CNN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B539F9-4EA6-45F8-A14C-A5139673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2" y="1911315"/>
            <a:ext cx="7269179" cy="39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2DE3D1-9A4A-4E3F-96A7-A993C338DD82}"/>
              </a:ext>
            </a:extLst>
          </p:cNvPr>
          <p:cNvSpPr/>
          <p:nvPr/>
        </p:nvSpPr>
        <p:spPr>
          <a:xfrm>
            <a:off x="8383604" y="1831543"/>
            <a:ext cx="3339967" cy="4008222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E946-F523-42B1-AE25-6D8E4CB871F6}"/>
              </a:ext>
            </a:extLst>
          </p:cNvPr>
          <p:cNvSpPr txBox="1"/>
          <p:nvPr/>
        </p:nvSpPr>
        <p:spPr>
          <a:xfrm>
            <a:off x="8675931" y="2738562"/>
            <a:ext cx="2755312" cy="287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#(</a:t>
            </a:r>
            <a:r>
              <a:rPr lang="ko-KR" altLang="en-US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이미지 채널</a:t>
            </a:r>
            <a:r>
              <a:rPr lang="en-US" altLang="ko-KR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#(filter</a:t>
            </a:r>
            <a:r>
              <a:rPr lang="ko-KR" altLang="en-US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</a:t>
            </a:r>
            <a:r>
              <a:rPr lang="en-US" altLang="ko-KR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채널</a:t>
            </a:r>
            <a:r>
              <a:rPr lang="en-US" altLang="ko-KR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 3*3*3 =&gt; 2*2*1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*Feature map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의미</a:t>
            </a:r>
          </a:p>
        </p:txBody>
      </p:sp>
    </p:spTree>
    <p:extLst>
      <p:ext uri="{BB962C8B-B14F-4D97-AF65-F5344CB8AC3E}">
        <p14:creationId xmlns:p14="http://schemas.microsoft.com/office/powerpoint/2010/main" val="14493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9749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FeatureMap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(output)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사이즈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112B0E-8B27-41AA-8D23-B92470C6A793}"/>
              </a:ext>
            </a:extLst>
          </p:cNvPr>
          <p:cNvSpPr/>
          <p:nvPr/>
        </p:nvSpPr>
        <p:spPr>
          <a:xfrm>
            <a:off x="488400" y="3353652"/>
            <a:ext cx="4810305" cy="207905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7FCAF5-AAF7-4FE0-B62A-C957006F1E2D}"/>
                  </a:ext>
                </a:extLst>
              </p:cNvPr>
              <p:cNvSpPr txBox="1"/>
              <p:nvPr/>
            </p:nvSpPr>
            <p:spPr>
              <a:xfrm>
                <a:off x="488401" y="3648513"/>
                <a:ext cx="4810305" cy="1296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Output</a:t>
                </a:r>
                <a:r>
                  <a:rPr lang="ko-KR" altLang="en-US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의 사이즈 계산 </a:t>
                </a:r>
                <a:r>
                  <a:rPr lang="en-US" altLang="ko-KR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Regular" panose="020B0600000101010101" pitchFamily="50" charset="-127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Regular" panose="020B0600000101010101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𝐼𝑛𝑝𝑢𝑡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𝐹𝑖𝑙𝑡𝑒𝑟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+2∗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𝑃𝑎𝑑𝑑𝑖𝑛𝑔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𝑆𝑡𝑟𝑖𝑑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Regular" panose="020B0600000101010101" pitchFamily="50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7FCAF5-AAF7-4FE0-B62A-C957006F1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1" y="3648513"/>
                <a:ext cx="4810305" cy="1296830"/>
              </a:xfrm>
              <a:prstGeom prst="rect">
                <a:avLst/>
              </a:prstGeo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89EC355-A2FD-4C87-8F19-08538D63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89" y="3044239"/>
            <a:ext cx="4706754" cy="25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9785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여러 채널을 가진 이미지의 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CNN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4EE4D8E-07BC-4FD6-A646-00668E4BF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49" y="1852207"/>
            <a:ext cx="8513747" cy="43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3180EF-0C90-4EB2-BEC3-D3628E308019}"/>
              </a:ext>
            </a:extLst>
          </p:cNvPr>
          <p:cNvSpPr/>
          <p:nvPr/>
        </p:nvSpPr>
        <p:spPr>
          <a:xfrm>
            <a:off x="1975273" y="4742662"/>
            <a:ext cx="2024514" cy="4725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H * W * C</a:t>
            </a:r>
            <a:endParaRPr lang="ko-KR" altLang="en-US" sz="2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8D614D7-4A8A-4A81-AAE7-AE63B299E9EB}"/>
                  </a:ext>
                </a:extLst>
              </p:cNvPr>
              <p:cNvSpPr/>
              <p:nvPr/>
            </p:nvSpPr>
            <p:spPr>
              <a:xfrm>
                <a:off x="4379333" y="6324736"/>
                <a:ext cx="3109122" cy="47254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카페24 써라운드" pitchFamily="2" charset="-127"/>
                            <a:cs typeface="카페24 써라운드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카페24 써라운드" pitchFamily="2" charset="-127"/>
                            <a:cs typeface="카페24 써라운드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카페24 써라운드" pitchFamily="2" charset="-127"/>
                            <a:cs typeface="카페24 써라운드" pitchFamily="2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카페24 써라운드" pitchFamily="2" charset="-127"/>
                    <a:ea typeface="카페24 써라운드" pitchFamily="2" charset="-127"/>
                    <a:cs typeface="카페24 써라운드" pitchFamily="2" charset="-127"/>
                  </a:rPr>
                  <a:t>개의 </a:t>
                </a:r>
                <a:r>
                  <a:rPr lang="en-US" altLang="ko-KR" sz="2400" dirty="0">
                    <a:latin typeface="카페24 써라운드" pitchFamily="2" charset="-127"/>
                    <a:ea typeface="카페24 써라운드" pitchFamily="2" charset="-127"/>
                    <a:cs typeface="카페24 써라운드" pitchFamily="2" charset="-127"/>
                  </a:rPr>
                  <a:t>N*N*C </a:t>
                </a:r>
                <a:r>
                  <a:rPr lang="ko-KR" altLang="en-US" sz="2400" dirty="0">
                    <a:latin typeface="카페24 써라운드" pitchFamily="2" charset="-127"/>
                    <a:ea typeface="카페24 써라운드" pitchFamily="2" charset="-127"/>
                    <a:cs typeface="카페24 써라운드" pitchFamily="2" charset="-127"/>
                  </a:rPr>
                  <a:t>커널</a:t>
                </a: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8D614D7-4A8A-4A81-AAE7-AE63B299E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33" y="6324736"/>
                <a:ext cx="3109122" cy="472548"/>
              </a:xfrm>
              <a:prstGeom prst="roundRect">
                <a:avLst/>
              </a:prstGeom>
              <a:blipFill>
                <a:blip r:embed="rId3"/>
                <a:stretch>
                  <a:fillRect t="-6494" b="-31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0991C78-A59E-4EBC-9246-1BCB9C475D9F}"/>
                  </a:ext>
                </a:extLst>
              </p:cNvPr>
              <p:cNvSpPr/>
              <p:nvPr/>
            </p:nvSpPr>
            <p:spPr>
              <a:xfrm>
                <a:off x="6824822" y="1616127"/>
                <a:ext cx="1850879" cy="4721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𝐻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카페24 써라운드" pitchFamily="2" charset="-127"/>
                          <a:cs typeface="카페24 써라운드" pitchFamily="2" charset="-127"/>
                        </a:rPr>
                        <m:t> 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𝑤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카페24 써라운드" pitchFamily="2" charset="-127"/>
                          <a:cs typeface="카페24 써라운드" pitchFamily="2" charset="-127"/>
                        </a:rPr>
                        <m:t>∗1 </m:t>
                      </m:r>
                    </m:oMath>
                  </m:oMathPara>
                </a14:m>
                <a:endParaRPr lang="ko-KR" altLang="en-US" sz="2400" dirty="0"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0991C78-A59E-4EBC-9246-1BCB9C475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22" y="1616127"/>
                <a:ext cx="1850879" cy="4721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65D5F25-C1E2-428C-BC4A-D5E8483E7EE9}"/>
              </a:ext>
            </a:extLst>
          </p:cNvPr>
          <p:cNvCxnSpPr/>
          <p:nvPr/>
        </p:nvCxnSpPr>
        <p:spPr>
          <a:xfrm flipV="1">
            <a:off x="3339966" y="1602286"/>
            <a:ext cx="3060833" cy="115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B72E37-6A16-4086-959D-46225AAF72EC}"/>
              </a:ext>
            </a:extLst>
          </p:cNvPr>
          <p:cNvSpPr txBox="1"/>
          <p:nvPr/>
        </p:nvSpPr>
        <p:spPr>
          <a:xfrm>
            <a:off x="6206157" y="1144178"/>
            <a:ext cx="33986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커널의 연산 후 </a:t>
            </a:r>
            <a:r>
              <a:rPr lang="en-US" altLang="ko-KR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map 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160F475-D956-4524-8CD8-1B6080122FA6}"/>
                  </a:ext>
                </a:extLst>
              </p:cNvPr>
              <p:cNvSpPr/>
              <p:nvPr/>
            </p:nvSpPr>
            <p:spPr>
              <a:xfrm>
                <a:off x="8539458" y="4541055"/>
                <a:ext cx="1875303" cy="41296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𝐻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카페24 써라운드" pitchFamily="2" charset="-127"/>
                          <a:cs typeface="카페24 써라운드" pitchFamily="2" charset="-127"/>
                        </a:rPr>
                        <m:t> 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𝑤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카페24 써라운드" pitchFamily="2" charset="-127"/>
                          <a:cs typeface="카페24 써라운드" pitchFamily="2" charset="-127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카페24 써라운드" pitchFamily="2" charset="-127"/>
                              <a:cs typeface="카페24 써라운드" pitchFamily="2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endParaRPr>
              </a:p>
            </p:txBody>
          </p:sp>
        </mc:Choice>
        <mc:Fallback xmlns="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160F475-D956-4524-8CD8-1B6080122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458" y="4541055"/>
                <a:ext cx="1875303" cy="412967"/>
              </a:xfrm>
              <a:prstGeom prst="roundRect">
                <a:avLst/>
              </a:prstGeom>
              <a:blipFill>
                <a:blip r:embed="rId5"/>
                <a:stretch>
                  <a:fillRect l="-977"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CB09650-141A-4E0A-8771-BAF6979429DB}"/>
              </a:ext>
            </a:extLst>
          </p:cNvPr>
          <p:cNvSpPr txBox="1"/>
          <p:nvPr/>
        </p:nvSpPr>
        <p:spPr>
          <a:xfrm>
            <a:off x="7488455" y="4080260"/>
            <a:ext cx="3910354" cy="42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𝐶</a:t>
            </a:r>
            <a:r>
              <a:rPr lang="en-US" altLang="ko-KR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_0</a:t>
            </a:r>
            <a:r>
              <a:rPr lang="ko-KR" altLang="en-US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커널의 연산 후 </a:t>
            </a:r>
            <a:r>
              <a:rPr lang="en-US" altLang="ko-KR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map 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E989C-A970-44A8-B823-5ADCCBDFF9CB}"/>
              </a:ext>
            </a:extLst>
          </p:cNvPr>
          <p:cNvSpPr txBox="1"/>
          <p:nvPr/>
        </p:nvSpPr>
        <p:spPr>
          <a:xfrm>
            <a:off x="-733365" y="1299304"/>
            <a:ext cx="33986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 F : Feature map 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9749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FeatureMap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(output)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사이즈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6FC555-99B0-43F2-9CCF-A6E27FCC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89" b="14328"/>
          <a:stretch/>
        </p:blipFill>
        <p:spPr>
          <a:xfrm>
            <a:off x="1346233" y="1563320"/>
            <a:ext cx="8741043" cy="4839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11F77-311C-4112-9863-EB9DA1962F5B}"/>
                  </a:ext>
                </a:extLst>
              </p:cNvPr>
              <p:cNvSpPr txBox="1"/>
              <p:nvPr/>
            </p:nvSpPr>
            <p:spPr>
              <a:xfrm>
                <a:off x="7682123" y="4553288"/>
                <a:ext cx="4810305" cy="87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Regular" panose="020B0600000101010101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32 −5+2∗0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Regular" panose="020B0600000101010101" pitchFamily="50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11F77-311C-4112-9863-EB9DA1962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123" y="4553288"/>
                <a:ext cx="4810305" cy="870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4447B95A-51B1-4BD0-953D-B7571F598146}"/>
              </a:ext>
            </a:extLst>
          </p:cNvPr>
          <p:cNvSpPr/>
          <p:nvPr/>
        </p:nvSpPr>
        <p:spPr>
          <a:xfrm>
            <a:off x="4167739" y="1645920"/>
            <a:ext cx="308008" cy="4138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9749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FeatureMap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(output)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사이즈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112B0E-8B27-41AA-8D23-B92470C6A793}"/>
              </a:ext>
            </a:extLst>
          </p:cNvPr>
          <p:cNvSpPr/>
          <p:nvPr/>
        </p:nvSpPr>
        <p:spPr>
          <a:xfrm>
            <a:off x="488400" y="3353652"/>
            <a:ext cx="4810305" cy="207905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7FCAF5-AAF7-4FE0-B62A-C957006F1E2D}"/>
                  </a:ext>
                </a:extLst>
              </p:cNvPr>
              <p:cNvSpPr txBox="1"/>
              <p:nvPr/>
            </p:nvSpPr>
            <p:spPr>
              <a:xfrm>
                <a:off x="488401" y="3648513"/>
                <a:ext cx="4810305" cy="1296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Output</a:t>
                </a:r>
                <a:r>
                  <a:rPr lang="ko-KR" altLang="en-US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의 사이즈 계산 </a:t>
                </a:r>
                <a:r>
                  <a:rPr lang="en-US" altLang="ko-KR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Regular" panose="020B0600000101010101" pitchFamily="50" charset="-127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Regular" panose="020B0600000101010101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𝐼𝑛𝑝𝑢𝑡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𝐹𝑖𝑙𝑡𝑒𝑟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+2∗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𝑃𝑎𝑑𝑑𝑖𝑛𝑔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Regular" panose="020B0600000101010101" pitchFamily="50" charset="-127"/>
                            </a:rPr>
                            <m:t>𝑆𝑡𝑟𝑖𝑑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Regular" panose="020B0600000101010101" pitchFamily="50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7FCAF5-AAF7-4FE0-B62A-C957006F1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1" y="3648513"/>
                <a:ext cx="4810305" cy="1296830"/>
              </a:xfrm>
              <a:prstGeom prst="rect">
                <a:avLst/>
              </a:prstGeo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89EC355-A2FD-4C87-8F19-08538D63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165" y="2492943"/>
            <a:ext cx="6176434" cy="328767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217D74E-6CB1-4738-8EE6-6D903B8086AF}"/>
              </a:ext>
            </a:extLst>
          </p:cNvPr>
          <p:cNvSpPr/>
          <p:nvPr/>
        </p:nvSpPr>
        <p:spPr>
          <a:xfrm>
            <a:off x="5835003" y="5432710"/>
            <a:ext cx="3328248" cy="8399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Paramter</a:t>
            </a:r>
            <a:r>
              <a:rPr lang="ko-KR" altLang="en-US" sz="2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수는</a:t>
            </a:r>
            <a:r>
              <a:rPr lang="en-US" altLang="ko-KR" sz="2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?? </a:t>
            </a:r>
            <a:endParaRPr lang="ko-KR" altLang="en-US" sz="2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8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9749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FeatureMap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(output)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사이즈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0841F8-EEA0-4C6E-A41C-F88CCE0E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34" y="1447817"/>
            <a:ext cx="98012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3453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CNN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구조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48A3C-875F-4D3F-9208-31F7A184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45" y="1538939"/>
            <a:ext cx="94107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737469" y="1365360"/>
            <a:ext cx="47170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목차</a:t>
            </a:r>
            <a:endParaRPr lang="en-US" altLang="ko-KR" sz="54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algn="ctr"/>
            <a:endParaRPr lang="en-US" altLang="ko-KR" sz="54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rPr>
              <a:t>Image</a:t>
            </a:r>
            <a:r>
              <a:rPr lang="ko-KR" altLang="en-US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rPr>
              <a:t>에 대한 이해</a:t>
            </a:r>
            <a:endParaRPr lang="en-US" altLang="ko-KR" sz="44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카페24 써라운드" pitchFamily="2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rPr>
              <a:t>CNN </a:t>
            </a:r>
            <a:r>
              <a:rPr lang="ko-KR" altLang="en-US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rPr>
              <a:t>합성곱</a:t>
            </a:r>
            <a:r>
              <a:rPr lang="ko-KR" altLang="en-US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rPr>
              <a:t> 계산</a:t>
            </a:r>
            <a:endParaRPr lang="en-US" altLang="ko-KR" sz="44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카페24 써라운드" pitchFamily="2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rPr>
              <a:t>CNN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rPr>
              <a:t>architecutre</a:t>
            </a:r>
            <a:endParaRPr lang="en-US" altLang="ko-KR" sz="44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카페24 써라운드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20" y="2865928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7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751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Image Classification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ACDB8-9350-4435-BB72-4174ADA8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56" y="2190632"/>
            <a:ext cx="7465194" cy="3039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9D4A28-E355-4B92-986F-F3E04911D6C8}"/>
              </a:ext>
            </a:extLst>
          </p:cNvPr>
          <p:cNvSpPr txBox="1"/>
          <p:nvPr/>
        </p:nvSpPr>
        <p:spPr>
          <a:xfrm>
            <a:off x="3542570" y="5404501"/>
            <a:ext cx="53763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CONV =&gt; Pool=&gt;Conv=&gt;Pool=&gt;FC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D54AF-62EF-4E80-B3A4-B1BE6D6ACD23}"/>
              </a:ext>
            </a:extLst>
          </p:cNvPr>
          <p:cNvSpPr txBox="1"/>
          <p:nvPr/>
        </p:nvSpPr>
        <p:spPr>
          <a:xfrm>
            <a:off x="3790216" y="5934245"/>
            <a:ext cx="33986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Extraction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2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2905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Pooling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EF39B-C1DC-452B-8B62-2C953FE5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27" y="2575459"/>
            <a:ext cx="4410075" cy="3661711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7ECBF13E-4DC0-4E26-AEB9-88E8E657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08" y="2575460"/>
            <a:ext cx="5293617" cy="19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A32BB-C232-461D-9C4F-C79C065742FD}"/>
              </a:ext>
            </a:extLst>
          </p:cNvPr>
          <p:cNvSpPr txBox="1"/>
          <p:nvPr/>
        </p:nvSpPr>
        <p:spPr>
          <a:xfrm>
            <a:off x="5597759" y="4773408"/>
            <a:ext cx="5376366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Pooling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통해서 차원을 축소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 Pooling, Mean Pooling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Conv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계산처럼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Stride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존재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2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1656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GAP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A32BB-C232-461D-9C4F-C79C065742FD}"/>
              </a:ext>
            </a:extLst>
          </p:cNvPr>
          <p:cNvSpPr txBox="1"/>
          <p:nvPr/>
        </p:nvSpPr>
        <p:spPr>
          <a:xfrm>
            <a:off x="2225193" y="421133"/>
            <a:ext cx="537636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 Average Pooling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B3D4B-F7F6-4E78-BC80-63F769542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2" t="49462" r="56302" b="17086"/>
          <a:stretch/>
        </p:blipFill>
        <p:spPr>
          <a:xfrm>
            <a:off x="943111" y="3251408"/>
            <a:ext cx="2512194" cy="2146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3B20A5-B962-4D75-A47D-1CED08583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87" t="63738" r="33457" b="31611"/>
          <a:stretch/>
        </p:blipFill>
        <p:spPr>
          <a:xfrm>
            <a:off x="5561798" y="4163875"/>
            <a:ext cx="356135" cy="29838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A05C7EE-BCB1-4C45-A704-9910EE6FE0CC}"/>
              </a:ext>
            </a:extLst>
          </p:cNvPr>
          <p:cNvSpPr/>
          <p:nvPr/>
        </p:nvSpPr>
        <p:spPr>
          <a:xfrm>
            <a:off x="4152630" y="4108056"/>
            <a:ext cx="94969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823F6-BC25-47E2-A4E2-0C37C5D965C4}"/>
              </a:ext>
            </a:extLst>
          </p:cNvPr>
          <p:cNvSpPr txBox="1"/>
          <p:nvPr/>
        </p:nvSpPr>
        <p:spPr>
          <a:xfrm>
            <a:off x="6550661" y="3429000"/>
            <a:ext cx="5376366" cy="223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채널마다 하나씩 계산</a:t>
            </a: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GAP layer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의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=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#(Channel)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여기서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제대로 계산한 값은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아니에요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4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751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Image Classification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ACDB8-9350-4435-BB72-4174ADA8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56" y="2190632"/>
            <a:ext cx="7465194" cy="3039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9D4A28-E355-4B92-986F-F3E04911D6C8}"/>
              </a:ext>
            </a:extLst>
          </p:cNvPr>
          <p:cNvSpPr txBox="1"/>
          <p:nvPr/>
        </p:nvSpPr>
        <p:spPr>
          <a:xfrm>
            <a:off x="3542570" y="5404501"/>
            <a:ext cx="53763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CONV =&gt; Pool=&gt;Conv=&gt;Pool=&gt;FC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D54AF-62EF-4E80-B3A4-B1BE6D6ACD23}"/>
              </a:ext>
            </a:extLst>
          </p:cNvPr>
          <p:cNvSpPr txBox="1"/>
          <p:nvPr/>
        </p:nvSpPr>
        <p:spPr>
          <a:xfrm>
            <a:off x="3790216" y="5934245"/>
            <a:ext cx="33986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Extraction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4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7543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Filter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는 뭘 의미하는가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?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742AF8-8C9B-4C96-B1F9-07ABE24E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54" y="1706728"/>
            <a:ext cx="94107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2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10608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FeatureMap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은 어떻게 생겼는가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?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FF8DD6-7AEB-42FD-80CB-3D1C156F4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" b="-1"/>
          <a:stretch/>
        </p:blipFill>
        <p:spPr>
          <a:xfrm>
            <a:off x="1523723" y="1771050"/>
            <a:ext cx="9498809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0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11474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Feature Map</a:t>
            </a:r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은 무엇을 의미하는가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?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452AE47-DA73-49F2-8777-D7DDF0132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4286"/>
            <a:ext cx="12192000" cy="39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848995" y="2732147"/>
            <a:ext cx="649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CNN Architecture</a:t>
            </a:r>
            <a:endParaRPr lang="ko-KR" altLang="en-US" sz="54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670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CNN Architecture 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E99CC7C-A34F-4CA5-9D6E-13493CD9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84" y="1731214"/>
            <a:ext cx="9885646" cy="253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13900-B6D5-432E-9F0B-256E63F49B38}"/>
              </a:ext>
            </a:extLst>
          </p:cNvPr>
          <p:cNvSpPr txBox="1"/>
          <p:nvPr/>
        </p:nvSpPr>
        <p:spPr>
          <a:xfrm>
            <a:off x="4259949" y="4617410"/>
            <a:ext cx="423307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Convoution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layer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몇 개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Pooling layer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개수는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Conv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하면 바로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Pool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꼭 해야 하나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Fc layer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끝에만 하나 있어야 하나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 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4647C130-01A1-4E34-A031-F07685EAEC32}"/>
              </a:ext>
            </a:extLst>
          </p:cNvPr>
          <p:cNvSpPr/>
          <p:nvPr/>
        </p:nvSpPr>
        <p:spPr>
          <a:xfrm>
            <a:off x="4366326" y="4032986"/>
            <a:ext cx="3407343" cy="2568312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670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CNN Architecture 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13900-B6D5-432E-9F0B-256E63F49B38}"/>
              </a:ext>
            </a:extLst>
          </p:cNvPr>
          <p:cNvSpPr txBox="1"/>
          <p:nvPr/>
        </p:nvSpPr>
        <p:spPr>
          <a:xfrm>
            <a:off x="3576554" y="1941587"/>
            <a:ext cx="5740699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정해진 건 없으나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좋은 결과를 냈던 연구들이 존재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2530" name="Picture 2" descr="CNN 알고리즘들] AlexNet의 구조 by bskyvision">
            <a:extLst>
              <a:ext uri="{FF2B5EF4-FFF2-40B4-BE49-F238E27FC236}">
                <a16:creationId xmlns:a16="http://schemas.microsoft.com/office/drawing/2014/main" id="{C872A4BD-377A-4899-9053-4634FCDF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764" y="3164666"/>
            <a:ext cx="2316279" cy="11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VGGNet (CNN architecture 기반 모델)">
            <a:extLst>
              <a:ext uri="{FF2B5EF4-FFF2-40B4-BE49-F238E27FC236}">
                <a16:creationId xmlns:a16="http://schemas.microsoft.com/office/drawing/2014/main" id="{065F4781-0726-4E3C-9763-7098894D1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55" y="3206511"/>
            <a:ext cx="4374681" cy="11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B21D5F-E61E-4FC0-8D46-20A3AE759C5A}"/>
              </a:ext>
            </a:extLst>
          </p:cNvPr>
          <p:cNvSpPr/>
          <p:nvPr/>
        </p:nvSpPr>
        <p:spPr>
          <a:xfrm>
            <a:off x="2149843" y="2591402"/>
            <a:ext cx="2024514" cy="4725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AlexNet</a:t>
            </a:r>
            <a:endParaRPr lang="ko-KR" altLang="en-US" sz="2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531B0B-23BB-44FA-B1B2-879EFBA16983}"/>
              </a:ext>
            </a:extLst>
          </p:cNvPr>
          <p:cNvSpPr/>
          <p:nvPr/>
        </p:nvSpPr>
        <p:spPr>
          <a:xfrm>
            <a:off x="6116655" y="2585980"/>
            <a:ext cx="2024514" cy="4725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VGG</a:t>
            </a:r>
            <a:endParaRPr lang="ko-KR" altLang="en-US" sz="2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22534" name="Picture 6" descr="Inception(GoogLeNet) 리뷰">
            <a:extLst>
              <a:ext uri="{FF2B5EF4-FFF2-40B4-BE49-F238E27FC236}">
                <a16:creationId xmlns:a16="http://schemas.microsoft.com/office/drawing/2014/main" id="{F25C72C9-556C-4815-A133-E031D659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09" y="4976018"/>
            <a:ext cx="3752901" cy="17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7013839-3732-4E2E-9041-6AB8563AE0BD}"/>
              </a:ext>
            </a:extLst>
          </p:cNvPr>
          <p:cNvSpPr/>
          <p:nvPr/>
        </p:nvSpPr>
        <p:spPr>
          <a:xfrm>
            <a:off x="1543452" y="4418374"/>
            <a:ext cx="2171900" cy="4725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GoogLeNet</a:t>
            </a:r>
            <a:endParaRPr lang="ko-KR" altLang="en-US" sz="2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22536" name="Picture 8" descr="ResNet (34, 50, 101): Residual CNNs for Image Classification Tasks">
            <a:extLst>
              <a:ext uri="{FF2B5EF4-FFF2-40B4-BE49-F238E27FC236}">
                <a16:creationId xmlns:a16="http://schemas.microsoft.com/office/drawing/2014/main" id="{BEFC1A7F-EF54-4815-86C1-5CF43271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36" y="508297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8ECB4E-B2BE-446A-97B7-8A98EF0D479A}"/>
              </a:ext>
            </a:extLst>
          </p:cNvPr>
          <p:cNvSpPr/>
          <p:nvPr/>
        </p:nvSpPr>
        <p:spPr>
          <a:xfrm>
            <a:off x="7467747" y="4503470"/>
            <a:ext cx="2024514" cy="4725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Resnet</a:t>
            </a:r>
            <a:endParaRPr lang="ko-KR" altLang="en-US" sz="2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A4BE0A1-F9E7-4762-82F9-7C9E3B757C0E}"/>
              </a:ext>
            </a:extLst>
          </p:cNvPr>
          <p:cNvSpPr/>
          <p:nvPr/>
        </p:nvSpPr>
        <p:spPr>
          <a:xfrm>
            <a:off x="4051356" y="1800986"/>
            <a:ext cx="4425294" cy="4264911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9B031-B58B-4478-BEE9-4C5E6C97D6F6}"/>
              </a:ext>
            </a:extLst>
          </p:cNvPr>
          <p:cNvSpPr txBox="1"/>
          <p:nvPr/>
        </p:nvSpPr>
        <p:spPr>
          <a:xfrm>
            <a:off x="4450116" y="2001094"/>
            <a:ext cx="3627774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어떻게 하면 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layer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많이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쌓아서 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결과를 높일 수 있을 것인가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32639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Deeper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343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017821" y="2732147"/>
            <a:ext cx="2156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이미지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2340100" y="2676806"/>
            <a:ext cx="7511800" cy="17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수고하셨습니다</a:t>
            </a:r>
            <a:r>
              <a:rPr lang="en-US" altLang="ko-KR" sz="3600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pPr algn="ctr">
              <a:lnSpc>
                <a:spcPct val="110000"/>
              </a:lnSpc>
            </a:pPr>
            <a:r>
              <a:rPr lang="ko-KR" altLang="en-US" sz="3600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열심히 해주시고 다음주에 봬요</a:t>
            </a:r>
            <a:r>
              <a:rPr lang="en-US" altLang="ko-KR" sz="3600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</a:p>
          <a:p>
            <a:pPr algn="ctr">
              <a:lnSpc>
                <a:spcPct val="110000"/>
              </a:lnSpc>
            </a:pPr>
            <a:endParaRPr lang="en-US" altLang="ko-KR" sz="2400" spc="-15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3411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픽셀 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Pixel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1CDB2B-D2FD-4F1E-B6A7-3B305637F485}"/>
              </a:ext>
            </a:extLst>
          </p:cNvPr>
          <p:cNvGrpSpPr/>
          <p:nvPr/>
        </p:nvGrpSpPr>
        <p:grpSpPr>
          <a:xfrm>
            <a:off x="6314559" y="2496006"/>
            <a:ext cx="5217699" cy="2876576"/>
            <a:chOff x="5654566" y="1843706"/>
            <a:chExt cx="5217699" cy="28765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0BE7D8-68A1-4ABE-9740-1C621B1EAD8A}"/>
                </a:ext>
              </a:extLst>
            </p:cNvPr>
            <p:cNvSpPr txBox="1"/>
            <p:nvPr/>
          </p:nvSpPr>
          <p:spPr>
            <a:xfrm>
              <a:off x="5654566" y="1843706"/>
              <a:ext cx="3547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2">
                      <a:lumMod val="75000"/>
                    </a:schemeClr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이미지의 기본 단위</a:t>
              </a:r>
              <a:endParaRPr lang="en-US" altLang="ko-KR" sz="3200" dirty="0">
                <a:solidFill>
                  <a:schemeClr val="accent2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C3FDA3-AD9C-403C-9AEB-BFB2EA0FC58F}"/>
                </a:ext>
              </a:extLst>
            </p:cNvPr>
            <p:cNvSpPr txBox="1"/>
            <p:nvPr/>
          </p:nvSpPr>
          <p:spPr>
            <a:xfrm>
              <a:off x="5654566" y="2483323"/>
              <a:ext cx="5217699" cy="223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#(pixel) = H * W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픽셀 수 ↑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,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화질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(resolution)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↑</a:t>
              </a:r>
              <a:endPara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카페24 써라운드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픽셀 값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=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밝기 값</a:t>
              </a:r>
              <a:endPara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카페24 써라운드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0~255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사이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, 0: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검정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255: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카페24 써라운드" pitchFamily="2" charset="-127"/>
                </a:rPr>
                <a:t>하양</a:t>
              </a:r>
              <a:endPara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카페24 써라운드" pitchFamily="2" charset="-127"/>
              </a:endParaRPr>
            </a:p>
          </p:txBody>
        </p:sp>
      </p:grpSp>
      <p:pic>
        <p:nvPicPr>
          <p:cNvPr id="2050" name="Picture 2" descr="Tutorial 1: Image Filtering">
            <a:extLst>
              <a:ext uri="{FF2B5EF4-FFF2-40B4-BE49-F238E27FC236}">
                <a16:creationId xmlns:a16="http://schemas.microsoft.com/office/drawing/2014/main" id="{EE1D46FA-A632-46F9-8A2A-8FEBCE2A6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2" y="1954755"/>
            <a:ext cx="5418072" cy="407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-45673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4652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채널 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Channel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1CDB2B-D2FD-4F1E-B6A7-3B305637F485}"/>
              </a:ext>
            </a:extLst>
          </p:cNvPr>
          <p:cNvGrpSpPr/>
          <p:nvPr/>
        </p:nvGrpSpPr>
        <p:grpSpPr>
          <a:xfrm>
            <a:off x="6314559" y="2496006"/>
            <a:ext cx="5217699" cy="2876576"/>
            <a:chOff x="5654566" y="1843706"/>
            <a:chExt cx="5217699" cy="28765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0BE7D8-68A1-4ABE-9740-1C621B1EAD8A}"/>
                </a:ext>
              </a:extLst>
            </p:cNvPr>
            <p:cNvSpPr txBox="1"/>
            <p:nvPr/>
          </p:nvSpPr>
          <p:spPr>
            <a:xfrm>
              <a:off x="5654566" y="1843706"/>
              <a:ext cx="38393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2">
                      <a:lumMod val="75000"/>
                    </a:schemeClr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이미지 </a:t>
              </a:r>
              <a:r>
                <a:rPr lang="en-US" altLang="ko-KR" sz="3200" dirty="0">
                  <a:solidFill>
                    <a:schemeClr val="accent2">
                      <a:lumMod val="75000"/>
                    </a:schemeClr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Tensor </a:t>
              </a:r>
              <a:r>
                <a:rPr lang="ko-KR" altLang="en-US" sz="3200" dirty="0">
                  <a:solidFill>
                    <a:schemeClr val="accent2">
                      <a:lumMod val="75000"/>
                    </a:schemeClr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크기</a:t>
              </a:r>
              <a:endParaRPr lang="en-US" altLang="ko-KR" sz="3200" dirty="0">
                <a:solidFill>
                  <a:schemeClr val="accent2">
                    <a:lumMod val="7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C3FDA3-AD9C-403C-9AEB-BFB2EA0FC58F}"/>
                </a:ext>
              </a:extLst>
            </p:cNvPr>
            <p:cNvSpPr txBox="1"/>
            <p:nvPr/>
          </p:nvSpPr>
          <p:spPr>
            <a:xfrm>
              <a:off x="5654566" y="2483323"/>
              <a:ext cx="5217699" cy="223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H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*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W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*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C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이때의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C = Channel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#(Channel)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=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3: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 </a:t>
              </a: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RGB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채널 이미지</a:t>
              </a:r>
              <a:endPara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#(Channel) = 1: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카페24 써라운드" pitchFamily="2" charset="-127"/>
                </a:rPr>
                <a:t>흑백 이미지 </a:t>
              </a:r>
              <a:endPara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카페24 써라운드" pitchFamily="2" charset="-127"/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0A337521-6F5B-4F5B-B88C-C578BCA7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0" y="1937741"/>
            <a:ext cx="5288105" cy="42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751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Image Classification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3074" name="Picture 2" descr="MNIST 데이터베이스 - 위키백과, 우리 모두의 백과사전">
            <a:extLst>
              <a:ext uri="{FF2B5EF4-FFF2-40B4-BE49-F238E27FC236}">
                <a16:creationId xmlns:a16="http://schemas.microsoft.com/office/drawing/2014/main" id="{FC6866F4-2312-4F77-8642-C86DD599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8" y="2164909"/>
            <a:ext cx="5064493" cy="307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354EF38-019C-4AF4-8ED7-1DAE2F0B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15" y="1513267"/>
            <a:ext cx="44767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0130F-4527-44E1-8CB9-F0E4B2FDEC5A}"/>
              </a:ext>
            </a:extLst>
          </p:cNvPr>
          <p:cNvSpPr txBox="1"/>
          <p:nvPr/>
        </p:nvSpPr>
        <p:spPr>
          <a:xfrm>
            <a:off x="4433143" y="3285436"/>
            <a:ext cx="368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Stretch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A12CE9-A204-4BFC-B37E-6E6688051030}"/>
              </a:ext>
            </a:extLst>
          </p:cNvPr>
          <p:cNvSpPr/>
          <p:nvPr/>
        </p:nvSpPr>
        <p:spPr>
          <a:xfrm>
            <a:off x="5779465" y="3654768"/>
            <a:ext cx="94969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5A2BA-8C3D-48CC-83C9-F821E43BAE3E}"/>
              </a:ext>
            </a:extLst>
          </p:cNvPr>
          <p:cNvSpPr txBox="1"/>
          <p:nvPr/>
        </p:nvSpPr>
        <p:spPr>
          <a:xfrm>
            <a:off x="1042090" y="5811047"/>
            <a:ext cx="36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MNIST</a:t>
            </a:r>
          </a:p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손글씨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사진으로 숫자 예측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64F0A-57DF-4332-BF45-5F7DAA6AC90E}"/>
              </a:ext>
            </a:extLst>
          </p:cNvPr>
          <p:cNvSpPr txBox="1"/>
          <p:nvPr/>
        </p:nvSpPr>
        <p:spPr>
          <a:xfrm>
            <a:off x="4433143" y="4169116"/>
            <a:ext cx="368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퍼셉트론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PCA</a:t>
            </a:r>
          </a:p>
          <a:p>
            <a:pPr algn="ctr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EEDE69-22F3-4297-893D-9782C6FC11CE}"/>
              </a:ext>
            </a:extLst>
          </p:cNvPr>
          <p:cNvSpPr txBox="1"/>
          <p:nvPr/>
        </p:nvSpPr>
        <p:spPr>
          <a:xfrm>
            <a:off x="7604916" y="5898688"/>
            <a:ext cx="368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공간정보 상실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7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235026" y="2732147"/>
            <a:ext cx="1721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CNN</a:t>
            </a:r>
            <a:endParaRPr lang="ko-KR" altLang="en-US" sz="54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751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Image Classification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ACDB8-9350-4435-BB72-4174ADA8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56" y="2190632"/>
            <a:ext cx="7465194" cy="3039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9D4A28-E355-4B92-986F-F3E04911D6C8}"/>
              </a:ext>
            </a:extLst>
          </p:cNvPr>
          <p:cNvSpPr txBox="1"/>
          <p:nvPr/>
        </p:nvSpPr>
        <p:spPr>
          <a:xfrm>
            <a:off x="3542570" y="5404501"/>
            <a:ext cx="53763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CONV =&gt; Pool=&gt;Conv=&gt;Pool=&gt;FC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D54AF-62EF-4E80-B3A4-B1BE6D6ACD23}"/>
              </a:ext>
            </a:extLst>
          </p:cNvPr>
          <p:cNvSpPr txBox="1"/>
          <p:nvPr/>
        </p:nvSpPr>
        <p:spPr>
          <a:xfrm>
            <a:off x="3790216" y="5934245"/>
            <a:ext cx="33986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Extraction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45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C1358-5B05-41BE-B885-5542A19EC10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B5D88-2C84-469A-9C6E-F3A2059D464B}"/>
              </a:ext>
            </a:extLst>
          </p:cNvPr>
          <p:cNvSpPr txBox="1"/>
          <p:nvPr/>
        </p:nvSpPr>
        <p:spPr>
          <a:xfrm>
            <a:off x="568842" y="174829"/>
            <a:ext cx="896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Convolutional(</a:t>
            </a:r>
            <a:r>
              <a:rPr lang="ko-KR" altLang="en-US" sz="5400" dirty="0" err="1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합성곱</a:t>
            </a:r>
            <a:r>
              <a:rPr lang="en-US" altLang="ko-KR" sz="5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) NN</a:t>
            </a:r>
            <a:endParaRPr lang="ko-KR" altLang="en-US" sz="5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8076F6-CE31-4ACB-8DA6-DBDAE788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67" y="1805390"/>
            <a:ext cx="5672639" cy="20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2D936BC-58FB-4BF5-A714-459352AE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18" y="4144436"/>
            <a:ext cx="5719388" cy="21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A2987E8-D724-4F27-889E-DB5CC7B59A2F}"/>
              </a:ext>
            </a:extLst>
          </p:cNvPr>
          <p:cNvSpPr/>
          <p:nvPr/>
        </p:nvSpPr>
        <p:spPr>
          <a:xfrm>
            <a:off x="368087" y="1664251"/>
            <a:ext cx="4425294" cy="4264911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85F87-7484-4ED5-B1D7-7F530EC40751}"/>
              </a:ext>
            </a:extLst>
          </p:cNvPr>
          <p:cNvSpPr txBox="1"/>
          <p:nvPr/>
        </p:nvSpPr>
        <p:spPr>
          <a:xfrm>
            <a:off x="907103" y="2094374"/>
            <a:ext cx="3627774" cy="309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커널</a:t>
            </a:r>
            <a:r>
              <a:rPr lang="en-US" altLang="ko-KR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240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필터</a:t>
            </a:r>
            <a:endParaRPr lang="en-US" altLang="ko-KR" sz="2400" b="1" u="sng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크기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홀수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필터에 대응되는 이미지의 영역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: receptive field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가중치는 필터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커널이 움직이는 정도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Stride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사용자 지정 2">
      <a:majorFont>
        <a:latin typeface="카페24 써라운드"/>
        <a:ea typeface="카페24 써라운드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461</Words>
  <Application>Microsoft Office PowerPoint</Application>
  <PresentationFormat>와이드스크린</PresentationFormat>
  <Paragraphs>122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나눔스퀘어</vt:lpstr>
      <vt:lpstr>나눔스퀘어라운드 Bold</vt:lpstr>
      <vt:lpstr>나눔스퀘어라운드 Light</vt:lpstr>
      <vt:lpstr>나눔스퀘어라운드 Regular</vt:lpstr>
      <vt:lpstr>카페24 써라운드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김혜림[ 학부재학 / 통계학과 ]</cp:lastModifiedBy>
  <cp:revision>314</cp:revision>
  <dcterms:created xsi:type="dcterms:W3CDTF">2020-11-18T01:48:02Z</dcterms:created>
  <dcterms:modified xsi:type="dcterms:W3CDTF">2022-01-26T12:58:54Z</dcterms:modified>
</cp:coreProperties>
</file>