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883" r:id="rId7"/>
    <p:sldId id="877" r:id="rId8"/>
    <p:sldId id="260" r:id="rId9"/>
    <p:sldId id="862" r:id="rId10"/>
    <p:sldId id="863" r:id="rId11"/>
    <p:sldId id="849" r:id="rId12"/>
    <p:sldId id="262" r:id="rId13"/>
    <p:sldId id="263" r:id="rId14"/>
    <p:sldId id="264" r:id="rId15"/>
    <p:sldId id="864" r:id="rId16"/>
    <p:sldId id="865" r:id="rId17"/>
    <p:sldId id="854" r:id="rId18"/>
    <p:sldId id="853" r:id="rId19"/>
    <p:sldId id="858" r:id="rId20"/>
    <p:sldId id="859" r:id="rId21"/>
    <p:sldId id="881" r:id="rId22"/>
    <p:sldId id="855" r:id="rId23"/>
    <p:sldId id="860" r:id="rId24"/>
    <p:sldId id="861" r:id="rId25"/>
    <p:sldId id="866" r:id="rId26"/>
    <p:sldId id="867" r:id="rId27"/>
    <p:sldId id="868" r:id="rId28"/>
    <p:sldId id="869" r:id="rId29"/>
    <p:sldId id="870" r:id="rId30"/>
    <p:sldId id="269" r:id="rId31"/>
    <p:sldId id="856" r:id="rId32"/>
    <p:sldId id="880" r:id="rId33"/>
    <p:sldId id="272" r:id="rId34"/>
    <p:sldId id="273" r:id="rId35"/>
    <p:sldId id="266" r:id="rId36"/>
    <p:sldId id="873" r:id="rId37"/>
    <p:sldId id="270" r:id="rId38"/>
    <p:sldId id="271" r:id="rId39"/>
    <p:sldId id="874" r:id="rId40"/>
    <p:sldId id="875" r:id="rId41"/>
    <p:sldId id="876" r:id="rId42"/>
    <p:sldId id="852" r:id="rId43"/>
    <p:sldId id="882" r:id="rId44"/>
    <p:sldId id="878" r:id="rId45"/>
    <p:sldId id="261" r:id="rId46"/>
    <p:sldId id="857" r:id="rId47"/>
    <p:sldId id="872" r:id="rId48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42208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13" name="Picture 32" descr="standard"/>
            <p:cNvPicPr/>
            <p:nvPr/>
          </p:nvPicPr>
          <p:blipFill>
            <a:blip r:embed="rId14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2" name="Picture 32" descr="standard"/>
            <p:cNvPicPr/>
            <p:nvPr/>
          </p:nvPicPr>
          <p:blipFill>
            <a:blip r:embed="rId14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3" name="Grafik 9" descr="mnmLogoNeu-50grau.pdf.emf"/>
          <p:cNvPicPr/>
          <p:nvPr/>
        </p:nvPicPr>
        <p:blipFill>
          <a:blip r:embed="rId15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4" name="Grafik 10" descr="IFI_notext-neueFarben.eps.emf"/>
          <p:cNvPicPr/>
          <p:nvPr/>
        </p:nvPicPr>
        <p:blipFill>
          <a:blip r:embed="rId16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" name="CustomShape 2" hidden="1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3" hidden="1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4"/>
          <p:cNvGrpSpPr/>
          <p:nvPr/>
        </p:nvGrpSpPr>
        <p:grpSpPr>
          <a:xfrm>
            <a:off x="0" y="0"/>
            <a:ext cx="12191400" cy="6868800"/>
            <a:chOff x="0" y="0"/>
            <a:chExt cx="12191400" cy="6868800"/>
          </a:xfrm>
        </p:grpSpPr>
        <p:pic>
          <p:nvPicPr>
            <p:cNvPr id="8" name="Picture 70" descr="start"/>
            <p:cNvPicPr/>
            <p:nvPr/>
          </p:nvPicPr>
          <p:blipFill>
            <a:blip r:embed="rId17"/>
            <a:stretch/>
          </p:blipFill>
          <p:spPr>
            <a:xfrm>
              <a:off x="3048120" y="0"/>
              <a:ext cx="9143280" cy="686880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9" name="Picture 70" descr="start"/>
            <p:cNvPicPr/>
            <p:nvPr/>
          </p:nvPicPr>
          <p:blipFill>
            <a:blip r:embed="rId17"/>
            <a:srcRect r="40018"/>
            <a:stretch/>
          </p:blipFill>
          <p:spPr>
            <a:xfrm>
              <a:off x="0" y="0"/>
              <a:ext cx="5483160" cy="686880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49" name="Picture 32" descr="standard"/>
            <p:cNvPicPr/>
            <p:nvPr/>
          </p:nvPicPr>
          <p:blipFill>
            <a:blip r:embed="rId15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50" name="Picture 32" descr="standard"/>
            <p:cNvPicPr/>
            <p:nvPr/>
          </p:nvPicPr>
          <p:blipFill>
            <a:blip r:embed="rId15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51" name="Grafik 9" descr="mnmLogoNeu-50grau.pdf.emf"/>
          <p:cNvPicPr/>
          <p:nvPr/>
        </p:nvPicPr>
        <p:blipFill>
          <a:blip r:embed="rId16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52" name="Grafik 10" descr="IFI_notext-neueFarben.eps.emf"/>
          <p:cNvPicPr/>
          <p:nvPr/>
        </p:nvPicPr>
        <p:blipFill>
          <a:blip r:embed="rId17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523880" y="2332821"/>
            <a:ext cx="9467280" cy="1531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/>
          </a:bodyPr>
          <a:lstStyle/>
          <a:p>
            <a:pPr>
              <a:lnSpc>
                <a:spcPct val="80000"/>
              </a:lnSpc>
            </a:pPr>
            <a:r>
              <a:rPr lang="de-DE" sz="9600" b="1" strike="noStrike" spc="-1" dirty="0" err="1">
                <a:solidFill>
                  <a:srgbClr val="000000"/>
                </a:solidFill>
                <a:latin typeface="LMU CompatilFact"/>
              </a:rPr>
              <a:t>Weather</a:t>
            </a:r>
            <a:r>
              <a:rPr lang="de-DE" sz="9600" b="1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9600" b="1" strike="noStrike" spc="-1" dirty="0" err="1">
                <a:solidFill>
                  <a:srgbClr val="000000"/>
                </a:solidFill>
                <a:latin typeface="LMU CompatilFact"/>
              </a:rPr>
              <a:t>Frog</a:t>
            </a:r>
            <a:endParaRPr lang="en-US" sz="96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337400" y="1413180"/>
            <a:ext cx="9840240" cy="68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Katja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Gutmair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Stella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Akouete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Noah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Hurmer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und Anne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Gritto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487520" y="3804555"/>
            <a:ext cx="9829080" cy="2606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Zwischenpräsentation am 21.12.2020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Institut: Statistik 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Veranstaltung: Statistisches Praktikum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Projektpartner: Maximilian Weigert und Magdalena Mittermeier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Betreuer: Helmut Küchenhoff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pic>
        <p:nvPicPr>
          <p:cNvPr id="25" name="Inhaltsplatzhalter 2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C9F5E97-B0E3-4EBC-BFE3-B31EBDDC0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2226228"/>
            <a:ext cx="7224481" cy="1896080"/>
          </a:xfrm>
        </p:spPr>
      </p:pic>
      <p:pic>
        <p:nvPicPr>
          <p:cNvPr id="27" name="Grafik 2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0619729-9CAB-47E1-AEC6-2D0F959B0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4401620"/>
            <a:ext cx="7197514" cy="714355"/>
          </a:xfrm>
          <a:prstGeom prst="rect">
            <a:avLst/>
          </a:prstGeom>
        </p:spPr>
      </p:pic>
      <p:pic>
        <p:nvPicPr>
          <p:cNvPr id="29" name="Grafik 2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02872A1-6D46-428E-AA96-A1D60E77D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5465912"/>
            <a:ext cx="7189431" cy="714355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69980E07-39B1-418F-BC41-443C1C799B2F}"/>
              </a:ext>
            </a:extLst>
          </p:cNvPr>
          <p:cNvSpPr txBox="1"/>
          <p:nvPr/>
        </p:nvSpPr>
        <p:spPr>
          <a:xfrm>
            <a:off x="5446382" y="39879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5AA273B-CA76-40D9-B49F-4C5AC81AE6D2}"/>
              </a:ext>
            </a:extLst>
          </p:cNvPr>
          <p:cNvSpPr/>
          <p:nvPr/>
        </p:nvSpPr>
        <p:spPr>
          <a:xfrm>
            <a:off x="5446381" y="5038626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6BE213A3-4B3B-4D63-BB03-AF48115A33E7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Auszug aus dem Reanalyse Datensatz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4697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5985B8-5873-4BEC-A226-ABCB519B8346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147831" y="2306282"/>
            <a:ext cx="11554200" cy="390260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Grundidee: Bildung von möglichst homogenen Gruppen, Cluster untereinander möglichst heterogen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>
                <a:latin typeface="LMU CompatilFact"/>
              </a:rPr>
              <a:t>Clusteranalyse ist Verfahren des ”</a:t>
            </a:r>
            <a:r>
              <a:rPr lang="de-DE" sz="2400" dirty="0" err="1">
                <a:latin typeface="LMU CompatilFact"/>
              </a:rPr>
              <a:t>unsupervised</a:t>
            </a:r>
            <a:r>
              <a:rPr lang="de-DE" sz="2400" dirty="0">
                <a:latin typeface="LMU CompatilFact"/>
              </a:rPr>
              <a:t> </a:t>
            </a:r>
            <a:r>
              <a:rPr lang="de-DE" sz="2400" dirty="0" err="1">
                <a:latin typeface="LMU CompatilFact"/>
              </a:rPr>
              <a:t>learning</a:t>
            </a:r>
            <a:r>
              <a:rPr lang="de-DE" sz="2400" dirty="0">
                <a:latin typeface="LMU CompatilFact"/>
              </a:rPr>
              <a:t>”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Verschiedene </a:t>
            </a:r>
            <a:r>
              <a:rPr lang="de-DE" sz="2400" spc="-1" dirty="0" err="1">
                <a:latin typeface="LMU CompatilFact"/>
              </a:rPr>
              <a:t>Distanzmetriken</a:t>
            </a:r>
            <a:endParaRPr lang="de-DE" sz="2400" spc="-1" dirty="0">
              <a:latin typeface="LMU CompatilFact"/>
            </a:endParaRP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LMU CompatilFact"/>
              </a:rPr>
              <a:t>Verschiedene Ansätze für Cluster 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Optimale Partitionen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Dichtebasierte Verfahren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Und andere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3200" b="0" strike="noStrike" spc="-1" dirty="0">
              <a:latin typeface="LMU CompatilFact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Einführung in Clusteranalyse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6813225-E898-4136-982C-05484CC46CE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Clustereinteilung der beobachteten Wetterdaten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Ein GWL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soll sich in einem Cluster befinden 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Anzahl Cluster &lt; Anzahl GWL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s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Berücksichtigung der räumlichen und zeitlichen Datenstruktur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Vergleich der Cluster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Verteilung der GWLs in den Clustern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Vergleich der Zusammensetzung der einzelnen Cluster: max./min Luftdruck/Geopotential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, Quantile, Ermittlung von Ausreißern, Stabilitätsprüfung?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Ziele des Projekts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E2B69BE-6D57-4340-B488-3F8174559BF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Größe des Datensatzes</a:t>
            </a:r>
            <a:endParaRPr lang="en-US" sz="28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Erstmal Reduzierung auf 5 Jahre (2006-2010)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Grundsätzlich auf „Klimaperiode“ </a:t>
            </a:r>
            <a:r>
              <a:rPr lang="de-DE" sz="2000" spc="-1" dirty="0">
                <a:solidFill>
                  <a:srgbClr val="C9211E"/>
                </a:solidFill>
                <a:latin typeface="LMU CompatilFact"/>
              </a:rPr>
              <a:t> </a:t>
            </a:r>
            <a:r>
              <a:rPr lang="de-DE" sz="2000" spc="-1" dirty="0">
                <a:latin typeface="LMU CompatilFact"/>
              </a:rPr>
              <a:t>1981-2010</a:t>
            </a:r>
            <a:endParaRPr lang="en-US" sz="2000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Anzahl der Dimensionen</a:t>
            </a:r>
            <a:endParaRPr lang="en-US" sz="2800" spc="-1" dirty="0"/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Tagesdurchschnitt der 4 Messungen</a:t>
            </a:r>
            <a:endParaRPr lang="en-US" sz="20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 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5BF1947-C5D7-4DE9-AA45-EAF93E0F87E1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1625600" y="1196622"/>
            <a:ext cx="9619000" cy="526285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7" name="Picture 166"/>
          <p:cNvPicPr/>
          <p:nvPr/>
        </p:nvPicPr>
        <p:blipFill>
          <a:blip r:embed="rId2"/>
          <a:stretch/>
        </p:blipFill>
        <p:spPr>
          <a:xfrm>
            <a:off x="1591733" y="1207911"/>
            <a:ext cx="9934223" cy="525156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 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35EE2ADB-916F-4BC2-B5E7-24F3D97332F6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Viele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Beobachtungen</a:t>
            </a:r>
            <a:r>
              <a:rPr lang="en-US" sz="2400" spc="-1" dirty="0">
                <a:latin typeface="LMU CompatilFact"/>
              </a:rPr>
              <a:t> und </a:t>
            </a:r>
            <a:r>
              <a:rPr lang="en-US" sz="2400" spc="-1" dirty="0" err="1">
                <a:latin typeface="LMU CompatilFact"/>
              </a:rPr>
              <a:t>clustern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mit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hohen</a:t>
            </a:r>
            <a:r>
              <a:rPr lang="en-US" sz="2400" spc="-1" dirty="0">
                <a:latin typeface="LMU CompatilFact"/>
              </a:rPr>
              <a:t> (320) </a:t>
            </a:r>
            <a:r>
              <a:rPr lang="en-US" sz="2400" spc="-1" dirty="0" err="1">
                <a:latin typeface="LMU CompatilFact"/>
              </a:rPr>
              <a:t>Dimensionen</a:t>
            </a: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latin typeface="Arial"/>
                <a:cs typeface="Times New Roman" panose="02020603050405020304" pitchFamily="18" charset="0"/>
              </a:rPr>
              <a:t>	</a:t>
            </a:r>
            <a:r>
              <a:rPr lang="en-US" sz="2000" b="0" strike="noStrike" spc="-1" dirty="0"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Algorithmus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Clustering Large Applications (CLARA)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	→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Euklidische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Distanzmetrik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Methodik</a:t>
            </a:r>
            <a:endParaRPr lang="en-US" sz="2400" spc="-1" dirty="0">
              <a:latin typeface="LMU CompatilFact"/>
              <a:cs typeface="Times New Roman" panose="02020603050405020304" pitchFamily="18" charset="0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Stichprobe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aus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Datensatz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ziehen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und in k Cluster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einteilen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restlichen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Objekte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Clustern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zuteilen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, die am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nächsten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liegen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Wiederholungen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und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beste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Variante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auswählen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526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D78C054-D74C-4172-9049-DEE4F1D14B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3" b="10649"/>
          <a:stretch/>
        </p:blipFill>
        <p:spPr>
          <a:xfrm>
            <a:off x="0" y="1269914"/>
            <a:ext cx="7594168" cy="513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95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4D547B-F18E-45FB-9BFE-61D1163B2D03}"/>
              </a:ext>
            </a:extLst>
          </p:cNvPr>
          <p:cNvSpPr txBox="1"/>
          <p:nvPr/>
        </p:nvSpPr>
        <p:spPr>
          <a:xfrm>
            <a:off x="8003822" y="2080996"/>
            <a:ext cx="3997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GWL,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häufig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auftreten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z.B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BM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oder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WZ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sind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allen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Clustern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vertreten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AF362EF-A584-4126-8DD7-DF7005429739}"/>
              </a:ext>
            </a:extLst>
          </p:cNvPr>
          <p:cNvSpPr/>
          <p:nvPr/>
        </p:nvSpPr>
        <p:spPr>
          <a:xfrm>
            <a:off x="7568368" y="2148993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FF14B9A-87C7-4F13-867A-7180E7B5FF5C}"/>
              </a:ext>
            </a:extLst>
          </p:cNvPr>
          <p:cNvSpPr/>
          <p:nvPr/>
        </p:nvSpPr>
        <p:spPr>
          <a:xfrm>
            <a:off x="8094706" y="2450007"/>
            <a:ext cx="1301044" cy="301014"/>
          </a:xfrm>
          <a:prstGeom prst="rect">
            <a:avLst/>
          </a:prstGeom>
          <a:solidFill>
            <a:srgbClr val="C0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9582B6C-05B7-4C9E-90EF-C5EE58CC8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3" b="10649"/>
          <a:stretch/>
        </p:blipFill>
        <p:spPr>
          <a:xfrm>
            <a:off x="0" y="1269914"/>
            <a:ext cx="7594168" cy="5130885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92A145B-108C-4B4F-981C-47ADB244AD00}"/>
              </a:ext>
            </a:extLst>
          </p:cNvPr>
          <p:cNvCxnSpPr/>
          <p:nvPr/>
        </p:nvCxnSpPr>
        <p:spPr>
          <a:xfrm>
            <a:off x="1063544" y="1470618"/>
            <a:ext cx="316089" cy="2822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B494D71-7E98-4644-9037-148C24131156}"/>
              </a:ext>
            </a:extLst>
          </p:cNvPr>
          <p:cNvCxnSpPr/>
          <p:nvPr/>
        </p:nvCxnSpPr>
        <p:spPr>
          <a:xfrm>
            <a:off x="6298970" y="1470617"/>
            <a:ext cx="316089" cy="2822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774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63F49B4-21AF-4C8A-8C17-D7E3A9ED86D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4D547B-F18E-45FB-9BFE-61D1163B2D03}"/>
              </a:ext>
            </a:extLst>
          </p:cNvPr>
          <p:cNvSpPr txBox="1"/>
          <p:nvPr/>
        </p:nvSpPr>
        <p:spPr>
          <a:xfrm>
            <a:off x="8003822" y="2080996"/>
            <a:ext cx="3997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GWL,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häufig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auftreten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z.B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BM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oder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WZ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sind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allen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Clustern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vertreten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GWL,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seltener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auftreten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z.B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NA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oder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HNFA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lassen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sich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ein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bzw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zwei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Cluster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zuordnen</a:t>
            </a:r>
            <a:endParaRPr lang="de-DE" sz="2000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AF362EF-A584-4126-8DD7-DF7005429739}"/>
              </a:ext>
            </a:extLst>
          </p:cNvPr>
          <p:cNvSpPr/>
          <p:nvPr/>
        </p:nvSpPr>
        <p:spPr>
          <a:xfrm>
            <a:off x="7568368" y="2148993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EE4DEF7-FF56-43A8-85A2-6AFB04493FA3}"/>
              </a:ext>
            </a:extLst>
          </p:cNvPr>
          <p:cNvSpPr/>
          <p:nvPr/>
        </p:nvSpPr>
        <p:spPr>
          <a:xfrm>
            <a:off x="7568368" y="3314880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9A1E993-DC5D-4AE4-BA3B-ECB87225EE5C}"/>
              </a:ext>
            </a:extLst>
          </p:cNvPr>
          <p:cNvSpPr/>
          <p:nvPr/>
        </p:nvSpPr>
        <p:spPr>
          <a:xfrm>
            <a:off x="8071555" y="3642786"/>
            <a:ext cx="1523857" cy="301014"/>
          </a:xfrm>
          <a:prstGeom prst="rect">
            <a:avLst/>
          </a:prstGeom>
          <a:solidFill>
            <a:srgbClr val="0070C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1DA6BCA9-8934-4CC2-9899-813499492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3" r="2185" b="10649"/>
          <a:stretch/>
        </p:blipFill>
        <p:spPr>
          <a:xfrm>
            <a:off x="0" y="1269914"/>
            <a:ext cx="7428248" cy="5130885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B494D71-7E98-4644-9037-148C24131156}"/>
              </a:ext>
            </a:extLst>
          </p:cNvPr>
          <p:cNvCxnSpPr/>
          <p:nvPr/>
        </p:nvCxnSpPr>
        <p:spPr>
          <a:xfrm>
            <a:off x="2676185" y="1542971"/>
            <a:ext cx="316089" cy="28222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92A145B-108C-4B4F-981C-47ADB244AD00}"/>
              </a:ext>
            </a:extLst>
          </p:cNvPr>
          <p:cNvCxnSpPr/>
          <p:nvPr/>
        </p:nvCxnSpPr>
        <p:spPr>
          <a:xfrm>
            <a:off x="2225456" y="1538745"/>
            <a:ext cx="316089" cy="28222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05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Einführung in Clustern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Ziele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Probleme und Ansätze</a:t>
            </a:r>
            <a:endParaRPr lang="en-US" sz="28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Konzept der Methodik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Gliederung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E2B69BE-6D57-4340-B488-3F8174559BF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II 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43A75933-DB96-4152-9DBA-485EC26ADA9E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strike="noStrike" spc="-1" dirty="0" err="1">
                <a:latin typeface="LMU CompatilFact"/>
              </a:rPr>
              <a:t>Korrelation</a:t>
            </a:r>
            <a:r>
              <a:rPr lang="en-US" sz="2400" b="0" strike="noStrike" spc="-1" dirty="0">
                <a:latin typeface="LMU CompatilFact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zwischen</a:t>
            </a:r>
            <a:r>
              <a:rPr lang="en-US" sz="2400" b="0" strike="noStrike" spc="-1" dirty="0">
                <a:latin typeface="LMU CompatilFact"/>
              </a:rPr>
              <a:t> </a:t>
            </a:r>
            <a:r>
              <a:rPr lang="en-US" sz="2400" b="0" strike="noStrike" spc="-1" dirty="0" err="1">
                <a:latin typeface="LMU CompatilFact"/>
              </a:rPr>
              <a:t>Variablen</a:t>
            </a:r>
            <a:endParaRPr lang="en-US" sz="2400" b="0" strike="noStrike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Luftdruck</a:t>
            </a:r>
            <a:r>
              <a:rPr lang="en-US" sz="2000" spc="-1" dirty="0">
                <a:latin typeface="LMU CompatilFact"/>
              </a:rPr>
              <a:t> und Geopotential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b="0" strike="noStrike" spc="-1" dirty="0" err="1">
                <a:latin typeface="LMU CompatilFact"/>
              </a:rPr>
              <a:t>Standort</a:t>
            </a:r>
            <a:endParaRPr lang="en-US" sz="2000" b="0" strike="noStrike" spc="-1" dirty="0">
              <a:latin typeface="LMU CompatilFact"/>
            </a:endParaRP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100000"/>
            </a:pPr>
            <a:endParaRPr lang="en-US" sz="2000" spc="-1" dirty="0">
              <a:latin typeface="LMU CompatilFact"/>
            </a:endParaRPr>
          </a:p>
          <a:p>
            <a:pPr marL="565560" lvl="1"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400" b="0" strike="noStrike" spc="-1" dirty="0" err="1">
                <a:latin typeface="LMU CompatilFact"/>
              </a:rPr>
              <a:t>Mahalanobisdistanz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5A12BD72-86F3-45AD-9E5B-7CD6DDEF8820}"/>
              </a:ext>
            </a:extLst>
          </p:cNvPr>
          <p:cNvSpPr/>
          <p:nvPr/>
        </p:nvSpPr>
        <p:spPr>
          <a:xfrm>
            <a:off x="507960" y="4370332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161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Mahalanobisdistanz</a:t>
            </a:r>
            <a:endParaRPr lang="en-US" sz="48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stomShape 6">
                <a:extLst>
                  <a:ext uri="{FF2B5EF4-FFF2-40B4-BE49-F238E27FC236}">
                    <a16:creationId xmlns:a16="http://schemas.microsoft.com/office/drawing/2014/main" id="{35EE2ADB-916F-4BC2-B5E7-24F3D97332F6}"/>
                  </a:ext>
                </a:extLst>
              </p:cNvPr>
              <p:cNvSpPr/>
              <p:nvPr/>
            </p:nvSpPr>
            <p:spPr>
              <a:xfrm>
                <a:off x="311520" y="2414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Distanz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zwischen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zwei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Punkten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im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multivariaten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Raum</a:t>
                </a:r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Geeignet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für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korrelierte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Daten</a:t>
                </a:r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451260" indent="-34290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pc="-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m:rPr>
                        <m:sty m:val="p"/>
                      </m:rPr>
                      <a:rPr lang="de-DE" sz="2400" b="0" i="0" spc="-1" dirty="0" smtClean="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sz="2400" i="1" spc="-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pc="-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0" spc="-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pc="-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0" spc="-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spc="-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spc="-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spc="-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0" spc="-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 spc="-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i="0" spc="-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400" i="0" spc="-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0" spc="-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0" spc="-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spc="-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rad>
                  </m:oMath>
                </a14:m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</a:pP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	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mit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C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als</a:t>
                </a:r>
                <a:r>
                  <a:rPr lang="en-US" sz="2400" spc="-1" dirty="0">
                    <a:latin typeface="LMU CompatilFact"/>
                    <a:cs typeface="Times New Roman" panose="02020603050405020304" pitchFamily="18" charset="0"/>
                  </a:rPr>
                  <a:t> </a:t>
                </a:r>
                <a:r>
                  <a:rPr lang="en-US" sz="2400" spc="-1" dirty="0" err="1">
                    <a:latin typeface="LMU CompatilFact"/>
                    <a:cs typeface="Times New Roman" panose="02020603050405020304" pitchFamily="18" charset="0"/>
                  </a:rPr>
                  <a:t>Kovarianzmatrix</a:t>
                </a:r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100000"/>
                </a:pPr>
                <a:endParaRPr lang="en-US" sz="2400" spc="-1" dirty="0">
                  <a:latin typeface="LMU CompatilFact"/>
                  <a:cs typeface="Times New Roman" panose="02020603050405020304" pitchFamily="18" charset="0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r>
                  <a:rPr lang="en-US" sz="2400" b="0" strike="noStrike" spc="-1" dirty="0"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9" name="CustomShape 6">
                <a:extLst>
                  <a:ext uri="{FF2B5EF4-FFF2-40B4-BE49-F238E27FC236}">
                    <a16:creationId xmlns:a16="http://schemas.microsoft.com/office/drawing/2014/main" id="{35EE2ADB-916F-4BC2-B5E7-24F3D9733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20" y="2414000"/>
                <a:ext cx="11554200" cy="3815640"/>
              </a:xfrm>
              <a:prstGeom prst="rect">
                <a:avLst/>
              </a:prstGeom>
              <a:blipFill>
                <a:blip r:embed="rId2"/>
                <a:stretch>
                  <a:fillRect t="-1278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505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II - K-</a:t>
            </a:r>
            <a:r>
              <a:rPr lang="de-DE" sz="4800" b="1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Means</a:t>
            </a:r>
            <a:r>
              <a:rPr lang="de-DE" sz="4800" b="1" spc="-1" dirty="0">
                <a:solidFill>
                  <a:srgbClr val="000000"/>
                </a:solidFill>
                <a:latin typeface="LMU CompatilFact"/>
                <a:ea typeface="DejaVu Sans"/>
              </a:rPr>
              <a:t>-Algorithmus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35EE2ADB-916F-4BC2-B5E7-24F3D97332F6}"/>
              </a:ext>
            </a:extLst>
          </p:cNvPr>
          <p:cNvSpPr/>
          <p:nvPr/>
        </p:nvSpPr>
        <p:spPr>
          <a:xfrm>
            <a:off x="311520" y="2414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  <a:cs typeface="Times New Roman" panose="02020603050405020304" pitchFamily="18" charset="0"/>
              </a:rPr>
              <a:t>Gehört zu den Partitionierenden Verfahren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Varianzkriterium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: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Minimieren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Gesamtsumme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quadrierten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Abweichungen</a:t>
            </a:r>
            <a:endParaRPr lang="en-US" sz="2400" spc="-1" dirty="0">
              <a:latin typeface="LMU CompatilFact"/>
              <a:cs typeface="Times New Roman" panose="02020603050405020304" pitchFamily="18" charset="0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  <a:cs typeface="Times New Roman" panose="02020603050405020304" pitchFamily="18" charset="0"/>
              </a:rPr>
              <a:t>Vorgehen</a:t>
            </a:r>
            <a:r>
              <a:rPr lang="en-US" sz="2400" spc="-1" dirty="0">
                <a:latin typeface="LMU CompatilFact"/>
                <a:cs typeface="Times New Roman" panose="02020603050405020304" pitchFamily="18" charset="0"/>
              </a:rPr>
              <a:t>: 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1.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Vorgeben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einer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Anfangspartition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2.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Berechnen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jeweiligen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Gruppenschwerpunkte</a:t>
            </a:r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3.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Verschieben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Elemente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in die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nächstgelegene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Gruppe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4.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Wiederholen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der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Schritte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2 und 3 bis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kein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Element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mehr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die Gruppe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                               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wechseln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muss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</a:pPr>
            <a:endParaRPr lang="en-US" sz="2400" spc="-1" dirty="0">
              <a:latin typeface="LMU CompatilFact"/>
              <a:cs typeface="Times New Roman" panose="02020603050405020304" pitchFamily="18" charset="0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1215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E8DC46-C957-4BE9-80B4-C31D95C53258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DBC60D-4C17-4000-9A99-83C5139FE6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7" b="10133"/>
          <a:stretch/>
        </p:blipFill>
        <p:spPr>
          <a:xfrm>
            <a:off x="-1" y="1226916"/>
            <a:ext cx="7674015" cy="5195963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0E5D3A34-139A-4C28-BD41-9AEF67E97C7F}"/>
              </a:ext>
            </a:extLst>
          </p:cNvPr>
          <p:cNvSpPr/>
          <p:nvPr/>
        </p:nvSpPr>
        <p:spPr>
          <a:xfrm>
            <a:off x="7568368" y="2148993"/>
            <a:ext cx="295334" cy="301014"/>
          </a:xfrm>
          <a:prstGeom prst="rightArrow">
            <a:avLst/>
          </a:prstGeom>
          <a:solidFill>
            <a:srgbClr val="006229"/>
          </a:solidFill>
          <a:ln w="12700" cap="flat" cmpd="sng" algn="ctr">
            <a:solidFill>
              <a:srgbClr val="00622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66C78C6-932E-4612-B94B-AD1DFCCB99DA}"/>
              </a:ext>
            </a:extLst>
          </p:cNvPr>
          <p:cNvSpPr txBox="1"/>
          <p:nvPr/>
        </p:nvSpPr>
        <p:spPr>
          <a:xfrm>
            <a:off x="8003822" y="2080996"/>
            <a:ext cx="3997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Ähnliche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Aufteilung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wie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</a:t>
            </a:r>
            <a:r>
              <a:rPr lang="en-US" sz="2000" spc="-1" dirty="0" err="1">
                <a:latin typeface="LMU CompatilFact"/>
                <a:cs typeface="Times New Roman" panose="02020603050405020304" pitchFamily="18" charset="0"/>
              </a:rPr>
              <a:t>bei</a:t>
            </a:r>
            <a:r>
              <a:rPr lang="en-US" sz="2000" spc="-1" dirty="0">
                <a:latin typeface="LMU CompatilFact"/>
                <a:cs typeface="Times New Roman" panose="02020603050405020304" pitchFamily="18" charset="0"/>
              </a:rPr>
              <a:t> CLARA</a:t>
            </a:r>
          </a:p>
          <a:p>
            <a:endParaRPr lang="en-US" sz="2000" spc="-1" dirty="0">
              <a:latin typeface="LMU CompatilFac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36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A3F64EB-2A29-4928-A8B3-03A725745AE3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333360" y="235692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Anzahl Dimensionen</a:t>
            </a:r>
            <a:endParaRPr lang="en-US" sz="24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   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Principle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Component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Analysis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 Eigenvektoren der Kovarianzmatrix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Erklären der meisten Varianz mit weniger Dimensionen</a:t>
            </a:r>
            <a:endParaRPr lang="en-US" sz="2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Hier 85% der Varianz mit 10 Dimensionen erklärt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Probleme und Ansätze III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75" name="TextShape 8"/>
          <p:cNvSpPr txBox="1"/>
          <p:nvPr/>
        </p:nvSpPr>
        <p:spPr>
          <a:xfrm>
            <a:off x="333360" y="3451578"/>
            <a:ext cx="543600" cy="4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24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→ 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DE2A253-51CD-4F70-BC49-298A2A722F22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1" name="Picture 190"/>
          <p:cNvPicPr/>
          <p:nvPr/>
        </p:nvPicPr>
        <p:blipFill>
          <a:blip r:embed="rId2"/>
          <a:stretch/>
        </p:blipFill>
        <p:spPr>
          <a:xfrm>
            <a:off x="2119320" y="1219200"/>
            <a:ext cx="7180920" cy="5240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07AB783-09A6-4131-AD84-08B9FC7F8DF8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9" name="Picture 198"/>
          <p:cNvPicPr/>
          <p:nvPr/>
        </p:nvPicPr>
        <p:blipFill>
          <a:blip r:embed="rId2"/>
          <a:stretch/>
        </p:blipFill>
        <p:spPr>
          <a:xfrm>
            <a:off x="1600200" y="1304640"/>
            <a:ext cx="8873280" cy="5095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7F7F9D4-A9D0-4C40-8498-E7485EDA52A5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7" name="Picture 206"/>
          <p:cNvPicPr/>
          <p:nvPr/>
        </p:nvPicPr>
        <p:blipFill>
          <a:blip r:embed="rId2"/>
          <a:stretch/>
        </p:blipFill>
        <p:spPr>
          <a:xfrm>
            <a:off x="5759280" y="1294200"/>
            <a:ext cx="6432840" cy="4420800"/>
          </a:xfrm>
          <a:prstGeom prst="rect">
            <a:avLst/>
          </a:prstGeom>
          <a:ln w="0">
            <a:noFill/>
          </a:ln>
        </p:spPr>
      </p:pic>
      <p:pic>
        <p:nvPicPr>
          <p:cNvPr id="208" name="Picture 207"/>
          <p:cNvPicPr/>
          <p:nvPr/>
        </p:nvPicPr>
        <p:blipFill>
          <a:blip r:embed="rId3"/>
          <a:stretch/>
        </p:blipFill>
        <p:spPr>
          <a:xfrm>
            <a:off x="0" y="1305000"/>
            <a:ext cx="6092640" cy="441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B2EFC3E-4B22-4CEF-B326-99A9D7ED51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6" name="Picture 215"/>
          <p:cNvPicPr/>
          <p:nvPr/>
        </p:nvPicPr>
        <p:blipFill>
          <a:blip r:embed="rId2"/>
          <a:srcRect l="8056" t="6065" r="6783" b="23479"/>
          <a:stretch/>
        </p:blipFill>
        <p:spPr>
          <a:xfrm>
            <a:off x="10080" y="1550160"/>
            <a:ext cx="12192120" cy="3871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88828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Örtliche Komponente sehr wichtig 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Art von Pattern Recognition?</a:t>
            </a:r>
            <a:endParaRPr lang="en-US" sz="2000" b="0" strike="noStrike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Definieren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einer</a:t>
            </a:r>
            <a:r>
              <a:rPr lang="en-US" sz="2400" spc="-1" dirty="0">
                <a:latin typeface="LMU CompatilFact"/>
              </a:rPr>
              <a:t> GWL </a:t>
            </a:r>
            <a:r>
              <a:rPr lang="en-US" sz="2400" spc="-1" dirty="0" err="1">
                <a:latin typeface="LMU CompatilFact"/>
              </a:rPr>
              <a:t>normalerweise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anhand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eines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kleineren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geographischen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Ausschnittes</a:t>
            </a:r>
            <a:endParaRPr lang="en-US" sz="2400" spc="-1" dirty="0"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Gewichtung von Europa?</a:t>
            </a:r>
            <a:endParaRPr lang="en-US" sz="20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Unterschiede der ersten und letzten Tage einer GWL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Saisonale Unterschiede in GWL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Saisonbereinigung?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→ </a:t>
            </a:r>
            <a:r>
              <a:rPr lang="de-DE" sz="2400" i="1" spc="-1" dirty="0">
                <a:solidFill>
                  <a:srgbClr val="000000"/>
                </a:solidFill>
                <a:latin typeface="LMU CompatilFact"/>
                <a:cs typeface="Times New Roman" panose="02020603050405020304" pitchFamily="18" charset="0"/>
              </a:rPr>
              <a:t>Datensatz herunterbrechen auf diskrete Variablen</a:t>
            </a:r>
          </a:p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 und Ansätze IV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D13132E-6C2B-40F0-9DC3-3E9A0F293EEC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Übergeordnete Fragestellung:</a:t>
            </a:r>
          </a:p>
          <a:p>
            <a:pPr marL="1022760" lvl="1" indent="-457200">
              <a:spcAft>
                <a:spcPts val="601"/>
              </a:spcAft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verändert sich das Auftreten verschiedener Großwetterlagen (GWL) 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unter dem Einfluss des Klimawandels?</a:t>
            </a:r>
          </a:p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Unsere Fragestellung:</a:t>
            </a:r>
            <a:endParaRPr lang="en-US" sz="2400" b="0" strike="noStrike" spc="-1" dirty="0">
              <a:latin typeface="Arial"/>
            </a:endParaRPr>
          </a:p>
          <a:p>
            <a:pPr marL="1022760" lvl="1" indent="-457200">
              <a:spcAft>
                <a:spcPts val="601"/>
              </a:spcAft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lassen sich Tage anhand von ihren Wettermesswerten clustern, um diese GWL-übergreifend in Gruppen einzuteilen?</a:t>
            </a:r>
            <a:endParaRPr lang="en-US" sz="2400" b="0" strike="noStrike" spc="-1" dirty="0">
              <a:latin typeface="LMU CompatilFact"/>
            </a:endParaRPr>
          </a:p>
          <a:p>
            <a:pPr marL="1022760" lvl="1" indent="-457200">
              <a:spcAft>
                <a:spcPts val="601"/>
              </a:spcAft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unterscheiden sich die Gruppen voneinander?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55420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5F47CF-0F2A-4855-9711-6319C6D39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20" y="1367820"/>
            <a:ext cx="10065959" cy="503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6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55420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BCD5197-B863-49DD-AEAE-FECD70BB8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67" y="1305026"/>
            <a:ext cx="10308906" cy="515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04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59120" y="223673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spc="-1" dirty="0" err="1">
                <a:latin typeface="LMU CompatilFact"/>
              </a:rPr>
              <a:t>Erstellen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eines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neuen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Datensatzes</a:t>
            </a:r>
            <a:endParaRPr lang="en-US" sz="2400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Extrahieren</a:t>
            </a:r>
            <a:r>
              <a:rPr lang="en-US" sz="2000" spc="-1" dirty="0">
                <a:latin typeface="LMU CompatilFact"/>
              </a:rPr>
              <a:t> von </a:t>
            </a:r>
            <a:r>
              <a:rPr lang="en-US" sz="2000" spc="-1" dirty="0" err="1">
                <a:latin typeface="LMU CompatilFact"/>
              </a:rPr>
              <a:t>neuen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Variablen</a:t>
            </a:r>
            <a:r>
              <a:rPr lang="en-US" sz="2000" spc="-1" dirty="0">
                <a:latin typeface="LMU CompatilFact"/>
              </a:rPr>
              <a:t>, </a:t>
            </a:r>
            <a:r>
              <a:rPr lang="en-US" sz="2000" spc="-1" dirty="0" err="1">
                <a:latin typeface="LMU CompatilFact"/>
              </a:rPr>
              <a:t>zum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Teil</a:t>
            </a:r>
            <a:r>
              <a:rPr lang="en-US" sz="2000" spc="-1" dirty="0">
                <a:latin typeface="LMU CompatilFact"/>
              </a:rPr>
              <a:t> auf </a:t>
            </a:r>
            <a:r>
              <a:rPr lang="en-US" sz="2000" spc="-1" dirty="0" err="1">
                <a:latin typeface="LMU CompatilFact"/>
              </a:rPr>
              <a:t>diskreter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Ebene</a:t>
            </a:r>
            <a:endParaRPr lang="en-US" sz="2000" spc="-1" dirty="0">
              <a:latin typeface="LMU CompatilFact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strike="noStrike" spc="-1" dirty="0" err="1">
                <a:latin typeface="LMU CompatilFact"/>
              </a:rPr>
              <a:t>Vorteile</a:t>
            </a:r>
            <a:r>
              <a:rPr lang="en-US" sz="2400" b="0" strike="noStrike" spc="-1" dirty="0">
                <a:latin typeface="LMU CompatilFact"/>
              </a:rPr>
              <a:t> dieses </a:t>
            </a:r>
            <a:r>
              <a:rPr lang="en-US" sz="2400" b="0" strike="noStrike" spc="-1" dirty="0" err="1">
                <a:latin typeface="LMU CompatilFact"/>
              </a:rPr>
              <a:t>Vorgehens</a:t>
            </a:r>
            <a:endParaRPr lang="en-US" sz="2400" b="0" strike="noStrike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b="0" strike="noStrike" spc="-1" dirty="0" err="1">
                <a:latin typeface="LMU CompatilFact"/>
              </a:rPr>
              <a:t>Reduzierung</a:t>
            </a:r>
            <a:r>
              <a:rPr lang="en-US" sz="2000" b="0" strike="noStrike" spc="-1" dirty="0">
                <a:latin typeface="LMU CompatilFact"/>
              </a:rPr>
              <a:t> der </a:t>
            </a:r>
            <a:r>
              <a:rPr lang="en-US" sz="2000" spc="-1" dirty="0" err="1">
                <a:latin typeface="LMU CompatilFact"/>
              </a:rPr>
              <a:t>Dimensionen</a:t>
            </a:r>
            <a:endParaRPr lang="en-US" sz="2000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Besseres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Einbeziehen</a:t>
            </a:r>
            <a:r>
              <a:rPr lang="en-US" sz="2000" b="0" strike="noStrike" spc="-1" dirty="0">
                <a:latin typeface="LMU CompatilFact"/>
              </a:rPr>
              <a:t> der </a:t>
            </a:r>
            <a:r>
              <a:rPr lang="en-US" sz="2000" b="0" strike="noStrike" spc="-1" dirty="0" err="1">
                <a:latin typeface="LMU CompatilFact"/>
              </a:rPr>
              <a:t>örtlichen</a:t>
            </a:r>
            <a:r>
              <a:rPr lang="en-US" sz="2000" b="0" strike="noStrike" spc="-1" dirty="0">
                <a:latin typeface="LMU CompatilFact"/>
              </a:rPr>
              <a:t> </a:t>
            </a:r>
            <a:r>
              <a:rPr lang="en-US" sz="2000" b="0" strike="noStrike" spc="-1" dirty="0" err="1">
                <a:latin typeface="LMU CompatilFact"/>
              </a:rPr>
              <a:t>Komponente</a:t>
            </a:r>
            <a:endParaRPr lang="en-US" sz="2000" b="0" strike="noStrike" spc="-1" dirty="0">
              <a:latin typeface="LMU CompatilFact"/>
            </a:endParaRP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sz="2000" spc="-1" dirty="0" err="1">
                <a:latin typeface="LMU CompatilFact"/>
              </a:rPr>
              <a:t>Einbringen</a:t>
            </a:r>
            <a:r>
              <a:rPr lang="en-US" sz="2000" spc="-1" dirty="0">
                <a:latin typeface="LMU CompatilFact"/>
              </a:rPr>
              <a:t> von </a:t>
            </a:r>
            <a:r>
              <a:rPr lang="en-US" sz="2000" spc="-1" dirty="0" err="1">
                <a:latin typeface="LMU CompatilFact"/>
              </a:rPr>
              <a:t>anderen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möglichen</a:t>
            </a:r>
            <a:r>
              <a:rPr lang="en-US" sz="2000" spc="-1" dirty="0">
                <a:latin typeface="LMU CompatilFact"/>
              </a:rPr>
              <a:t> </a:t>
            </a:r>
            <a:r>
              <a:rPr lang="en-US" sz="2000" spc="-1" dirty="0" err="1">
                <a:latin typeface="LMU CompatilFact"/>
              </a:rPr>
              <a:t>Variablen</a:t>
            </a:r>
            <a:endParaRPr lang="en-US" sz="20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Methodik - Konzept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77B90C-F82C-44E6-A46E-400DE562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1604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75034"/>
              </p:ext>
            </p:extLst>
          </p:nvPr>
        </p:nvGraphicFramePr>
        <p:xfrm>
          <a:off x="213535" y="2385143"/>
          <a:ext cx="11031425" cy="4067713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4492977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  <a:gridCol w="3771716">
                  <a:extLst>
                    <a:ext uri="{9D8B030D-6E8A-4147-A177-3AD203B41FA5}">
                      <a16:colId xmlns:a16="http://schemas.microsoft.com/office/drawing/2014/main" val="3511293763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Metrik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Zeitpunkt</a:t>
                      </a:r>
                      <a:endParaRPr lang="de-DE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Evtl. für Saisonbereinigung</a:t>
                      </a:r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Kategorial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6816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Minimaler/Maximaler Wert am Tag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(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evtl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kategorial)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90223"/>
                  </a:ext>
                </a:extLst>
              </a:tr>
              <a:tr h="8967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Quadrant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befindet sich das Tief/Hoch? Karte aufgeteilt in X Felder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 Europa feiner Unterteilt?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Kategorial oder geographischer Abstand der Mittelpunkte der Quadranten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0167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Range der Parameter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de-DE" sz="2000">
                          <a:effectLst/>
                          <a:latin typeface="LMU CompatilFact"/>
                        </a:rPr>
                      </a:b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oder kategorial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84743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Abstand Hoch-tief</a:t>
                      </a: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Geographischer abstand zwischen Maximalem und Minimalem Wert</a:t>
                      </a: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oder Kategorial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567846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B05CEFF-D735-4746-8D11-4B1CFED36888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159120" y="235692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Tagesmesswerte besser in “Gebiete” unterteilen</a:t>
            </a:r>
          </a:p>
          <a:p>
            <a:pPr marL="1258020" lvl="2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Örtliche Komponente besser einbringen</a:t>
            </a:r>
            <a:endParaRPr lang="en-US" sz="2000" spc="-1" dirty="0">
              <a:latin typeface="LMU CompatilFact"/>
            </a:endParaRPr>
          </a:p>
          <a:p>
            <a:pPr marL="1258020" lvl="2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Typische Merkmale der GWLs extrapolieren</a:t>
            </a:r>
            <a:endParaRPr lang="en-US" sz="2000" b="0" strike="noStrike" spc="-1" dirty="0">
              <a:latin typeface="LMU CompatilFact"/>
            </a:endParaRPr>
          </a:p>
          <a:p>
            <a:pPr marL="864000" lvl="3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III - Filtern pro Tag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24" name="TextShape 8"/>
          <p:cNvSpPr txBox="1"/>
          <p:nvPr/>
        </p:nvSpPr>
        <p:spPr>
          <a:xfrm>
            <a:off x="370800" y="5029200"/>
            <a:ext cx="543600" cy="4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24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→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5" name="TextShape 9"/>
          <p:cNvSpPr txBox="1"/>
          <p:nvPr/>
        </p:nvSpPr>
        <p:spPr>
          <a:xfrm>
            <a:off x="0" y="5029200"/>
            <a:ext cx="8686800" cy="916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648000" lvl="3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Tage filtern durch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  <a:ea typeface="DejaVu Sans"/>
              </a:rPr>
              <a:t>Spatial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Clustering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8585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2FF6CAB-E864-46AA-9482-32993077517F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5" name="CustomShape 6"/>
          <p:cNvSpPr/>
          <p:nvPr/>
        </p:nvSpPr>
        <p:spPr>
          <a:xfrm>
            <a:off x="457200" y="2329920"/>
            <a:ext cx="6973063" cy="2600712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Dichtebasierte räumliche Clusteranalyse mit Rauschen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Zusammenhängende Gebiete ähnlicher Messwerte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990900" lvl="3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z.B. „Hoch“- und „Tiefdruckgebiet“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990900" lvl="3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Diskrete Clusterzugehörigkeit statt stetigen Messwerten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46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>
                <a:solidFill>
                  <a:srgbClr val="000000"/>
                </a:solidFill>
                <a:latin typeface="LMU CompatilFact"/>
                <a:ea typeface="DejaVu Sans"/>
              </a:rPr>
              <a:t>DBSCAN</a:t>
            </a:r>
            <a:endParaRPr lang="en-US" sz="4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7619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ACF8320-8346-425C-80AC-31CB5B56AC86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419760" y="2297880"/>
            <a:ext cx="6556475" cy="877163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Folgendes als Beispiel anhand von dem 12.12.2006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53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III - Filtern pro Tag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012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4ED2C2EB-214A-4B86-968B-C3C39DCA8DF3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0" name="Picture 259"/>
          <p:cNvPicPr/>
          <p:nvPr/>
        </p:nvPicPr>
        <p:blipFill>
          <a:blip r:embed="rId2"/>
          <a:srcRect l="12595" r="11008"/>
          <a:stretch/>
        </p:blipFill>
        <p:spPr>
          <a:xfrm>
            <a:off x="228600" y="1304640"/>
            <a:ext cx="5977080" cy="4638960"/>
          </a:xfrm>
          <a:prstGeom prst="rect">
            <a:avLst/>
          </a:prstGeom>
          <a:ln w="0">
            <a:noFill/>
          </a:ln>
        </p:spPr>
      </p:pic>
      <p:pic>
        <p:nvPicPr>
          <p:cNvPr id="261" name="Picture 260"/>
          <p:cNvPicPr/>
          <p:nvPr/>
        </p:nvPicPr>
        <p:blipFill>
          <a:blip r:embed="rId3"/>
          <a:srcRect l="10819" r="11637"/>
          <a:stretch/>
        </p:blipFill>
        <p:spPr>
          <a:xfrm>
            <a:off x="6049800" y="1304640"/>
            <a:ext cx="6066720" cy="46389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410439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D9F084E-49F2-4292-8CFF-0DC211D9673D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7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8" name="Picture 267"/>
          <p:cNvPicPr/>
          <p:nvPr/>
        </p:nvPicPr>
        <p:blipFill>
          <a:blip r:embed="rId2"/>
          <a:stretch/>
        </p:blipFill>
        <p:spPr>
          <a:xfrm>
            <a:off x="1580444" y="1219200"/>
            <a:ext cx="8782756" cy="51816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5683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F0F70DA5-F1F5-4A4C-B67A-EC6E32BF8AA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39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4" name="CustomShape 6"/>
          <p:cNvSpPr/>
          <p:nvPr/>
        </p:nvSpPr>
        <p:spPr>
          <a:xfrm>
            <a:off x="153720" y="6040440"/>
            <a:ext cx="9499460" cy="46166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r>
              <a:rPr lang="de-DE" sz="1500" b="0" strike="noStrike" spc="-1" dirty="0">
                <a:solidFill>
                  <a:srgbClr val="666666"/>
                </a:solidFill>
                <a:latin typeface="LMU CompatilFact"/>
                <a:ea typeface="DejaVu Sans"/>
              </a:rPr>
              <a:t>http://www.schulbiologiezentrum.info/Wetter%20Materialien/Gro%DFwetterlagen%20Material.pdf - 20.12.2020 2:20Uhr</a:t>
            </a:r>
            <a:endParaRPr lang="de-DE" sz="15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5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6" name="Picture 275"/>
          <p:cNvPicPr/>
          <p:nvPr/>
        </p:nvPicPr>
        <p:blipFill>
          <a:blip r:embed="rId2"/>
          <a:stretch/>
        </p:blipFill>
        <p:spPr>
          <a:xfrm>
            <a:off x="328680" y="1745280"/>
            <a:ext cx="5677560" cy="4136760"/>
          </a:xfrm>
          <a:prstGeom prst="rect">
            <a:avLst/>
          </a:prstGeom>
          <a:ln w="0">
            <a:noFill/>
          </a:ln>
        </p:spPr>
      </p:pic>
      <p:pic>
        <p:nvPicPr>
          <p:cNvPr id="277" name="Picture 276"/>
          <p:cNvPicPr/>
          <p:nvPr/>
        </p:nvPicPr>
        <p:blipFill>
          <a:blip r:embed="rId3"/>
          <a:srcRect l="7748" t="6693" r="18585"/>
          <a:stretch/>
        </p:blipFill>
        <p:spPr>
          <a:xfrm>
            <a:off x="6172200" y="1630080"/>
            <a:ext cx="5873040" cy="4410360"/>
          </a:xfrm>
          <a:prstGeom prst="rect">
            <a:avLst/>
          </a:prstGeom>
          <a:ln w="0">
            <a:noFill/>
          </a:ln>
        </p:spPr>
      </p:pic>
      <p:sp>
        <p:nvSpPr>
          <p:cNvPr id="278" name="TextShape 8"/>
          <p:cNvSpPr txBox="1"/>
          <p:nvPr/>
        </p:nvSpPr>
        <p:spPr>
          <a:xfrm>
            <a:off x="3192480" y="1215000"/>
            <a:ext cx="6026760" cy="4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2400" b="0" strike="noStrike" spc="-1">
                <a:solidFill>
                  <a:srgbClr val="000000"/>
                </a:solidFill>
                <a:latin typeface="LMU CompatilFact"/>
                <a:ea typeface="DejaVu Sans"/>
              </a:rPr>
              <a:t>GWL ist WA (Westeuropa antizyklonal)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483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Definition Großwetterlage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Atmosphärischer Zustand, definiert durch Strömungsanordnungen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Definiert über ganz Europa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Dauer: &gt; = 3 Tage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Kategorisierung nach dem Katalog von Hess &amp;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de-DE" sz="2400" spc="-1" dirty="0">
              <a:solidFill>
                <a:srgbClr val="000000"/>
              </a:solidFill>
              <a:latin typeface="LMU CompatilFact"/>
            </a:endParaRP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29 GWL nach Hess &amp;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2B70A8C-F65C-4F81-85DF-C277B2AD03AF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40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84" name="CustomShape 6"/>
          <p:cNvSpPr/>
          <p:nvPr/>
        </p:nvSpPr>
        <p:spPr>
          <a:xfrm>
            <a:off x="701640" y="2286000"/>
            <a:ext cx="6124754" cy="120032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Variablen extrahieren</a:t>
            </a: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990900" lvl="3" indent="-342900">
              <a:spcAft>
                <a:spcPts val="601"/>
              </a:spcAft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Definieren eines „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LMU CompatilFact"/>
              </a:rPr>
              <a:t>max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“ und eines „min“ Gebietes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  <a:p>
            <a:pPr marL="216000" indent="-215280"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400" b="0" strike="noStrike" spc="-1" dirty="0">
              <a:solidFill>
                <a:srgbClr val="000000"/>
              </a:solidFill>
              <a:latin typeface="LMU CompatilFact"/>
              <a:ea typeface="DejaVu Sans"/>
            </a:endParaRPr>
          </a:p>
        </p:txBody>
      </p:sp>
      <p:sp>
        <p:nvSpPr>
          <p:cNvPr id="285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Cluster III - Filtern pro Tag</a:t>
            </a:r>
            <a:endParaRPr lang="en-US" sz="4800" b="0" strike="noStrike" spc="-1" dirty="0">
              <a:latin typeface="Arial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3710EC0-E5A9-4101-A686-EC3879844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47516"/>
              </p:ext>
            </p:extLst>
          </p:nvPr>
        </p:nvGraphicFramePr>
        <p:xfrm>
          <a:off x="963954" y="3158950"/>
          <a:ext cx="8665469" cy="3061228"/>
        </p:xfrm>
        <a:graphic>
          <a:graphicData uri="http://schemas.openxmlformats.org/drawingml/2006/table">
            <a:tbl>
              <a:tblPr/>
              <a:tblGrid>
                <a:gridCol w="1669111">
                  <a:extLst>
                    <a:ext uri="{9D8B030D-6E8A-4147-A177-3AD203B41FA5}">
                      <a16:colId xmlns:a16="http://schemas.microsoft.com/office/drawing/2014/main" val="3008172779"/>
                    </a:ext>
                  </a:extLst>
                </a:gridCol>
                <a:gridCol w="2072480">
                  <a:extLst>
                    <a:ext uri="{9D8B030D-6E8A-4147-A177-3AD203B41FA5}">
                      <a16:colId xmlns:a16="http://schemas.microsoft.com/office/drawing/2014/main" val="2213852961"/>
                    </a:ext>
                  </a:extLst>
                </a:gridCol>
                <a:gridCol w="2072480">
                  <a:extLst>
                    <a:ext uri="{9D8B030D-6E8A-4147-A177-3AD203B41FA5}">
                      <a16:colId xmlns:a16="http://schemas.microsoft.com/office/drawing/2014/main" val="4583326"/>
                    </a:ext>
                  </a:extLst>
                </a:gridCol>
                <a:gridCol w="2851398">
                  <a:extLst>
                    <a:ext uri="{9D8B030D-6E8A-4147-A177-3AD203B41FA5}">
                      <a16:colId xmlns:a16="http://schemas.microsoft.com/office/drawing/2014/main" val="389115566"/>
                    </a:ext>
                  </a:extLst>
                </a:gridCol>
              </a:tblGrid>
              <a:tr h="515584">
                <a:tc>
                  <a:txBody>
                    <a:bodyPr/>
                    <a:lstStyle/>
                    <a:p>
                      <a:pPr marL="228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Parameter</a:t>
                      </a:r>
                      <a:endParaRPr lang="de-DE" sz="2800" b="1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Variable</a:t>
                      </a:r>
                      <a:endParaRPr lang="de-DE" sz="2800" b="1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Erklärung</a:t>
                      </a:r>
                      <a:endParaRPr lang="de-DE" sz="2800" b="1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Metrik</a:t>
                      </a:r>
                      <a:endParaRPr lang="de-DE" sz="2800" b="1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404788"/>
                  </a:ext>
                </a:extLst>
              </a:tr>
              <a:tr h="6016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Gesamtcluster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Anzahl Cluster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kategorial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397879"/>
                  </a:ext>
                </a:extLst>
              </a:tr>
              <a:tr h="8198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Für Max und Min Cluster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Größe des Clusters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Anzahl Punkte im Cluster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745183"/>
                  </a:ext>
                </a:extLst>
              </a:tr>
              <a:tr h="11241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Für Max und Min Cluster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Räumliche Lage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x Punkte des Clusters liegen in Quadrant y</a:t>
                      </a:r>
                      <a:endParaRPr lang="de-DE" sz="280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800" dirty="0">
                        <a:effectLst/>
                        <a:latin typeface="LMU CompatilFac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25892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D6EAD47D-EF03-48CC-8258-8709BEFCE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698" y="34861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850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Probleme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77B90C-F82C-44E6-A46E-400DE562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1050965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EF2B1E-4BDD-4FA8-BE90-87C504720620}"/>
              </a:ext>
            </a:extLst>
          </p:cNvPr>
          <p:cNvSpPr txBox="1"/>
          <p:nvPr/>
        </p:nvSpPr>
        <p:spPr>
          <a:xfrm>
            <a:off x="318600" y="2469874"/>
            <a:ext cx="93785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Viele Dimensionen (1280 Dimensionen über </a:t>
            </a:r>
            <a:r>
              <a:rPr lang="de-DE" sz="2400" dirty="0" err="1">
                <a:latin typeface="LMU CompatilFact"/>
              </a:rPr>
              <a:t>ca</a:t>
            </a:r>
            <a:r>
              <a:rPr lang="de-DE" sz="2400" dirty="0">
                <a:latin typeface="LMU CompatilFact"/>
              </a:rPr>
              <a:t> 40.000 Beobachtungen)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Große Auswahl an Clusteralgorithmen und </a:t>
            </a:r>
            <a:r>
              <a:rPr lang="de-DE" sz="2400" dirty="0" err="1">
                <a:latin typeface="LMU CompatilFact"/>
              </a:rPr>
              <a:t>Distanzmetriken</a:t>
            </a:r>
            <a:endParaRPr lang="de-DE" sz="2400" dirty="0">
              <a:latin typeface="LMU CompatilFact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Wichtigkeit der örtlichen Komponente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GWL werden auch anhand von Variablen definiert, die uns nicht zur Verfügung stehen (z.B. Strömungsrichtung)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latin typeface="LMU CompatilFact"/>
              </a:rPr>
              <a:t>Variablen außerhalb der erhobenen Daten sind auch von Interesse (z.B. Saison, Gewichtung von Europa)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>
              <a:latin typeface="LMU CompatilFact"/>
            </a:endParaRP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488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26700" y="2693323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Anhang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77B90C-F82C-44E6-A46E-400DE562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1050965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97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LMU CompatilFact"/>
              </a:rPr>
              <a:t>Auszug aus dem GWL Datensatz</a:t>
            </a:r>
            <a:endParaRPr lang="en-US" sz="4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1D761AB-FB27-4C34-AA8B-2CDE1D59C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59" y="2419920"/>
            <a:ext cx="10547162" cy="38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39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175"/>
          <p:cNvPicPr/>
          <p:nvPr/>
        </p:nvPicPr>
        <p:blipFill>
          <a:blip r:embed="rId2"/>
          <a:srcRect b="21059"/>
          <a:stretch/>
        </p:blipFill>
        <p:spPr>
          <a:xfrm>
            <a:off x="2147040" y="1174044"/>
            <a:ext cx="7764604" cy="5226756"/>
          </a:xfrm>
          <a:prstGeom prst="rect">
            <a:avLst/>
          </a:prstGeom>
          <a:ln w="0">
            <a:noFill/>
          </a:ln>
        </p:spPr>
      </p:pic>
      <p:sp>
        <p:nvSpPr>
          <p:cNvPr id="17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0842D3E-C356-4765-9205-86749FBE6B06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44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159120" y="2169000"/>
            <a:ext cx="11553840" cy="381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7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09D401D-85C1-496A-975D-BB6E20545CEE}"/>
              </a:ext>
            </a:extLst>
          </p:cNvPr>
          <p:cNvSpPr txBox="1"/>
          <p:nvPr/>
        </p:nvSpPr>
        <p:spPr>
          <a:xfrm>
            <a:off x="507960" y="250613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2495293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5C9EE46-E291-4ABB-B4E8-C9CA1DA2E119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59120" y="2169000"/>
            <a:ext cx="11554200" cy="4408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>
              <a:latin typeface="LMU CompatilFact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400" spc="-1" dirty="0"/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de-DE" sz="2000" spc="-1" dirty="0">
              <a:solidFill>
                <a:srgbClr val="000000"/>
              </a:solidFill>
              <a:latin typeface="LMU CompatilFact"/>
              <a:cs typeface="Times New Roman" panose="02020603050405020304" pitchFamily="18" charset="0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LMU CompatilFact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LMU CompatilFact"/>
                <a:ea typeface="DejaVu Sans"/>
              </a:rPr>
              <a:t>Probleme und Ansätze IV</a:t>
            </a:r>
            <a:endParaRPr lang="en-US" sz="4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2A013CE-91F5-4CD7-9E7A-6D7B54CAC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98" y="1996715"/>
            <a:ext cx="8920392" cy="44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412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20B9FA-2217-4174-87F2-159AA47B5F53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46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38" name="Picture 237"/>
          <p:cNvPicPr/>
          <p:nvPr/>
        </p:nvPicPr>
        <p:blipFill>
          <a:blip r:embed="rId2"/>
          <a:stretch/>
        </p:blipFill>
        <p:spPr>
          <a:xfrm>
            <a:off x="2057400" y="1414080"/>
            <a:ext cx="8105760" cy="4529520"/>
          </a:xfrm>
          <a:prstGeom prst="rect">
            <a:avLst/>
          </a:prstGeom>
          <a:ln w="0">
            <a:noFill/>
          </a:ln>
        </p:spPr>
      </p:pic>
      <p:sp>
        <p:nvSpPr>
          <p:cNvPr id="239" name="TextShape 6"/>
          <p:cNvSpPr txBox="1"/>
          <p:nvPr/>
        </p:nvSpPr>
        <p:spPr>
          <a:xfrm>
            <a:off x="304800" y="5943600"/>
            <a:ext cx="1119828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solidFill>
                  <a:srgbClr val="666666"/>
                </a:solidFill>
                <a:latin typeface="Arial"/>
              </a:rPr>
              <a:t>https://scikit-learn.org/0.15/auto_examples/cluster/plot_cluster_comparison.html, 20.12.2020 01:30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691A6F7-B3F6-41FE-9CA8-B0319A132387}"/>
              </a:ext>
            </a:extLst>
          </p:cNvPr>
          <p:cNvSpPr txBox="1"/>
          <p:nvPr/>
        </p:nvSpPr>
        <p:spPr>
          <a:xfrm>
            <a:off x="304800" y="1693333"/>
            <a:ext cx="147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Evtl. Anhang</a:t>
            </a:r>
          </a:p>
        </p:txBody>
      </p:sp>
    </p:spTree>
    <p:extLst>
      <p:ext uri="{BB962C8B-B14F-4D97-AF65-F5344CB8AC3E}">
        <p14:creationId xmlns:p14="http://schemas.microsoft.com/office/powerpoint/2010/main" val="72855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AECE362D-EB95-4D03-BAFA-C2C562CBB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0" y="2502230"/>
            <a:ext cx="7892577" cy="2293691"/>
          </a:xfrm>
          <a:prstGeom prst="rect">
            <a:avLst/>
          </a:prstGeom>
        </p:spPr>
      </p:pic>
      <p:sp>
        <p:nvSpPr>
          <p:cNvPr id="15" name="CustomShape 7">
            <a:extLst>
              <a:ext uri="{FF2B5EF4-FFF2-40B4-BE49-F238E27FC236}">
                <a16:creationId xmlns:a16="http://schemas.microsoft.com/office/drawing/2014/main" id="{17235F56-5E8A-4606-9361-13FF52EE5168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pc="-1" dirty="0">
                <a:solidFill>
                  <a:srgbClr val="000000"/>
                </a:solidFill>
                <a:latin typeface="LMU CompatilFact"/>
              </a:rPr>
              <a:t>Großwetterlagen Beispiele</a:t>
            </a:r>
            <a:endParaRPr lang="en-US" sz="4800" b="0" strike="noStrike" spc="-1" dirty="0">
              <a:latin typeface="Arial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90D0CE3-6065-4D66-9253-AA17A2ABF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0" y="5367596"/>
            <a:ext cx="7078173" cy="56451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53CBF8E-4482-4FA5-A72B-466869833B7D}"/>
              </a:ext>
            </a:extLst>
          </p:cNvPr>
          <p:cNvSpPr txBox="1"/>
          <p:nvPr/>
        </p:nvSpPr>
        <p:spPr>
          <a:xfrm>
            <a:off x="507960" y="4756488"/>
            <a:ext cx="74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5623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</a:t>
            </a:r>
            <a:endParaRPr lang="en-US" sz="4800" b="0" strike="noStrike" spc="-1" dirty="0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8E0D710-3912-4CBC-8120-CF68E67E9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86" y="2062081"/>
            <a:ext cx="6596101" cy="43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2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8E73F54-8C99-49E4-B8E1-DC7C9755D06D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CustomShape 6"/>
              <p:cNvSpPr/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800" b="0" strike="noStrike" spc="-1" dirty="0">
                    <a:solidFill>
                      <a:srgbClr val="000000"/>
                    </a:solidFill>
                    <a:latin typeface="LMU CompatilFact"/>
                  </a:rPr>
                  <a:t>Reanalyse Datensatz</a:t>
                </a:r>
                <a:endParaRPr lang="en-US" sz="2800" b="0" strike="noStrike" spc="-1" dirty="0">
                  <a:latin typeface="LMU CompatilFact"/>
                </a:endParaRP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Pro Tag Messungen an 160 Standorten zu 4 Zeitpunkten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1296000" lvl="2" indent="-287640">
                  <a:lnSpc>
                    <a:spcPct val="100000"/>
                  </a:lnSpc>
                  <a:spcBef>
                    <a:spcPts val="850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Luftdruck in 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Pa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 auf Meeresspiegelhöhe (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mslp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) </a:t>
                </a:r>
                <a:endParaRPr lang="en-US" sz="2000" b="0" strike="noStrike" spc="-1" dirty="0">
                  <a:latin typeface="LMU CompatilFact"/>
                </a:endParaRPr>
              </a:p>
              <a:p>
                <a:pPr marL="1296000" lvl="2" indent="-287640">
                  <a:lnSpc>
                    <a:spcPct val="100000"/>
                  </a:lnSpc>
                  <a:spcBef>
                    <a:spcPts val="850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Geopotential </a:t>
                </a:r>
                <a:r>
                  <a:rPr lang="de-DE" sz="2000" dirty="0">
                    <a:latin typeface="LMU CompatilFact"/>
                  </a:rPr>
                  <a:t>auf 500 hPa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0" strike="noStrike" spc="-1" dirty="0">
                    <a:latin typeface="LMU CompatilFact"/>
                  </a:rPr>
                  <a:t> (</a:t>
                </a:r>
                <a:r>
                  <a:rPr lang="en-US" sz="2000" b="0" strike="noStrike" spc="-1" dirty="0" err="1">
                    <a:latin typeface="LMU CompatilFact"/>
                  </a:rPr>
                  <a:t>geopot</a:t>
                </a:r>
                <a:r>
                  <a:rPr lang="en-US" sz="2000" b="0" strike="noStrike" spc="-1" dirty="0">
                    <a:latin typeface="LMU CompatilFact"/>
                  </a:rPr>
                  <a:t>)</a:t>
                </a: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Für die Jahre 1900 bis 2010</a:t>
                </a:r>
              </a:p>
              <a:p>
                <a:pPr marL="864000" lvl="1" indent="-323640"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spc="-1" dirty="0">
                    <a:solidFill>
                      <a:srgbClr val="000000"/>
                    </a:solidFill>
                    <a:latin typeface="LMU CompatilFact"/>
                  </a:rPr>
                  <a:t>Ohne Information zur herrschenden GWL am Tag</a:t>
                </a:r>
                <a:endParaRPr lang="en-US" sz="2000" spc="-1" dirty="0">
                  <a:latin typeface="LMU CompatilFact"/>
                </a:endParaRPr>
              </a:p>
              <a:p>
                <a:pPr marL="864000" lvl="1" indent="-323640">
                  <a:lnSpc>
                    <a:spcPct val="100000"/>
                  </a:lnSpc>
                  <a:spcBef>
                    <a:spcPts val="1134"/>
                  </a:spcBef>
                  <a:buClr>
                    <a:srgbClr val="000000"/>
                  </a:buClr>
                  <a:buSzPct val="75000"/>
                  <a:buFont typeface="Symbol"/>
                  <a:buChar char="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Standorte im 8x20 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Grid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 über Europa und dem Nordatlantik</a:t>
                </a:r>
                <a:endParaRPr lang="en-US" sz="2000" b="0" strike="noStrike" spc="-1" dirty="0">
                  <a:latin typeface="LMU CompatilFact"/>
                </a:endParaRPr>
              </a:p>
            </p:txBody>
          </p:sp>
        </mc:Choice>
        <mc:Fallback>
          <p:sp>
            <p:nvSpPr>
              <p:cNvPr id="122" name="CustomShap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blipFill>
                <a:blip r:embed="rId2"/>
                <a:stretch>
                  <a:fillRect t="-1597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8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III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7C3A5B3-4440-4549-B575-E3FF659524D7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6" name="Picture 145"/>
          <p:cNvPicPr/>
          <p:nvPr/>
        </p:nvPicPr>
        <p:blipFill>
          <a:blip r:embed="rId2"/>
          <a:stretch/>
        </p:blipFill>
        <p:spPr>
          <a:xfrm>
            <a:off x="1233000" y="1233000"/>
            <a:ext cx="9511200" cy="5226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41FD741-0AA5-452A-98C6-73CFE19B448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Zwischenpräsentation am 21.12.2020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3" name="Picture 152"/>
          <p:cNvPicPr/>
          <p:nvPr/>
        </p:nvPicPr>
        <p:blipFill>
          <a:blip r:embed="rId2"/>
          <a:stretch/>
        </p:blipFill>
        <p:spPr>
          <a:xfrm>
            <a:off x="255240" y="1207910"/>
            <a:ext cx="10989360" cy="519288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1764</Words>
  <Application>Microsoft Office PowerPoint</Application>
  <PresentationFormat>Breitbild</PresentationFormat>
  <Paragraphs>442</Paragraphs>
  <Slides>46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46</vt:i4>
      </vt:variant>
    </vt:vector>
  </HeadingPairs>
  <TitlesOfParts>
    <vt:vector size="55" baseType="lpstr">
      <vt:lpstr>Arial</vt:lpstr>
      <vt:lpstr>Calibri</vt:lpstr>
      <vt:lpstr>Cambria Math</vt:lpstr>
      <vt:lpstr>LMU CompatilFact</vt:lpstr>
      <vt:lpstr>StarSymbol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schaaf</dc:creator>
  <dc:description/>
  <cp:lastModifiedBy>HP</cp:lastModifiedBy>
  <cp:revision>3457</cp:revision>
  <cp:lastPrinted>2002-10-09T14:32:30Z</cp:lastPrinted>
  <dcterms:created xsi:type="dcterms:W3CDTF">2003-07-21T12:00:07Z</dcterms:created>
  <dcterms:modified xsi:type="dcterms:W3CDTF">2020-12-20T13:08:49Z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