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918" r:id="rId5"/>
    <p:sldId id="258" r:id="rId6"/>
    <p:sldId id="259" r:id="rId7"/>
    <p:sldId id="883" r:id="rId8"/>
    <p:sldId id="877" r:id="rId9"/>
    <p:sldId id="942" r:id="rId10"/>
    <p:sldId id="919" r:id="rId11"/>
    <p:sldId id="260" r:id="rId12"/>
    <p:sldId id="862" r:id="rId13"/>
    <p:sldId id="864" r:id="rId14"/>
    <p:sldId id="865" r:id="rId15"/>
    <p:sldId id="849" r:id="rId16"/>
    <p:sldId id="907" r:id="rId17"/>
    <p:sldId id="908" r:id="rId18"/>
    <p:sldId id="922" r:id="rId19"/>
    <p:sldId id="923" r:id="rId20"/>
    <p:sldId id="924" r:id="rId21"/>
    <p:sldId id="262" r:id="rId22"/>
    <p:sldId id="921" r:id="rId23"/>
    <p:sldId id="263" r:id="rId24"/>
    <p:sldId id="920" r:id="rId25"/>
    <p:sldId id="886" r:id="rId26"/>
    <p:sldId id="925" r:id="rId27"/>
    <p:sldId id="926" r:id="rId28"/>
    <p:sldId id="272" r:id="rId29"/>
    <p:sldId id="927" r:id="rId30"/>
    <p:sldId id="273" r:id="rId31"/>
    <p:sldId id="888" r:id="rId32"/>
    <p:sldId id="928" r:id="rId33"/>
    <p:sldId id="930" r:id="rId34"/>
    <p:sldId id="929" r:id="rId35"/>
    <p:sldId id="931" r:id="rId36"/>
    <p:sldId id="932" r:id="rId37"/>
    <p:sldId id="933" r:id="rId38"/>
    <p:sldId id="934" r:id="rId39"/>
    <p:sldId id="935" r:id="rId40"/>
    <p:sldId id="936" r:id="rId41"/>
    <p:sldId id="937" r:id="rId42"/>
    <p:sldId id="938" r:id="rId43"/>
    <p:sldId id="940" r:id="rId44"/>
    <p:sldId id="939" r:id="rId45"/>
    <p:sldId id="941" r:id="rId4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A9A3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C0A5-946A-458C-A050-722214758708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EDAC-DEC4-4D8B-8485-EA705668F3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2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220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13" name="Picture 32" descr="standard"/>
            <p:cNvPicPr/>
            <p:nvPr/>
          </p:nvPicPr>
          <p:blipFill>
            <a:blip r:embed="rId14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2" name="Picture 32" descr="standard"/>
            <p:cNvPicPr/>
            <p:nvPr/>
          </p:nvPicPr>
          <p:blipFill>
            <a:blip r:embed="rId14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3" name="Grafik 9" descr="mnmLogoNeu-50grau.pdf.emf"/>
          <p:cNvPicPr/>
          <p:nvPr/>
        </p:nvPicPr>
        <p:blipFill>
          <a:blip r:embed="rId15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4" name="Grafik 10" descr="IFI_notext-neueFarben.eps.emf"/>
          <p:cNvPicPr/>
          <p:nvPr/>
        </p:nvPicPr>
        <p:blipFill>
          <a:blip r:embed="rId16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" name="CustomShape 2" hidden="1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3" hidden="1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4"/>
          <p:cNvGrpSpPr/>
          <p:nvPr/>
        </p:nvGrpSpPr>
        <p:grpSpPr>
          <a:xfrm>
            <a:off x="0" y="0"/>
            <a:ext cx="12191400" cy="6868800"/>
            <a:chOff x="0" y="0"/>
            <a:chExt cx="12191400" cy="6868800"/>
          </a:xfrm>
        </p:grpSpPr>
        <p:pic>
          <p:nvPicPr>
            <p:cNvPr id="8" name="Picture 70" descr="start"/>
            <p:cNvPicPr/>
            <p:nvPr/>
          </p:nvPicPr>
          <p:blipFill>
            <a:blip r:embed="rId17"/>
            <a:stretch/>
          </p:blipFill>
          <p:spPr>
            <a:xfrm>
              <a:off x="3048120" y="0"/>
              <a:ext cx="9143280" cy="686880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9" name="Picture 70" descr="start"/>
            <p:cNvPicPr/>
            <p:nvPr/>
          </p:nvPicPr>
          <p:blipFill>
            <a:blip r:embed="rId17"/>
            <a:srcRect r="40018"/>
            <a:stretch/>
          </p:blipFill>
          <p:spPr>
            <a:xfrm>
              <a:off x="0" y="0"/>
              <a:ext cx="5483160" cy="686880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12205080" cy="6857280"/>
            <a:chOff x="0" y="0"/>
            <a:chExt cx="12205080" cy="6857280"/>
          </a:xfrm>
        </p:grpSpPr>
        <p:pic>
          <p:nvPicPr>
            <p:cNvPr id="49" name="Picture 32" descr="standard"/>
            <p:cNvPicPr/>
            <p:nvPr/>
          </p:nvPicPr>
          <p:blipFill>
            <a:blip r:embed="rId15"/>
            <a:stretch/>
          </p:blipFill>
          <p:spPr>
            <a:xfrm>
              <a:off x="3076920" y="0"/>
              <a:ext cx="9128160" cy="685728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0" name="Picture 32" descr="standard"/>
            <p:cNvPicPr/>
            <p:nvPr/>
          </p:nvPicPr>
          <p:blipFill>
            <a:blip r:embed="rId15"/>
            <a:srcRect r="35185"/>
            <a:stretch/>
          </p:blipFill>
          <p:spPr>
            <a:xfrm>
              <a:off x="0" y="0"/>
              <a:ext cx="5915160" cy="68572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51" name="Grafik 9" descr="mnmLogoNeu-50grau.pdf.emf"/>
          <p:cNvPicPr/>
          <p:nvPr/>
        </p:nvPicPr>
        <p:blipFill>
          <a:blip r:embed="rId16"/>
          <a:stretch/>
        </p:blipFill>
        <p:spPr>
          <a:xfrm>
            <a:off x="9363960" y="474480"/>
            <a:ext cx="1734480" cy="484920"/>
          </a:xfrm>
          <a:prstGeom prst="rect">
            <a:avLst/>
          </a:prstGeom>
          <a:ln w="9525">
            <a:noFill/>
          </a:ln>
        </p:spPr>
      </p:pic>
      <p:pic>
        <p:nvPicPr>
          <p:cNvPr id="52" name="Grafik 10" descr="IFI_notext-neueFarben.eps.emf"/>
          <p:cNvPicPr/>
          <p:nvPr/>
        </p:nvPicPr>
        <p:blipFill>
          <a:blip r:embed="rId17"/>
          <a:stretch/>
        </p:blipFill>
        <p:spPr>
          <a:xfrm>
            <a:off x="10716840" y="214560"/>
            <a:ext cx="289440" cy="441360"/>
          </a:xfrm>
          <a:prstGeom prst="rect">
            <a:avLst/>
          </a:prstGeom>
          <a:ln w="9525">
            <a:noFill/>
          </a:ln>
        </p:spPr>
      </p:pic>
      <p:sp>
        <p:nvSpPr>
          <p:cNvPr id="53" name="CustomShape 2"/>
          <p:cNvSpPr/>
          <p:nvPr/>
        </p:nvSpPr>
        <p:spPr>
          <a:xfrm>
            <a:off x="0" y="1197000"/>
            <a:ext cx="12191400" cy="52920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0" y="1197000"/>
            <a:ext cx="12191400" cy="5255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23880" y="2332821"/>
            <a:ext cx="9467280" cy="1531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80000"/>
              </a:lnSpc>
            </a:pP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Weather</a:t>
            </a:r>
            <a:r>
              <a:rPr lang="de-DE" sz="8800" b="1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8800" b="1" strike="noStrike" spc="-1" dirty="0" err="1">
                <a:solidFill>
                  <a:srgbClr val="000000"/>
                </a:solidFill>
                <a:latin typeface="LMU CompatilFact"/>
              </a:rPr>
              <a:t>Frog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37400" y="1413180"/>
            <a:ext cx="9840240" cy="68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Katja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Gutmair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Stella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Akouete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, Noah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Hurmer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und Anne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Gritto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348560" y="3618124"/>
            <a:ext cx="9829080" cy="2606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Abschlusspräsentation am 01. März 2021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Institut: Statistik 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Veranstaltung: Statistisches Praktikum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Projektpartner: M.Sc. Maximilian Weigert und M.Sc. Magdalena Mittermeier</a:t>
            </a:r>
            <a:endParaRPr lang="en-US" sz="2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ymbol"/>
              <a:buChar char="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 Betreuer: Prof. Dr. Helmut Küchenhoff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E73F54-8C99-49E4-B8E1-DC7C9755D06D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6"/>
              <p:cNvSpPr/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Pro Tag Messungen an 160 Standorten zu 4 Zeitpunkten</a:t>
                </a: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Luftdruck in 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Pa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 auf Meeresspiegelhöhe (</a:t>
                </a:r>
                <a:r>
                  <a:rPr lang="de-DE" sz="2000" b="0" strike="noStrike" spc="-1" dirty="0" err="1">
                    <a:solidFill>
                      <a:srgbClr val="000000"/>
                    </a:solidFill>
                    <a:latin typeface="LMU CompatilFact"/>
                  </a:rPr>
                  <a:t>mslp</a:t>
                </a: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) </a:t>
                </a:r>
                <a:endParaRPr lang="en-US" sz="2000" spc="-1" dirty="0">
                  <a:latin typeface="LMU CompatilFact"/>
                </a:endParaRPr>
              </a:p>
              <a:p>
                <a:pPr marL="908460" lvl="1" indent="-34290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Symbol" panose="05050102010706020507" pitchFamily="18" charset="2"/>
                  <a:buChar char="-"/>
                </a:pPr>
                <a:r>
                  <a:rPr lang="de-DE" sz="2000" b="0" strike="noStrike" spc="-1" dirty="0">
                    <a:solidFill>
                      <a:srgbClr val="000000"/>
                    </a:solidFill>
                    <a:latin typeface="LMU CompatilFact"/>
                  </a:rPr>
                  <a:t>	Geopotential </a:t>
                </a:r>
                <a:r>
                  <a:rPr lang="de-DE" sz="2000" dirty="0">
                    <a:latin typeface="LMU CompatilFact"/>
                  </a:rPr>
                  <a:t>auf 500 hPa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strike="noStrike" spc="-1" dirty="0">
                    <a:latin typeface="LMU CompatilFact"/>
                  </a:rPr>
                  <a:t> (</a:t>
                </a:r>
                <a:r>
                  <a:rPr lang="en-US" sz="2000" b="0" strike="noStrike" spc="-1" dirty="0" err="1">
                    <a:latin typeface="LMU CompatilFact"/>
                  </a:rPr>
                  <a:t>geopot</a:t>
                </a:r>
                <a:r>
                  <a:rPr lang="en-US" sz="2000" b="0" strike="noStrike" spc="-1" dirty="0">
                    <a:latin typeface="LMU CompatilFact"/>
                  </a:rPr>
                  <a:t>)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Für die Jahre 1900 bis 2010</a:t>
                </a:r>
              </a:p>
              <a:p>
                <a:pPr marL="432000" indent="-32364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Ohne Information zur herrschenden GWL am Tag</a:t>
                </a:r>
              </a:p>
              <a:p>
                <a:pPr marL="432000" indent="-323640">
                  <a:spcBef>
                    <a:spcPts val="1417"/>
                  </a:spcBef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Standorte im 8x20 </a:t>
                </a:r>
                <a:r>
                  <a:rPr lang="de-DE" sz="2000" spc="-1" dirty="0" err="1">
                    <a:solidFill>
                      <a:srgbClr val="000000"/>
                    </a:solidFill>
                    <a:latin typeface="LMU CompatilFact"/>
                  </a:rPr>
                  <a:t>Grid</a:t>
                </a:r>
                <a:r>
                  <a:rPr lang="de-DE" sz="2000" spc="-1" dirty="0">
                    <a:solidFill>
                      <a:srgbClr val="000000"/>
                    </a:solidFill>
                    <a:latin typeface="LMU CompatilFact"/>
                  </a:rPr>
                  <a:t> über Europa und dem Nordatlantik</a:t>
                </a:r>
                <a:endParaRPr lang="en-US" sz="2000" spc="-1" dirty="0">
                  <a:latin typeface="LMU CompatilFact"/>
                </a:endParaRPr>
              </a:p>
              <a:p>
                <a:pPr marL="108360">
                  <a:lnSpc>
                    <a:spcPct val="100000"/>
                  </a:lnSpc>
                  <a:spcBef>
                    <a:spcPts val="1417"/>
                  </a:spcBef>
                  <a:buClr>
                    <a:srgbClr val="000000"/>
                  </a:buClr>
                  <a:buSzPct val="45000"/>
                </a:pPr>
                <a:endParaRPr lang="en-US" sz="2000" b="0" strike="noStrike" spc="-1" dirty="0">
                  <a:latin typeface="LMU CompatilFact"/>
                </a:endParaRPr>
              </a:p>
            </p:txBody>
          </p:sp>
        </mc:Choice>
        <mc:Fallback xmlns="">
          <p:sp>
            <p:nvSpPr>
              <p:cNvPr id="122" name="Custom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0" y="2286000"/>
                <a:ext cx="11554200" cy="3815640"/>
              </a:xfrm>
              <a:prstGeom prst="rect">
                <a:avLst/>
              </a:prstGeom>
              <a:blipFill>
                <a:blip r:embed="rId2"/>
                <a:stretch>
                  <a:fillRect t="-958"/>
                </a:stretch>
              </a:blipFill>
              <a:ln w="936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Reanalyse Datensatz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7C3A5B3-4440-4549-B575-E3FF659524D7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233000" y="1233000"/>
            <a:ext cx="9511200" cy="522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5BF1947-C5D7-4DE9-AA45-EAF93E0F87E1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1625600" y="1196622"/>
            <a:ext cx="9619000" cy="526285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4356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591733" y="1207911"/>
            <a:ext cx="9934223" cy="525156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0001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" name="CustomShape 5">
            <a:extLst>
              <a:ext uri="{FF2B5EF4-FFF2-40B4-BE49-F238E27FC236}">
                <a16:creationId xmlns:a16="http://schemas.microsoft.com/office/drawing/2014/main" id="{88D683D5-0955-458C-A776-E5DBEF4B90DB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4697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pic>
        <p:nvPicPr>
          <p:cNvPr id="25" name="Inhaltsplatzhalter 2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C9F5E97-B0E3-4EBC-BFE3-B31EBDDC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2226228"/>
            <a:ext cx="7224481" cy="1896080"/>
          </a:xfrm>
        </p:spPr>
      </p:pic>
      <p:pic>
        <p:nvPicPr>
          <p:cNvPr id="27" name="Grafik 2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0619729-9CAB-47E1-AEC6-2D0F959B0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4401620"/>
            <a:ext cx="7197514" cy="714355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02872A1-6D46-428E-AA96-A1D60E77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0" y="5465912"/>
            <a:ext cx="7189431" cy="71435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9980E07-39B1-418F-BC41-443C1C799B2F}"/>
              </a:ext>
            </a:extLst>
          </p:cNvPr>
          <p:cNvSpPr txBox="1"/>
          <p:nvPr/>
        </p:nvSpPr>
        <p:spPr>
          <a:xfrm>
            <a:off x="5446382" y="398790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AA273B-CA76-40D9-B49F-4C5AC81AE6D2}"/>
              </a:ext>
            </a:extLst>
          </p:cNvPr>
          <p:cNvSpPr/>
          <p:nvPr/>
        </p:nvSpPr>
        <p:spPr>
          <a:xfrm>
            <a:off x="5446381" y="5038626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/>
              <a:t>.  .  .</a:t>
            </a: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Auszug aus dem Reanalyse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AA76F1D-503D-4900-B0D4-21A6EC412F8F}"/>
              </a:ext>
            </a:extLst>
          </p:cNvPr>
          <p:cNvSpPr/>
          <p:nvPr/>
        </p:nvSpPr>
        <p:spPr>
          <a:xfrm>
            <a:off x="2147040" y="2177244"/>
            <a:ext cx="2526560" cy="261867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423E943-5390-4EB2-A4D8-E4CEBC8DB97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671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" name="CustomShape 7">
            <a:extLst>
              <a:ext uri="{FF2B5EF4-FFF2-40B4-BE49-F238E27FC236}">
                <a16:creationId xmlns:a16="http://schemas.microsoft.com/office/drawing/2014/main" id="{6BE213A3-4B3B-4D63-BB03-AF48115A33E7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Reduzierung des</a:t>
            </a: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 Datensatzes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" name="CustomShape 6">
            <a:extLst>
              <a:ext uri="{FF2B5EF4-FFF2-40B4-BE49-F238E27FC236}">
                <a16:creationId xmlns:a16="http://schemas.microsoft.com/office/drawing/2014/main" id="{F23D9045-4AFF-4EE8-922F-B15DA0EC1576}"/>
              </a:ext>
            </a:extLst>
          </p:cNvPr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Anzahl der Dimensionen</a:t>
            </a:r>
            <a:endParaRPr lang="en-US" sz="2800" spc="-1" dirty="0"/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Tagesdurchschnitt der 4 Messungen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Größe des Datensatzes</a:t>
            </a:r>
            <a:endParaRPr lang="en-US" sz="28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Reduzierung auf „Klimaperiode“ </a:t>
            </a:r>
            <a:r>
              <a:rPr lang="de-DE" sz="2000" spc="-1" dirty="0">
                <a:solidFill>
                  <a:srgbClr val="C9211E"/>
                </a:solidFill>
                <a:latin typeface="LMU CompatilFact"/>
              </a:rPr>
              <a:t> </a:t>
            </a:r>
            <a:r>
              <a:rPr lang="de-DE" sz="2000" spc="-1" dirty="0">
                <a:latin typeface="LMU CompatilFact"/>
              </a:rPr>
              <a:t>1971-2000</a:t>
            </a:r>
            <a:endParaRPr lang="en-US" sz="2000" spc="-1" dirty="0">
              <a:latin typeface="Arial"/>
            </a:endParaRPr>
          </a:p>
          <a:p>
            <a:pPr marL="540360" lvl="1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endParaRPr lang="en-US" sz="2000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F2416F2B-3B6D-4A60-A056-5AE42B525AF9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0259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30D4073A-6465-4B91-A7E3-1C980F3C5B40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  <a:ea typeface="DejaVu Sans"/>
              </a:rPr>
              <a:t>PCA Visualisierung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5C0855DB-E4D2-4FA4-ABE1-25B00E4FA1BC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7225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Präsentation am 01.03.2021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D3A54566-C011-4326-BC0B-AFE1CB755628}"/>
              </a:ext>
            </a:extLst>
          </p:cNvPr>
          <p:cNvSpPr txBox="1">
            <a:spLocks/>
          </p:cNvSpPr>
          <p:nvPr/>
        </p:nvSpPr>
        <p:spPr>
          <a:xfrm>
            <a:off x="302605" y="12668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18009493-1578-4098-8756-C183C1606E70}"/>
              </a:ext>
            </a:extLst>
          </p:cNvPr>
          <p:cNvSpPr txBox="1">
            <a:spLocks/>
          </p:cNvSpPr>
          <p:nvPr/>
        </p:nvSpPr>
        <p:spPr>
          <a:xfrm>
            <a:off x="455005" y="1419264"/>
            <a:ext cx="11554963" cy="757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sz="4800" b="1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5004BD96-B197-4B64-9000-384BCFF7F33C}"/>
              </a:ext>
            </a:extLst>
          </p:cNvPr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Katja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Gutmair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Stella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Akouete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, Noah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Hurmer</a:t>
            </a: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</a:rPr>
              <a:t> und Anne </a:t>
            </a:r>
            <a:r>
              <a:rPr lang="de-DE" sz="2000" b="0" strike="noStrike" spc="-1" dirty="0" err="1">
                <a:solidFill>
                  <a:srgbClr val="006C30"/>
                </a:solidFill>
                <a:latin typeface="LMU CompatilFact"/>
              </a:rPr>
              <a:t>Gritto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64AD2CE-7774-45A1-81BC-7C2C88E00795}"/>
              </a:ext>
            </a:extLst>
          </p:cNvPr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Zuteilung einer GWL für jeden Tag</a:t>
            </a: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Für die Jahre 1900 bis 2010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LMU CompatilFact"/>
            </a:endParaRPr>
          </a:p>
        </p:txBody>
      </p:sp>
      <p:sp>
        <p:nvSpPr>
          <p:cNvPr id="14" name="CustomShape 7">
            <a:extLst>
              <a:ext uri="{FF2B5EF4-FFF2-40B4-BE49-F238E27FC236}">
                <a16:creationId xmlns:a16="http://schemas.microsoft.com/office/drawing/2014/main" id="{B29F002B-B715-434D-BAE3-3091E68CE5B1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Historischer GWL Datensatz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4B073128-967E-494B-9CC5-EEEF60E362C0}"/>
              </a:ext>
            </a:extLst>
          </p:cNvPr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086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5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5985B8-5873-4BEC-A226-ABCB519B8346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47831" y="2306282"/>
            <a:ext cx="11554200" cy="39026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Grundidee: Bildung von möglichst homogenen Gruppen, Cluster untereinander möglichst heterogen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dirty="0">
                <a:latin typeface="LMU CompatilFact"/>
              </a:rPr>
              <a:t>Clusteranalyse ist Verfahren des ”</a:t>
            </a:r>
            <a:r>
              <a:rPr lang="de-DE" sz="2400" dirty="0" err="1">
                <a:latin typeface="LMU CompatilFact"/>
              </a:rPr>
              <a:t>unsupervised</a:t>
            </a:r>
            <a:r>
              <a:rPr lang="de-DE" sz="2400" dirty="0">
                <a:latin typeface="LMU CompatilFact"/>
              </a:rPr>
              <a:t> </a:t>
            </a:r>
            <a:r>
              <a:rPr lang="de-DE" sz="2400" dirty="0" err="1">
                <a:latin typeface="LMU CompatilFact"/>
              </a:rPr>
              <a:t>learning</a:t>
            </a:r>
            <a:r>
              <a:rPr lang="de-DE" sz="2400" dirty="0">
                <a:latin typeface="LMU CompatilFact"/>
              </a:rPr>
              <a:t>”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Verschiedene </a:t>
            </a:r>
            <a:r>
              <a:rPr lang="de-DE" sz="2400" spc="-1" dirty="0" err="1">
                <a:latin typeface="LMU CompatilFact"/>
              </a:rPr>
              <a:t>Distanzmetriken</a:t>
            </a:r>
            <a:endParaRPr lang="de-DE" sz="2400" spc="-1" dirty="0">
              <a:latin typeface="LMU CompatilFact"/>
            </a:endParaRPr>
          </a:p>
          <a:p>
            <a:pPr marL="432000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LMU CompatilFact"/>
              </a:rPr>
              <a:t>Verschiedene Ansätze für Cluster 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Optimale Partitionen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Dichtebasierte Verfahren</a:t>
            </a:r>
          </a:p>
          <a:p>
            <a:pPr marL="102276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de-DE" sz="2000" spc="-1" dirty="0">
                <a:latin typeface="LMU CompatilFact"/>
              </a:rPr>
              <a:t>Und andere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3200" b="0" strike="noStrike" spc="-1" dirty="0">
              <a:latin typeface="LMU CompatilFact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96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3F58AA1-1105-48C3-BACE-7751194E179A}"/>
              </a:ext>
            </a:extLst>
          </p:cNvPr>
          <p:cNvSpPr txBox="1">
            <a:spLocks/>
          </p:cNvSpPr>
          <p:nvPr/>
        </p:nvSpPr>
        <p:spPr>
          <a:xfrm>
            <a:off x="496592" y="2281853"/>
            <a:ext cx="10972440" cy="3977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600">
                <a:latin typeface="LMU CompatilFact"/>
              </a:rPr>
              <a:t>Metriken: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A6FAA234-627C-4464-A4DC-5790708D0BC6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Einführung in Clusteranalyse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04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6813225-E898-4136-982C-05484CC46CE5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Clustereinteilung der beobachteten Wetterdaten</a:t>
            </a:r>
            <a:endParaRPr lang="en-US" sz="24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Ein GWL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soll sich in einem Cluster befinden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Anzahl Cluster &lt; Anzahl GWL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s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Berücksichtigung der räumlichen Datenstruktur</a:t>
            </a:r>
            <a:endParaRPr lang="en-US" sz="20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Vergleich der Cluster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Verteilung der GWLs in den Clustern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45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Vergleich der Zusammensetzung der einzelnen Cluster: max./min Luftdruck/Geopotential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, Quantile, Ermittlung von Ausreißern, Stabilitätsprüfung?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Ziele des Projekts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69935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Bewertungskriterien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Durchschnittliche</a:t>
            </a:r>
            <a:r>
              <a:rPr lang="en-US" sz="2400" spc="-1" dirty="0">
                <a:latin typeface="LMU CompatilFact"/>
              </a:rPr>
              <a:t> </a:t>
            </a:r>
            <a:r>
              <a:rPr lang="en-US" sz="2400" spc="-1" dirty="0" err="1">
                <a:latin typeface="LMU CompatilFact"/>
              </a:rPr>
              <a:t>Silhouettenweite</a:t>
            </a:r>
            <a:endParaRPr lang="en-US" sz="2400" spc="-1" dirty="0">
              <a:latin typeface="LMU CompatilFact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Verteilung</a:t>
            </a:r>
            <a:r>
              <a:rPr lang="en-US" sz="2400" spc="-1" dirty="0">
                <a:latin typeface="LMU CompatilFact"/>
              </a:rPr>
              <a:t> der </a:t>
            </a:r>
            <a:r>
              <a:rPr lang="de-DE" sz="2400" spc="-1" dirty="0">
                <a:latin typeface="LMU CompatilFact"/>
              </a:rPr>
              <a:t>aufeinanderfolgenden</a:t>
            </a:r>
            <a:r>
              <a:rPr lang="en-US" sz="2400" spc="-1" dirty="0">
                <a:latin typeface="LMU CompatilFact"/>
              </a:rPr>
              <a:t> </a:t>
            </a:r>
            <a:r>
              <a:rPr lang="de-DE" sz="2400" spc="-1" dirty="0">
                <a:latin typeface="LMU CompatilFact"/>
              </a:rPr>
              <a:t>Tage</a:t>
            </a:r>
            <a:r>
              <a:rPr lang="en-US" sz="2400" spc="-1" dirty="0">
                <a:latin typeface="LMU CompatilFact"/>
              </a:rPr>
              <a:t> (Timeline)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err="1">
                <a:latin typeface="LMU CompatilFact"/>
              </a:rPr>
              <a:t>Mosaikplots</a:t>
            </a:r>
            <a:r>
              <a:rPr lang="en-US" sz="2400" spc="-1" dirty="0">
                <a:latin typeface="LMU CompatilFac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325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Genauerer blick, was haben wir hier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Bilder pro tag</a:t>
            </a:r>
            <a:endParaRPr lang="en-US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45249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94040" y="6459480"/>
            <a:ext cx="1053000" cy="290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50595F-CD5B-4DD4-BC30-5D87173CB03E}" type="slidenum">
              <a:rPr lang="de-DE" sz="14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7960" y="6459480"/>
            <a:ext cx="10309320" cy="29088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  <a:ea typeface="DejaVu Sans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9300240" y="188640"/>
            <a:ext cx="1799280" cy="79092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147040" y="457200"/>
            <a:ext cx="67676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9372600" y="280800"/>
            <a:ext cx="18720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318600" y="1304640"/>
            <a:ext cx="11553840" cy="7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21C3951-F778-4FA7-BC37-2C0A4EB9230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Genauerer blick, was haben wir hier pro tag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4AB8751-19AD-49F4-8990-AB31AECE0181}"/>
              </a:ext>
            </a:extLst>
          </p:cNvPr>
          <p:cNvSpPr/>
          <p:nvPr/>
        </p:nvSpPr>
        <p:spPr>
          <a:xfrm>
            <a:off x="311520" y="23214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41DAE0D0-0A72-45A6-AF09-6058045F0A56}"/>
              </a:ext>
            </a:extLst>
          </p:cNvPr>
          <p:cNvSpPr/>
          <p:nvPr/>
        </p:nvSpPr>
        <p:spPr>
          <a:xfrm>
            <a:off x="463920" y="24738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latin typeface="LMU CompatilFact"/>
              </a:rPr>
              <a:t>Pattern </a:t>
            </a:r>
            <a:r>
              <a:rPr lang="de-DE" sz="2400" spc="-1" dirty="0" err="1">
                <a:latin typeface="LMU CompatilFact"/>
              </a:rPr>
              <a:t>recognition</a:t>
            </a:r>
            <a:r>
              <a:rPr lang="de-DE" sz="2400" spc="-1" dirty="0">
                <a:latin typeface="LMU CompatilFact"/>
              </a:rPr>
              <a:t> -&gt; Ort wichtig </a:t>
            </a:r>
            <a:endParaRPr lang="en-US" sz="2400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01378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spc="-1" dirty="0">
                <a:latin typeface="LMU CompatilFact"/>
              </a:rPr>
              <a:t>Erstellen eines neuen Datensatzes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Extrahieren von neuen Variablen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latin typeface="LMU CompatilFact"/>
              </a:rPr>
              <a:t>Vorteile dieses Vorgehens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b="0" strike="noStrike" spc="-1" dirty="0">
                <a:latin typeface="LMU CompatilFact"/>
              </a:rPr>
              <a:t>Reduzierung der </a:t>
            </a:r>
            <a:r>
              <a:rPr lang="de-DE" sz="2000" spc="-1" dirty="0">
                <a:latin typeface="LMU CompatilFact"/>
              </a:rPr>
              <a:t>Dimensionen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Besseres Einbeziehen</a:t>
            </a:r>
            <a:r>
              <a:rPr lang="de-DE" sz="2000" b="0" strike="noStrike" spc="-1" dirty="0">
                <a:latin typeface="LMU CompatilFact"/>
              </a:rPr>
              <a:t> der örtlichen Komponente</a:t>
            </a:r>
          </a:p>
          <a:p>
            <a:pPr marL="908460" lvl="1" indent="-342900">
              <a:spcBef>
                <a:spcPts val="1417"/>
              </a:spcBef>
              <a:buClr>
                <a:srgbClr val="000000"/>
              </a:buClr>
              <a:buSzPct val="100000"/>
              <a:buFont typeface="Symbol" panose="05050102010706020507" pitchFamily="18" charset="2"/>
              <a:buChar char="-"/>
            </a:pPr>
            <a:r>
              <a:rPr lang="de-DE" sz="2000" spc="-1" dirty="0">
                <a:latin typeface="LMU CompatilFact"/>
              </a:rPr>
              <a:t>Einbringen von anderen möglichen Variablen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Idee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Beschreiben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0" strike="noStrike" spc="-1" dirty="0" err="1">
                <a:latin typeface="Arial"/>
              </a:rPr>
              <a:t>wie</a:t>
            </a:r>
            <a:r>
              <a:rPr lang="en-US" sz="2000" b="0" strike="noStrike" spc="-1" dirty="0">
                <a:latin typeface="Arial"/>
              </a:rPr>
              <a:t>: an </a:t>
            </a:r>
            <a:r>
              <a:rPr lang="en-US" sz="2000" b="0" strike="noStrike" spc="-1" dirty="0" err="1">
                <a:latin typeface="Arial"/>
              </a:rPr>
              <a:t>einem</a:t>
            </a:r>
            <a:r>
              <a:rPr lang="en-US" sz="2000" b="0" strike="noStrike" spc="-1" dirty="0">
                <a:latin typeface="Arial"/>
              </a:rPr>
              <a:t> tag…</a:t>
            </a: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Vorgehen 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17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5804"/>
              </p:ext>
            </p:extLst>
          </p:nvPr>
        </p:nvGraphicFramePr>
        <p:xfrm>
          <a:off x="213535" y="2385143"/>
          <a:ext cx="11031425" cy="3818929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Zeitpunkt</a:t>
                      </a:r>
                      <a:endParaRPr lang="de-DE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Evtl. für Saisonbereinigung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LMU CompatilFact"/>
                        </a:rPr>
                        <a:t>Kategorial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Minimaler/Maximaler Wert am Tag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Quadrant vom Minimum/Maximum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 welchem Bereich befindet sich das Tief/Hoch? Karte aufgeteilt in 9 Felder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Range der Parameter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Abstände der Maxima und Minima</a:t>
                      </a:r>
                      <a:br>
                        <a:rPr lang="de-DE" sz="2000" dirty="0">
                          <a:effectLst/>
                          <a:latin typeface="LMU CompatilFact"/>
                        </a:rPr>
                      </a:b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Abstand Hoch-tief</a:t>
                      </a:r>
                      <a:endParaRPr lang="de-DE" sz="200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Geographischer Abstand zwischen Maximalem und Minimalem Wert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34EEF0-8E8E-4D1F-AF9D-280AD059208D}"/>
              </a:ext>
            </a:extLst>
          </p:cNvPr>
          <p:cNvSpPr txBox="1"/>
          <p:nvPr/>
        </p:nvSpPr>
        <p:spPr>
          <a:xfrm>
            <a:off x="6356412" y="1615736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TODO: Unterteilung in Kategorien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C961CBD-B283-464D-99FB-4A66679F2635}"/>
              </a:ext>
            </a:extLst>
          </p:cNvPr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1381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BFEA7F1-5216-4B02-A4C0-C4A29E7F39B7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2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159120" y="2169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Extrahierte Variablen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E30E9B-AA22-4FFF-AD9A-BF0D79C16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800" y="2105347"/>
            <a:ext cx="18473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2D6FCB28-CE3F-4302-91AD-D590B9BB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998"/>
              </p:ext>
            </p:extLst>
          </p:nvPr>
        </p:nvGraphicFramePr>
        <p:xfrm>
          <a:off x="213535" y="2385143"/>
          <a:ext cx="11031425" cy="4024574"/>
        </p:xfrm>
        <a:graphic>
          <a:graphicData uri="http://schemas.openxmlformats.org/drawingml/2006/table">
            <a:tbl>
              <a:tblPr/>
              <a:tblGrid>
                <a:gridCol w="2766732">
                  <a:extLst>
                    <a:ext uri="{9D8B030D-6E8A-4147-A177-3AD203B41FA5}">
                      <a16:colId xmlns:a16="http://schemas.microsoft.com/office/drawing/2014/main" val="12266437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82182610"/>
                    </a:ext>
                  </a:extLst>
                </a:gridCol>
                <a:gridCol w="3083093">
                  <a:extLst>
                    <a:ext uri="{9D8B030D-6E8A-4147-A177-3AD203B41FA5}">
                      <a16:colId xmlns:a16="http://schemas.microsoft.com/office/drawing/2014/main" val="3511293763"/>
                    </a:ext>
                  </a:extLst>
                </a:gridCol>
              </a:tblGrid>
              <a:tr h="332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Erklärung</a:t>
                      </a:r>
                      <a:endParaRPr lang="de-DE" sz="240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Metrik</a:t>
                      </a:r>
                      <a:endParaRPr lang="de-DE" sz="2400" dirty="0">
                        <a:effectLst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62969"/>
                  </a:ext>
                </a:extLst>
              </a:tr>
              <a:tr h="6846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Mittelwert/ Median/</a:t>
                      </a:r>
                      <a:r>
                        <a:rPr lang="de-DE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Quartile</a:t>
                      </a:r>
                      <a:endParaRPr lang="de-DE" sz="2000" dirty="0">
                        <a:solidFill>
                          <a:schemeClr val="tx1"/>
                        </a:solidFill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Mittelwert/Median und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Quartile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für beide </a:t>
                      </a:r>
                      <a:br>
                        <a:rPr lang="de-DE" sz="1800" dirty="0">
                          <a:effectLst/>
                          <a:latin typeface="LMU CompatilFact"/>
                        </a:rPr>
                      </a:br>
                      <a:r>
                        <a:rPr lang="de-DE" sz="2000" dirty="0">
                          <a:effectLst/>
                          <a:latin typeface="LMU CompatilFact"/>
                        </a:rPr>
                        <a:t>Variablen pro Tag</a:t>
                      </a:r>
                      <a:endParaRPr lang="de-DE" sz="18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effectLst/>
                          <a:latin typeface="LMU CompatilFact"/>
                        </a:rPr>
                        <a:t>Numerisch</a:t>
                      </a: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968162"/>
                  </a:ext>
                </a:extLst>
              </a:tr>
              <a:tr h="5127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Intensität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Anzahl der Messpunkte von beiden Variablen pro Tag die über/unter den </a:t>
                      </a:r>
                      <a:r>
                        <a:rPr lang="de-D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Quartilen</a:t>
                      </a: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 liegen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690223"/>
                  </a:ext>
                </a:extLst>
              </a:tr>
              <a:tr h="757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von Maximum und Minimum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Euklidische Distanz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60167"/>
                  </a:ext>
                </a:extLst>
              </a:tr>
              <a:tr h="5250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Distanz der beiden Minima und Maxima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2000" dirty="0">
                          <a:effectLst/>
                          <a:latin typeface="LMU CompatilFact"/>
                        </a:rPr>
                        <a:t>Euklidischer Abstand vom Minimum/Maximum von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geopot</a:t>
                      </a:r>
                      <a:r>
                        <a:rPr lang="de-DE" sz="2000" dirty="0">
                          <a:effectLst/>
                          <a:latin typeface="LMU CompatilFact"/>
                        </a:rPr>
                        <a:t> zu </a:t>
                      </a:r>
                      <a:r>
                        <a:rPr lang="de-DE" sz="2000" dirty="0" err="1">
                          <a:effectLst/>
                          <a:latin typeface="LMU CompatilFact"/>
                        </a:rPr>
                        <a:t>mslp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 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184743"/>
                  </a:ext>
                </a:extLst>
              </a:tr>
              <a:tr h="704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den Quadranten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Mittelwerte in allen 9 Quadranten von beiden Variablen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LMU CompatilFact"/>
                        </a:rPr>
                        <a:t>Numerisch</a:t>
                      </a:r>
                      <a:endParaRPr lang="de-DE" sz="2000" dirty="0">
                        <a:effectLst/>
                        <a:latin typeface="LMU CompatilFact"/>
                      </a:endParaRPr>
                    </a:p>
                  </a:txBody>
                  <a:tcPr marL="45963" marR="45963" marT="45963" marB="4596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567846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5F34A1D1-E9C3-4539-9D84-A2A1D596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04" y="237942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2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Auswahl des Algorithmus 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50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377611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43BBE9C-0B75-4571-9A1E-B57CD440209A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59120" y="2236734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pAM</a:t>
            </a:r>
            <a:r>
              <a:rPr lang="en-US" sz="2000" b="0" strike="noStrike" spc="-1" dirty="0">
                <a:latin typeface="Arial"/>
              </a:rPr>
              <a:t>…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Metrik</a:t>
            </a:r>
            <a:endParaRPr lang="en-US" sz="20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 err="1">
                <a:latin typeface="Arial"/>
              </a:rPr>
              <a:t>Methodik</a:t>
            </a:r>
            <a:r>
              <a:rPr lang="en-US" sz="2000" b="0" strike="noStrike" spc="-1" dirty="0">
                <a:latin typeface="Arial"/>
              </a:rPr>
              <a:t> pam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 dirty="0" err="1">
                <a:latin typeface="Arial"/>
              </a:rPr>
              <a:t>Auswahl</a:t>
            </a:r>
            <a:r>
              <a:rPr lang="en-US" sz="2000" spc="-1" dirty="0">
                <a:latin typeface="Arial"/>
              </a:rPr>
              <a:t> variable, </a:t>
            </a:r>
            <a:r>
              <a:rPr lang="en-US" sz="2000" spc="-1" dirty="0" err="1">
                <a:latin typeface="Arial"/>
              </a:rPr>
              <a:t>gewichte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Ergebnisse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91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i. Methodik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ii. Ergebnisse          </a:t>
            </a:r>
            <a:endParaRPr lang="en-US" sz="24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 der Cluster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425581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boxplots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277513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Timelines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20486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Cluster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saison</a:t>
            </a: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-  zeitliche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clusterverteilung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36422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88642"/>
            <a:ext cx="11554200" cy="434347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Beispielbilder der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cluster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009396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39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9776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13132E-6C2B-40F0-9DC3-3E9A0F293EEC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Übergeordnete Fragestellung:</a:t>
            </a:r>
          </a:p>
          <a:p>
            <a:pPr marL="565560" lvl="1">
              <a:spcAft>
                <a:spcPts val="601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verändert sich das Auftreten verschiedener Großwetterlagen (GWL) 			</a:t>
            </a: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unter dem Einfluss des Klimawandels?</a:t>
            </a:r>
          </a:p>
          <a:p>
            <a:pPr marL="56556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Unsere Fragestellung:</a:t>
            </a:r>
            <a:endParaRPr lang="en-US" sz="2400" b="0" strike="noStrike" spc="-1" dirty="0">
              <a:latin typeface="Arial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		Wie lassen sich Tage anhand von ihren Wettermesswerten clustern, um diese 		GWL-übergreifend in Gruppen einzuteilen?</a:t>
            </a:r>
            <a:endParaRPr lang="en-US" sz="2400" b="0" strike="noStrike" spc="-1" dirty="0">
              <a:latin typeface="LMU CompatilFact"/>
            </a:endParaRPr>
          </a:p>
          <a:p>
            <a:pPr marL="565560" lvl="1">
              <a:spcAft>
                <a:spcPts val="1800"/>
              </a:spcAft>
              <a:buClr>
                <a:srgbClr val="000000"/>
              </a:buClr>
              <a:buSzPct val="45000"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		</a:t>
            </a: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Wie unterscheiden sich die Gruppen voneinander?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Nicht benutzen der zeitlichen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LMU CompatilFact"/>
              </a:rPr>
              <a:t>strukt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ur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-&gt;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video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statt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bilder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 für zeitliche </a:t>
            </a:r>
            <a:r>
              <a:rPr lang="de-DE" sz="2800" spc="-1" dirty="0" err="1">
                <a:solidFill>
                  <a:srgbClr val="000000"/>
                </a:solidFill>
                <a:latin typeface="LMU CompatilFact"/>
              </a:rPr>
              <a:t>komponente</a:t>
            </a: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2347908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2157272"/>
            <a:ext cx="11554200" cy="383515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Ansatz mit filtern</a:t>
            </a:r>
          </a:p>
        </p:txBody>
      </p:sp>
    </p:spTree>
    <p:extLst>
      <p:ext uri="{BB962C8B-B14F-4D97-AF65-F5344CB8AC3E}">
        <p14:creationId xmlns:p14="http://schemas.microsoft.com/office/powerpoint/2010/main" val="3041323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 ii. Datensätze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Einführung in Clusteranalyse</a:t>
            </a:r>
            <a:endParaRPr lang="en-US" sz="2800" b="0" strike="noStrike" spc="-1" dirty="0">
              <a:latin typeface="Arial"/>
            </a:endParaRPr>
          </a:p>
          <a:p>
            <a:pPr marL="515070" indent="-514350">
              <a:lnSpc>
                <a:spcPct val="100000"/>
              </a:lnSpc>
              <a:buClr>
                <a:srgbClr val="000000"/>
              </a:buClr>
              <a:buAutoNum type="arabicPeriod" startAt="2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Analyse</a:t>
            </a:r>
            <a:endParaRPr lang="de-DE" sz="20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i. Methodik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               ii. Ergebnisse</a:t>
            </a: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              </a:t>
            </a:r>
            <a:r>
              <a:rPr lang="de-DE" sz="2000" spc="-1" dirty="0" err="1">
                <a:solidFill>
                  <a:srgbClr val="000000"/>
                </a:solidFill>
                <a:latin typeface="LMU CompatilFact"/>
              </a:rPr>
              <a:t>iii.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 Deskriptive Analyse</a:t>
            </a:r>
            <a:endParaRPr lang="de-DE" sz="28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515070" indent="-51435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Ausblick</a:t>
            </a:r>
          </a:p>
          <a:p>
            <a:pPr marL="457920" indent="-4572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AutoNum type="arabicPeriod" startAt="3"/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Gliederung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422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4.   </a:t>
            </a:r>
            <a:r>
              <a:rPr lang="de-DE" sz="800" spc="-1" dirty="0">
                <a:solidFill>
                  <a:srgbClr val="000000"/>
                </a:solidFill>
                <a:latin typeface="LMU CompatilFact"/>
              </a:rPr>
              <a:t> </a:t>
            </a: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Fazit</a:t>
            </a:r>
            <a:endParaRPr lang="en-US" sz="2400" b="0" strike="noStrike" spc="-1" dirty="0">
              <a:latin typeface="LMU CompatilFact"/>
            </a:endParaRPr>
          </a:p>
        </p:txBody>
      </p:sp>
    </p:spTree>
    <p:extLst>
      <p:ext uri="{BB962C8B-B14F-4D97-AF65-F5344CB8AC3E}">
        <p14:creationId xmlns:p14="http://schemas.microsoft.com/office/powerpoint/2010/main" val="1827375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44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835374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de-DE" sz="2800" spc="-1" dirty="0">
              <a:solidFill>
                <a:srgbClr val="000000"/>
              </a:solidFill>
              <a:latin typeface="LMU CompatilFact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8967840D-C0A4-44D7-A53C-94F7E7CB372E}"/>
              </a:ext>
            </a:extLst>
          </p:cNvPr>
          <p:cNvSpPr/>
          <p:nvPr/>
        </p:nvSpPr>
        <p:spPr>
          <a:xfrm>
            <a:off x="318900" y="122886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Fazit</a:t>
            </a:r>
            <a:endParaRPr lang="en-US" sz="40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7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b="0" strike="noStrike" spc="-1" dirty="0">
                <a:solidFill>
                  <a:srgbClr val="000000"/>
                </a:solidFill>
                <a:latin typeface="LMU CompatilFact"/>
              </a:rPr>
              <a:t>Definition Großwetterlage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Atmosphärischer Zustand, definiert durch Strömungsanordnungen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Definiert über ganz Europa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Dauer: &gt; = 3 Tage</a:t>
            </a: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Kategorisierung nach dem Katalog von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de-DE" sz="2400" spc="-1" dirty="0">
              <a:solidFill>
                <a:srgbClr val="000000"/>
              </a:solidFill>
              <a:latin typeface="LMU CompatilFact"/>
            </a:endParaRPr>
          </a:p>
          <a:p>
            <a:pPr marL="889200" lvl="1" indent="-323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pc="-1" dirty="0">
                <a:solidFill>
                  <a:srgbClr val="000000"/>
                </a:solidFill>
                <a:latin typeface="LMU CompatilFact"/>
              </a:rPr>
              <a:t>29 GWL nach Hess &amp; </a:t>
            </a:r>
            <a:r>
              <a:rPr lang="de-DE" sz="2400" spc="-1" dirty="0" err="1">
                <a:solidFill>
                  <a:srgbClr val="000000"/>
                </a:solidFill>
                <a:latin typeface="LMU CompatilFact"/>
              </a:rPr>
              <a:t>Brezowsky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000000"/>
                </a:solidFill>
                <a:latin typeface="LMU CompatilFact"/>
                <a:ea typeface="DejaVu Sans"/>
              </a:rPr>
              <a:t>Vorstellen des Projekts II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ECE362D-EB95-4D03-BAFA-C2C562CBB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2502230"/>
            <a:ext cx="7892577" cy="2293691"/>
          </a:xfrm>
          <a:prstGeom prst="rect">
            <a:avLst/>
          </a:prstGeom>
        </p:spPr>
      </p:pic>
      <p:sp>
        <p:nvSpPr>
          <p:cNvPr id="15" name="CustomShape 7">
            <a:extLst>
              <a:ext uri="{FF2B5EF4-FFF2-40B4-BE49-F238E27FC236}">
                <a16:creationId xmlns:a16="http://schemas.microsoft.com/office/drawing/2014/main" id="{17235F56-5E8A-4606-9361-13FF52EE5168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Großwetterlagen Beispiele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0D0CE3-6065-4D66-9253-AA17A2ABF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0" y="5367596"/>
            <a:ext cx="7078173" cy="5645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3CBF8E-4482-4FA5-A72B-466869833B7D}"/>
              </a:ext>
            </a:extLst>
          </p:cNvPr>
          <p:cNvSpPr txBox="1"/>
          <p:nvPr/>
        </p:nvSpPr>
        <p:spPr>
          <a:xfrm>
            <a:off x="507960" y="4756488"/>
            <a:ext cx="74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623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97A91C3-86B7-4F71-BFE5-4748AE594D21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040" y="2286000"/>
            <a:ext cx="11554200" cy="3815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0D710-3912-4CBC-8120-CF68E67E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9" y="1341827"/>
            <a:ext cx="7676481" cy="511765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4F0041B-7208-48CE-A5EE-1D9C6A7F534C}"/>
              </a:ext>
            </a:extLst>
          </p:cNvPr>
          <p:cNvSpPr txBox="1"/>
          <p:nvPr/>
        </p:nvSpPr>
        <p:spPr>
          <a:xfrm>
            <a:off x="8451542" y="2919423"/>
            <a:ext cx="22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TODO: GWL über 30 Jahre </a:t>
            </a:r>
          </a:p>
        </p:txBody>
      </p:sp>
    </p:spTree>
    <p:extLst>
      <p:ext uri="{BB962C8B-B14F-4D97-AF65-F5344CB8AC3E}">
        <p14:creationId xmlns:p14="http://schemas.microsoft.com/office/powerpoint/2010/main" val="15411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buClr>
                <a:srgbClr val="000000"/>
              </a:buClr>
            </a:pPr>
            <a:r>
              <a:rPr lang="de-DE" sz="2800"/>
              <a:t>Motivation</a:t>
            </a: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7D7179C2-1C41-44AF-A642-97475525E13A}"/>
              </a:ext>
            </a:extLst>
          </p:cNvPr>
          <p:cNvSpPr/>
          <p:nvPr/>
        </p:nvSpPr>
        <p:spPr>
          <a:xfrm>
            <a:off x="318600" y="1304640"/>
            <a:ext cx="11554200" cy="7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4000" b="1" spc="-1" dirty="0">
                <a:solidFill>
                  <a:srgbClr val="000000"/>
                </a:solidFill>
                <a:latin typeface="LMU CompatilFact"/>
              </a:rPr>
              <a:t>Vorstellen des Projekts III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9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94040" y="6459480"/>
            <a:ext cx="1053360" cy="291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6839625-DDCB-4BF0-B421-B9D743C4C90E}" type="slidenum">
              <a:rPr lang="de-DE" sz="1400" b="0" strike="noStrike" spc="-1">
                <a:solidFill>
                  <a:srgbClr val="006C30"/>
                </a:solidFill>
                <a:latin typeface="LMU CompatilFact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7960" y="6459480"/>
            <a:ext cx="10309680" cy="291240"/>
          </a:xfrm>
          <a:prstGeom prst="rect">
            <a:avLst/>
          </a:prstGeom>
          <a:solidFill>
            <a:srgbClr val="C6C7BE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 dirty="0">
                <a:solidFill>
                  <a:srgbClr val="006C30"/>
                </a:solidFill>
                <a:latin typeface="LMU CompatilFact"/>
              </a:rPr>
              <a:t>Präsentation am 01.03.2021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300240" y="188640"/>
            <a:ext cx="1799640" cy="791280"/>
          </a:xfrm>
          <a:prstGeom prst="rect">
            <a:avLst/>
          </a:prstGeom>
          <a:solidFill>
            <a:srgbClr val="C6C7BE"/>
          </a:solidFill>
          <a:ln w="12700">
            <a:solidFill>
              <a:srgbClr val="C6C7B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2147040" y="457200"/>
            <a:ext cx="676800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</a:rPr>
              <a:t>Katja Gutmair, Stella Akouete, Noah Hurmer und Anne Gritto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9372600" y="280800"/>
            <a:ext cx="187236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Statistisches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000" b="0" strike="noStrike" spc="-1">
                <a:solidFill>
                  <a:srgbClr val="006C30"/>
                </a:solidFill>
                <a:latin typeface="LMU CompatilFact"/>
                <a:ea typeface="DejaVu Sans"/>
              </a:rPr>
              <a:t>Praktikum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221264" y="1986300"/>
            <a:ext cx="11554200" cy="45909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LMU CompatilFact"/>
              </a:rPr>
              <a:t>Einführung</a:t>
            </a: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de-DE" sz="2800" b="0" strike="noStrike" spc="-1" dirty="0">
                <a:solidFill>
                  <a:srgbClr val="000000"/>
                </a:solidFill>
                <a:latin typeface="LMU CompatilFact"/>
              </a:rPr>
              <a:t>	</a:t>
            </a:r>
            <a:r>
              <a:rPr lang="de-DE" sz="2000" b="0" strike="noStrike" spc="-1" dirty="0">
                <a:solidFill>
                  <a:srgbClr val="000000"/>
                </a:solidFill>
                <a:latin typeface="LMU CompatilFact"/>
              </a:rPr>
              <a:t>i. </a:t>
            </a: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Vorstellen des Projekts</a:t>
            </a:r>
            <a:endParaRPr lang="de-DE" sz="2000" b="0" strike="noStrike" spc="-1" dirty="0">
              <a:solidFill>
                <a:srgbClr val="000000"/>
              </a:solidFill>
              <a:latin typeface="LMU CompatilFact"/>
            </a:endParaRPr>
          </a:p>
          <a:p>
            <a:pPr marL="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</a:pPr>
            <a:r>
              <a:rPr lang="de-DE" sz="2000" spc="-1" dirty="0">
                <a:solidFill>
                  <a:srgbClr val="000000"/>
                </a:solidFill>
                <a:latin typeface="LMU CompatilFact"/>
              </a:rPr>
              <a:t>	ii. Datensätze</a:t>
            </a: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83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1513</Words>
  <Application>Microsoft Office PowerPoint</Application>
  <PresentationFormat>Breitbild</PresentationFormat>
  <Paragraphs>443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LMU CompatilFact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schaaf</dc:creator>
  <dc:description/>
  <cp:lastModifiedBy>HP</cp:lastModifiedBy>
  <cp:revision>3497</cp:revision>
  <cp:lastPrinted>2002-10-09T14:32:30Z</cp:lastPrinted>
  <dcterms:created xsi:type="dcterms:W3CDTF">2003-07-21T12:00:07Z</dcterms:created>
  <dcterms:modified xsi:type="dcterms:W3CDTF">2021-02-25T17:36:17Z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