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7559675" cy="10691813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"/>
          <p:cNvGrpSpPr/>
          <p:nvPr/>
        </p:nvGrpSpPr>
        <p:grpSpPr>
          <a:xfrm>
            <a:off x="0" y="0"/>
            <a:ext cx="12204720" cy="6856920"/>
            <a:chOff x="0" y="0"/>
            <a:chExt cx="12204720" cy="6856920"/>
          </a:xfrm>
        </p:grpSpPr>
        <p:pic>
          <p:nvPicPr>
            <p:cNvPr id="13" name="Picture 32" descr="standard"/>
            <p:cNvPicPr/>
            <p:nvPr/>
          </p:nvPicPr>
          <p:blipFill>
            <a:blip r:embed="rId14"/>
            <a:stretch/>
          </p:blipFill>
          <p:spPr>
            <a:xfrm>
              <a:off x="3076920" y="0"/>
              <a:ext cx="9127800" cy="6856920"/>
            </a:xfrm>
            <a:prstGeom prst="rect">
              <a:avLst/>
            </a:prstGeom>
            <a:ln w="9525">
              <a:noFill/>
            </a:ln>
          </p:spPr>
        </p:pic>
        <p:pic>
          <p:nvPicPr>
            <p:cNvPr id="2" name="Picture 32" descr="standard"/>
            <p:cNvPicPr/>
            <p:nvPr/>
          </p:nvPicPr>
          <p:blipFill>
            <a:blip r:embed="rId14"/>
            <a:srcRect r="35181"/>
            <a:stretch/>
          </p:blipFill>
          <p:spPr>
            <a:xfrm>
              <a:off x="0" y="0"/>
              <a:ext cx="5914800" cy="6856920"/>
            </a:xfrm>
            <a:prstGeom prst="rect">
              <a:avLst/>
            </a:prstGeom>
            <a:ln w="9525">
              <a:noFill/>
            </a:ln>
          </p:spPr>
        </p:pic>
      </p:grpSp>
      <p:pic>
        <p:nvPicPr>
          <p:cNvPr id="3" name="Grafik 9" descr="mnmLogoNeu-50grau.pdf.emf"/>
          <p:cNvPicPr/>
          <p:nvPr/>
        </p:nvPicPr>
        <p:blipFill>
          <a:blip r:embed="rId15"/>
          <a:stretch/>
        </p:blipFill>
        <p:spPr>
          <a:xfrm>
            <a:off x="9363960" y="474480"/>
            <a:ext cx="1734120" cy="484560"/>
          </a:xfrm>
          <a:prstGeom prst="rect">
            <a:avLst/>
          </a:prstGeom>
          <a:ln w="9525">
            <a:noFill/>
          </a:ln>
        </p:spPr>
      </p:pic>
      <p:pic>
        <p:nvPicPr>
          <p:cNvPr id="4" name="Grafik 10" descr="IFI_notext-neueFarben.eps.emf"/>
          <p:cNvPicPr/>
          <p:nvPr/>
        </p:nvPicPr>
        <p:blipFill>
          <a:blip r:embed="rId16"/>
          <a:stretch/>
        </p:blipFill>
        <p:spPr>
          <a:xfrm>
            <a:off x="10716840" y="214560"/>
            <a:ext cx="289080" cy="441000"/>
          </a:xfrm>
          <a:prstGeom prst="rect">
            <a:avLst/>
          </a:prstGeom>
          <a:ln w="9525">
            <a:noFill/>
          </a:ln>
        </p:spPr>
      </p:pic>
      <p:sp>
        <p:nvSpPr>
          <p:cNvPr id="5" name="CustomShape 2" hidden="1"/>
          <p:cNvSpPr/>
          <p:nvPr/>
        </p:nvSpPr>
        <p:spPr>
          <a:xfrm>
            <a:off x="0" y="1197000"/>
            <a:ext cx="12191040" cy="52916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3" hidden="1"/>
          <p:cNvSpPr/>
          <p:nvPr/>
        </p:nvSpPr>
        <p:spPr>
          <a:xfrm>
            <a:off x="0" y="1197000"/>
            <a:ext cx="12191040" cy="52552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" name="Group 4"/>
          <p:cNvGrpSpPr/>
          <p:nvPr/>
        </p:nvGrpSpPr>
        <p:grpSpPr>
          <a:xfrm>
            <a:off x="0" y="0"/>
            <a:ext cx="12191040" cy="6868440"/>
            <a:chOff x="0" y="0"/>
            <a:chExt cx="12191040" cy="6868440"/>
          </a:xfrm>
        </p:grpSpPr>
        <p:pic>
          <p:nvPicPr>
            <p:cNvPr id="8" name="Picture 70" descr="start"/>
            <p:cNvPicPr/>
            <p:nvPr/>
          </p:nvPicPr>
          <p:blipFill>
            <a:blip r:embed="rId17"/>
            <a:stretch/>
          </p:blipFill>
          <p:spPr>
            <a:xfrm>
              <a:off x="3048120" y="0"/>
              <a:ext cx="9142920" cy="6868440"/>
            </a:xfrm>
            <a:prstGeom prst="rect">
              <a:avLst/>
            </a:prstGeom>
            <a:ln w="9525">
              <a:noFill/>
            </a:ln>
          </p:spPr>
        </p:pic>
        <p:pic>
          <p:nvPicPr>
            <p:cNvPr id="9" name="Picture 70" descr="start"/>
            <p:cNvPicPr/>
            <p:nvPr/>
          </p:nvPicPr>
          <p:blipFill>
            <a:blip r:embed="rId17"/>
            <a:srcRect r="40014"/>
            <a:stretch/>
          </p:blipFill>
          <p:spPr>
            <a:xfrm>
              <a:off x="0" y="0"/>
              <a:ext cx="5482800" cy="6868440"/>
            </a:xfrm>
            <a:prstGeom prst="rect">
              <a:avLst/>
            </a:prstGeom>
            <a:ln w="9525">
              <a:noFill/>
            </a:ln>
          </p:spPr>
        </p:pic>
      </p:grpSp>
      <p:sp>
        <p:nvSpPr>
          <p:cNvPr id="10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1"/>
          <p:cNvGrpSpPr/>
          <p:nvPr/>
        </p:nvGrpSpPr>
        <p:grpSpPr>
          <a:xfrm>
            <a:off x="0" y="0"/>
            <a:ext cx="12204720" cy="6856920"/>
            <a:chOff x="0" y="0"/>
            <a:chExt cx="12204720" cy="6856920"/>
          </a:xfrm>
        </p:grpSpPr>
        <p:pic>
          <p:nvPicPr>
            <p:cNvPr id="49" name="Picture 32" descr="standard"/>
            <p:cNvPicPr/>
            <p:nvPr/>
          </p:nvPicPr>
          <p:blipFill>
            <a:blip r:embed="rId14"/>
            <a:stretch/>
          </p:blipFill>
          <p:spPr>
            <a:xfrm>
              <a:off x="3076920" y="0"/>
              <a:ext cx="9127800" cy="6856920"/>
            </a:xfrm>
            <a:prstGeom prst="rect">
              <a:avLst/>
            </a:prstGeom>
            <a:ln w="9525">
              <a:noFill/>
            </a:ln>
          </p:spPr>
        </p:pic>
        <p:pic>
          <p:nvPicPr>
            <p:cNvPr id="50" name="Picture 32" descr="standard"/>
            <p:cNvPicPr/>
            <p:nvPr/>
          </p:nvPicPr>
          <p:blipFill>
            <a:blip r:embed="rId14"/>
            <a:srcRect r="35181"/>
            <a:stretch/>
          </p:blipFill>
          <p:spPr>
            <a:xfrm>
              <a:off x="0" y="0"/>
              <a:ext cx="5914800" cy="6856920"/>
            </a:xfrm>
            <a:prstGeom prst="rect">
              <a:avLst/>
            </a:prstGeom>
            <a:ln w="9525">
              <a:noFill/>
            </a:ln>
          </p:spPr>
        </p:pic>
      </p:grpSp>
      <p:pic>
        <p:nvPicPr>
          <p:cNvPr id="51" name="Grafik 9" descr="mnmLogoNeu-50grau.pdf.emf"/>
          <p:cNvPicPr/>
          <p:nvPr/>
        </p:nvPicPr>
        <p:blipFill>
          <a:blip r:embed="rId15"/>
          <a:stretch/>
        </p:blipFill>
        <p:spPr>
          <a:xfrm>
            <a:off x="9363960" y="474480"/>
            <a:ext cx="1734120" cy="484560"/>
          </a:xfrm>
          <a:prstGeom prst="rect">
            <a:avLst/>
          </a:prstGeom>
          <a:ln w="9525">
            <a:noFill/>
          </a:ln>
        </p:spPr>
      </p:pic>
      <p:pic>
        <p:nvPicPr>
          <p:cNvPr id="52" name="Grafik 10" descr="IFI_notext-neueFarben.eps.emf"/>
          <p:cNvPicPr/>
          <p:nvPr/>
        </p:nvPicPr>
        <p:blipFill>
          <a:blip r:embed="rId16"/>
          <a:stretch/>
        </p:blipFill>
        <p:spPr>
          <a:xfrm>
            <a:off x="10716840" y="214560"/>
            <a:ext cx="289080" cy="441000"/>
          </a:xfrm>
          <a:prstGeom prst="rect">
            <a:avLst/>
          </a:prstGeom>
          <a:ln w="9525">
            <a:noFill/>
          </a:ln>
        </p:spPr>
      </p:pic>
      <p:sp>
        <p:nvSpPr>
          <p:cNvPr id="53" name="CustomShape 2"/>
          <p:cNvSpPr/>
          <p:nvPr/>
        </p:nvSpPr>
        <p:spPr>
          <a:xfrm>
            <a:off x="0" y="1197000"/>
            <a:ext cx="12191040" cy="52916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3"/>
          <p:cNvSpPr/>
          <p:nvPr/>
        </p:nvSpPr>
        <p:spPr>
          <a:xfrm>
            <a:off x="0" y="1197000"/>
            <a:ext cx="12191040" cy="52552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1"/>
          <p:cNvGrpSpPr/>
          <p:nvPr/>
        </p:nvGrpSpPr>
        <p:grpSpPr>
          <a:xfrm>
            <a:off x="0" y="0"/>
            <a:ext cx="12204720" cy="6856920"/>
            <a:chOff x="0" y="0"/>
            <a:chExt cx="12204720" cy="6856920"/>
          </a:xfrm>
        </p:grpSpPr>
        <p:pic>
          <p:nvPicPr>
            <p:cNvPr id="94" name="Picture 32" descr="standard"/>
            <p:cNvPicPr/>
            <p:nvPr/>
          </p:nvPicPr>
          <p:blipFill>
            <a:blip r:embed="rId14"/>
            <a:stretch/>
          </p:blipFill>
          <p:spPr>
            <a:xfrm>
              <a:off x="3076920" y="0"/>
              <a:ext cx="9127800" cy="6856920"/>
            </a:xfrm>
            <a:prstGeom prst="rect">
              <a:avLst/>
            </a:prstGeom>
            <a:ln w="9525">
              <a:noFill/>
            </a:ln>
          </p:spPr>
        </p:pic>
        <p:pic>
          <p:nvPicPr>
            <p:cNvPr id="95" name="Picture 32" descr="standard"/>
            <p:cNvPicPr/>
            <p:nvPr/>
          </p:nvPicPr>
          <p:blipFill>
            <a:blip r:embed="rId14"/>
            <a:srcRect r="35181"/>
            <a:stretch/>
          </p:blipFill>
          <p:spPr>
            <a:xfrm>
              <a:off x="0" y="0"/>
              <a:ext cx="5914800" cy="6856920"/>
            </a:xfrm>
            <a:prstGeom prst="rect">
              <a:avLst/>
            </a:prstGeom>
            <a:ln w="9525">
              <a:noFill/>
            </a:ln>
          </p:spPr>
        </p:pic>
      </p:grpSp>
      <p:pic>
        <p:nvPicPr>
          <p:cNvPr id="96" name="Grafik 9" descr="mnmLogoNeu-50grau.pdf.emf"/>
          <p:cNvPicPr/>
          <p:nvPr/>
        </p:nvPicPr>
        <p:blipFill>
          <a:blip r:embed="rId15"/>
          <a:stretch/>
        </p:blipFill>
        <p:spPr>
          <a:xfrm>
            <a:off x="9363960" y="474480"/>
            <a:ext cx="1734120" cy="484560"/>
          </a:xfrm>
          <a:prstGeom prst="rect">
            <a:avLst/>
          </a:prstGeom>
          <a:ln w="9525">
            <a:noFill/>
          </a:ln>
        </p:spPr>
      </p:pic>
      <p:pic>
        <p:nvPicPr>
          <p:cNvPr id="97" name="Grafik 10" descr="IFI_notext-neueFarben.eps.emf"/>
          <p:cNvPicPr/>
          <p:nvPr/>
        </p:nvPicPr>
        <p:blipFill>
          <a:blip r:embed="rId16"/>
          <a:stretch/>
        </p:blipFill>
        <p:spPr>
          <a:xfrm>
            <a:off x="10716840" y="214560"/>
            <a:ext cx="289080" cy="441000"/>
          </a:xfrm>
          <a:prstGeom prst="rect">
            <a:avLst/>
          </a:prstGeom>
          <a:ln w="9525">
            <a:noFill/>
          </a:ln>
        </p:spPr>
      </p:pic>
      <p:sp>
        <p:nvSpPr>
          <p:cNvPr id="98" name="CustomShape 2"/>
          <p:cNvSpPr/>
          <p:nvPr/>
        </p:nvSpPr>
        <p:spPr>
          <a:xfrm>
            <a:off x="0" y="1197000"/>
            <a:ext cx="12191040" cy="52916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3"/>
          <p:cNvSpPr/>
          <p:nvPr/>
        </p:nvSpPr>
        <p:spPr>
          <a:xfrm>
            <a:off x="0" y="1197000"/>
            <a:ext cx="12191040" cy="52552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Titelmasterformat durch Klicken bearbeiten</a:t>
            </a: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302760" y="1347840"/>
            <a:ext cx="11554560" cy="49003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Textmasterformate durch Klicken bearbeiten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Zweite Ebene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Dritte Ebene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Vierte Ebene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Fünfte Ebene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6"/>
          <p:cNvSpPr>
            <a:spLocks noGrp="1"/>
          </p:cNvSpPr>
          <p:nvPr>
            <p:ph type="sldNum"/>
          </p:nvPr>
        </p:nvSpPr>
        <p:spPr>
          <a:xfrm>
            <a:off x="10994040" y="6459480"/>
            <a:ext cx="1053720" cy="2916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08DAF95C-1B5D-4571-83D9-D9775D257400}" type="slidenum">
              <a:rPr lang="de-DE" sz="1400" b="0" strike="noStrike" spc="-1">
                <a:solidFill>
                  <a:srgbClr val="006C30"/>
                </a:solidFill>
                <a:latin typeface="Arial"/>
                <a:ea typeface="DejaVu Sans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03" name="PlaceHolder 7"/>
          <p:cNvSpPr>
            <a:spLocks noGrp="1"/>
          </p:cNvSpPr>
          <p:nvPr>
            <p:ph type="ftr"/>
          </p:nvPr>
        </p:nvSpPr>
        <p:spPr>
          <a:xfrm>
            <a:off x="507960" y="6459480"/>
            <a:ext cx="10310040" cy="2916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Arial"/>
                <a:ea typeface="DejaVu Sans"/>
              </a:rPr>
              <a:t>Vortrags-Kurztitel (Für alle Folien setzen: Klick auf "Einfügen" - "Kopf- und Fußzeile")</a:t>
            </a:r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://www.schulbiologiezentrum.info/Wetter%20Materialien/Gro%DFwetterlagen%20Material.pdf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57C3A5B3-4440-4549-B575-E3FF659524D7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6" name="Picture 145"/>
          <p:cNvPicPr/>
          <p:nvPr/>
        </p:nvPicPr>
        <p:blipFill>
          <a:blip r:embed="rId2"/>
          <a:stretch/>
        </p:blipFill>
        <p:spPr>
          <a:xfrm>
            <a:off x="1233000" y="1233000"/>
            <a:ext cx="9511200" cy="5226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6B2EFC3E-4B22-4CEF-B326-99A9D7ED513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10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3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4" name="CustomShape 6"/>
          <p:cNvSpPr/>
          <p:nvPr/>
        </p:nvSpPr>
        <p:spPr>
          <a:xfrm>
            <a:off x="159120" y="2169000"/>
            <a:ext cx="11553840" cy="3815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16" name="Picture 215"/>
          <p:cNvPicPr/>
          <p:nvPr/>
        </p:nvPicPr>
        <p:blipFill>
          <a:blip r:embed="rId2"/>
          <a:srcRect l="8056" t="6065" r="6783" b="23479"/>
          <a:stretch/>
        </p:blipFill>
        <p:spPr>
          <a:xfrm>
            <a:off x="10080" y="1550160"/>
            <a:ext cx="12192120" cy="3871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AB05CEFF-D735-4746-8D11-4B1CFED36888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11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21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22" name="CustomShape 6"/>
          <p:cNvSpPr/>
          <p:nvPr/>
        </p:nvSpPr>
        <p:spPr>
          <a:xfrm>
            <a:off x="159120" y="2356920"/>
            <a:ext cx="11553840" cy="3815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2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Tagesmesswerte besser in “Gebiete” unterteilen</a:t>
            </a:r>
          </a:p>
          <a:p>
            <a:pPr marL="1130400" lvl="2" indent="-21528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Örtliche Komponente besser einbringen</a:t>
            </a:r>
            <a:endParaRPr lang="en-US" sz="2800" spc="-1" dirty="0">
              <a:latin typeface="Arial"/>
            </a:endParaRPr>
          </a:p>
          <a:p>
            <a:pPr marL="1130400" lvl="2" indent="-21528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Typische Merkmale der GWLs extrapolieren</a:t>
            </a:r>
            <a:endParaRPr lang="en-US" sz="2800" b="0" strike="noStrike" spc="-1" dirty="0">
              <a:latin typeface="Arial"/>
            </a:endParaRPr>
          </a:p>
          <a:p>
            <a:pPr marL="864000" lvl="3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223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Clustern pro Tag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224" name="TextShape 8"/>
          <p:cNvSpPr txBox="1"/>
          <p:nvPr/>
        </p:nvSpPr>
        <p:spPr>
          <a:xfrm>
            <a:off x="370800" y="5029200"/>
            <a:ext cx="543600" cy="445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de-DE" sz="2400" b="1" strike="noStrike" spc="-1">
                <a:solidFill>
                  <a:srgbClr val="000000"/>
                </a:solidFill>
                <a:latin typeface="LMU CompatilFact"/>
                <a:ea typeface="DejaVu Sans"/>
              </a:rPr>
              <a:t>→ 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25" name="TextShape 9"/>
          <p:cNvSpPr txBox="1"/>
          <p:nvPr/>
        </p:nvSpPr>
        <p:spPr>
          <a:xfrm>
            <a:off x="0" y="5029200"/>
            <a:ext cx="8686800" cy="916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marL="864000" lvl="3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LMU CompatilFact"/>
                <a:ea typeface="DejaVu Sans"/>
              </a:rPr>
              <a:t>Tage filtern durch Spatial Clustering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F19E9E25-9ED0-4305-9702-AA5FA3C168DB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12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30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31" name="CustomShape 6"/>
          <p:cNvSpPr/>
          <p:nvPr/>
        </p:nvSpPr>
        <p:spPr>
          <a:xfrm>
            <a:off x="803520" y="2296800"/>
            <a:ext cx="9984600" cy="1391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spAutoFit/>
          </a:bodyPr>
          <a:lstStyle/>
          <a:p>
            <a:pPr marL="216000" indent="-21528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LMU CompatilFact"/>
                <a:ea typeface="DejaVu Sans"/>
              </a:rPr>
              <a:t>Dichtebasierte räumliche Clusteranalyse mit Rauschen</a:t>
            </a:r>
            <a:endParaRPr lang="en-US" sz="2800" b="0" strike="noStrike" spc="-1">
              <a:latin typeface="Arial"/>
            </a:endParaRPr>
          </a:p>
          <a:p>
            <a:pPr marL="216000" indent="-21528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2800" b="0" strike="noStrike" spc="-1">
              <a:solidFill>
                <a:srgbClr val="000000"/>
              </a:solidFill>
              <a:latin typeface="LMU CompatilFact"/>
              <a:ea typeface="DejaVu Sans"/>
            </a:endParaRPr>
          </a:p>
          <a:p>
            <a:pPr marL="216000" indent="-21528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2800" b="0" strike="noStrike" spc="-1">
              <a:solidFill>
                <a:srgbClr val="000000"/>
              </a:solidFill>
              <a:latin typeface="LMU CompatilFact"/>
              <a:ea typeface="DejaVu Sans"/>
            </a:endParaRPr>
          </a:p>
        </p:txBody>
      </p:sp>
      <p:sp>
        <p:nvSpPr>
          <p:cNvPr id="232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>
                <a:solidFill>
                  <a:srgbClr val="000000"/>
                </a:solidFill>
                <a:latin typeface="LMU CompatilFact"/>
                <a:ea typeface="DejaVu Sans"/>
              </a:rPr>
              <a:t>DBSCAN</a:t>
            </a:r>
            <a:endParaRPr lang="en-US" sz="4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20B9FA-2217-4174-87F2-159AA47B5F53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13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37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238" name="Picture 237"/>
          <p:cNvPicPr/>
          <p:nvPr/>
        </p:nvPicPr>
        <p:blipFill>
          <a:blip r:embed="rId2"/>
          <a:stretch/>
        </p:blipFill>
        <p:spPr>
          <a:xfrm>
            <a:off x="2057400" y="1414080"/>
            <a:ext cx="8105760" cy="4529520"/>
          </a:xfrm>
          <a:prstGeom prst="rect">
            <a:avLst/>
          </a:prstGeom>
          <a:ln w="0">
            <a:noFill/>
          </a:ln>
        </p:spPr>
      </p:pic>
      <p:sp>
        <p:nvSpPr>
          <p:cNvPr id="239" name="TextShape 6"/>
          <p:cNvSpPr txBox="1"/>
          <p:nvPr/>
        </p:nvSpPr>
        <p:spPr>
          <a:xfrm>
            <a:off x="304800" y="5943600"/>
            <a:ext cx="1119828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800" b="0" strike="noStrike" spc="-1" dirty="0">
                <a:solidFill>
                  <a:srgbClr val="666666"/>
                </a:solidFill>
                <a:latin typeface="Arial"/>
              </a:rPr>
              <a:t>https://scikit-learn.org/0.15/auto_examples/cluster/plot_cluster_comparison.html, 20.12.2020 01:30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02FF6CAB-E864-46AA-9482-32993077517F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14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44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45" name="CustomShape 6"/>
          <p:cNvSpPr/>
          <p:nvPr/>
        </p:nvSpPr>
        <p:spPr>
          <a:xfrm>
            <a:off x="457200" y="2329920"/>
            <a:ext cx="10866960" cy="2858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spAutoFit/>
          </a:bodyPr>
          <a:lstStyle/>
          <a:p>
            <a:pPr marL="216000" indent="-21528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LMU CompatilFact"/>
              </a:rPr>
              <a:t>Dichtebasierte räumliche Clusteranalyse mit Rauschen</a:t>
            </a:r>
            <a:endParaRPr lang="de-DE" sz="2800" b="0" strike="noStrike" spc="-1">
              <a:solidFill>
                <a:srgbClr val="000000"/>
              </a:solidFill>
              <a:latin typeface="LMU CompatilFact"/>
              <a:ea typeface="DejaVu Sans"/>
            </a:endParaRPr>
          </a:p>
          <a:p>
            <a:pPr marL="216000" indent="-21528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2800" b="0" strike="noStrike" spc="-1">
              <a:solidFill>
                <a:srgbClr val="000000"/>
              </a:solidFill>
              <a:latin typeface="LMU CompatilFact"/>
              <a:ea typeface="DejaVu Sans"/>
            </a:endParaRPr>
          </a:p>
          <a:p>
            <a:pPr marL="216000" indent="-21528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LMU CompatilFact"/>
              </a:rPr>
              <a:t>Zusammenhängende Gebiete ähnlicher Messwerte</a:t>
            </a:r>
            <a:endParaRPr lang="de-DE" sz="2800" b="0" strike="noStrike" spc="-1">
              <a:solidFill>
                <a:srgbClr val="000000"/>
              </a:solidFill>
              <a:latin typeface="LMU CompatilFact"/>
              <a:ea typeface="DejaVu Sans"/>
            </a:endParaRPr>
          </a:p>
          <a:p>
            <a:pPr marL="864000" lvl="3" indent="-21600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LMU CompatilFact"/>
              </a:rPr>
              <a:t>z.B. „Hoch“- und „Tiefdruckgebiet“</a:t>
            </a:r>
            <a:endParaRPr lang="de-DE" sz="2800" b="0" strike="noStrike" spc="-1">
              <a:solidFill>
                <a:srgbClr val="000000"/>
              </a:solidFill>
              <a:latin typeface="LMU CompatilFact"/>
              <a:ea typeface="DejaVu Sans"/>
            </a:endParaRPr>
          </a:p>
          <a:p>
            <a:pPr marL="864000" lvl="3" indent="-21600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LMU CompatilFact"/>
              </a:rPr>
              <a:t>Diskrete Clusterzugehörigkeit statt stetigen Messwerten</a:t>
            </a:r>
            <a:endParaRPr lang="de-DE" sz="2800" b="0" strike="noStrike" spc="-1">
              <a:solidFill>
                <a:srgbClr val="000000"/>
              </a:solidFill>
              <a:latin typeface="LMU CompatilFact"/>
              <a:ea typeface="DejaVu Sans"/>
            </a:endParaRPr>
          </a:p>
          <a:p>
            <a:pPr marL="216000" indent="-21528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2800" b="0" strike="noStrike" spc="-1">
              <a:solidFill>
                <a:srgbClr val="000000"/>
              </a:solidFill>
              <a:latin typeface="LMU CompatilFact"/>
              <a:ea typeface="DejaVu Sans"/>
            </a:endParaRPr>
          </a:p>
        </p:txBody>
      </p:sp>
      <p:sp>
        <p:nvSpPr>
          <p:cNvPr id="246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>
                <a:solidFill>
                  <a:srgbClr val="000000"/>
                </a:solidFill>
                <a:latin typeface="LMU CompatilFact"/>
                <a:ea typeface="DejaVu Sans"/>
              </a:rPr>
              <a:t>DBSCAN</a:t>
            </a:r>
            <a:endParaRPr lang="en-US" sz="4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1ACF8320-8346-425C-80AC-31CB5B56AC86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15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51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52" name="CustomShape 6"/>
          <p:cNvSpPr/>
          <p:nvPr/>
        </p:nvSpPr>
        <p:spPr>
          <a:xfrm>
            <a:off x="419760" y="2297880"/>
            <a:ext cx="8495640" cy="902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spAutoFit/>
          </a:bodyPr>
          <a:lstStyle/>
          <a:p>
            <a:pPr marL="216000" indent="-21528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LMU CompatilFact"/>
              </a:rPr>
              <a:t>Folgendes als Besipiel anhand von 12.12.2006</a:t>
            </a:r>
            <a:endParaRPr lang="de-DE" sz="2800" b="0" strike="noStrike" spc="-1">
              <a:solidFill>
                <a:srgbClr val="000000"/>
              </a:solidFill>
              <a:latin typeface="LMU CompatilFact"/>
              <a:ea typeface="DejaVu Sans"/>
            </a:endParaRPr>
          </a:p>
          <a:p>
            <a:pPr marL="216000" indent="-21528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2800" b="0" strike="noStrike" spc="-1">
              <a:solidFill>
                <a:srgbClr val="000000"/>
              </a:solidFill>
              <a:latin typeface="LMU CompatilFact"/>
              <a:ea typeface="DejaVu Sans"/>
            </a:endParaRPr>
          </a:p>
        </p:txBody>
      </p:sp>
      <p:sp>
        <p:nvSpPr>
          <p:cNvPr id="253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>
                <a:solidFill>
                  <a:srgbClr val="000000"/>
                </a:solidFill>
                <a:latin typeface="LMU CompatilFact"/>
                <a:ea typeface="DejaVu Sans"/>
              </a:rPr>
              <a:t>Clustern pro Tag</a:t>
            </a:r>
            <a:endParaRPr lang="en-US" sz="4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4ED2C2EB-214A-4B86-968B-C3C39DCA8DF3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16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58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59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60" name="Picture 259"/>
          <p:cNvPicPr/>
          <p:nvPr/>
        </p:nvPicPr>
        <p:blipFill>
          <a:blip r:embed="rId2"/>
          <a:srcRect l="12595" r="11008"/>
          <a:stretch/>
        </p:blipFill>
        <p:spPr>
          <a:xfrm>
            <a:off x="228600" y="1304640"/>
            <a:ext cx="5977080" cy="4638960"/>
          </a:xfrm>
          <a:prstGeom prst="rect">
            <a:avLst/>
          </a:prstGeom>
          <a:ln w="0">
            <a:noFill/>
          </a:ln>
        </p:spPr>
      </p:pic>
      <p:pic>
        <p:nvPicPr>
          <p:cNvPr id="261" name="Picture 260"/>
          <p:cNvPicPr/>
          <p:nvPr/>
        </p:nvPicPr>
        <p:blipFill>
          <a:blip r:embed="rId3"/>
          <a:srcRect l="10819" r="11637"/>
          <a:stretch/>
        </p:blipFill>
        <p:spPr>
          <a:xfrm>
            <a:off x="6049800" y="1304640"/>
            <a:ext cx="6066720" cy="4638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D9F084E-49F2-4292-8CFF-0DC211D9673D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17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66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67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68" name="Picture 267"/>
          <p:cNvPicPr/>
          <p:nvPr/>
        </p:nvPicPr>
        <p:blipFill>
          <a:blip r:embed="rId2"/>
          <a:stretch/>
        </p:blipFill>
        <p:spPr>
          <a:xfrm>
            <a:off x="1580444" y="1219200"/>
            <a:ext cx="8782756" cy="5181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F0F70DA5-F1F5-4A4C-B67A-EC6E32BF8AA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18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73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74" name="CustomShape 6"/>
          <p:cNvSpPr/>
          <p:nvPr/>
        </p:nvSpPr>
        <p:spPr>
          <a:xfrm>
            <a:off x="153720" y="6040440"/>
            <a:ext cx="11420640" cy="709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spAutoFit/>
          </a:bodyPr>
          <a:lstStyle/>
          <a:p>
            <a:r>
              <a:rPr lang="de-DE" sz="1500" b="0" strike="noStrike" spc="-1">
                <a:solidFill>
                  <a:srgbClr val="666666"/>
                </a:solidFill>
                <a:latin typeface="LMU CompatilFact"/>
                <a:ea typeface="DejaVu Sans"/>
                <a:hlinkClick r:id="rId2"/>
              </a:rPr>
              <a:t>http://www.schulbiologiezentrum.info/Wetter%20Materialien/Gro%DFwetterlagen%20Material.pdf</a:t>
            </a:r>
            <a:r>
              <a:rPr lang="de-DE" sz="1500" b="0" strike="noStrike" spc="-1">
                <a:solidFill>
                  <a:srgbClr val="666666"/>
                </a:solidFill>
                <a:latin typeface="LMU CompatilFact"/>
                <a:ea typeface="DejaVu Sans"/>
              </a:rPr>
              <a:t> - 20.12.2020 2:20Uhr</a:t>
            </a:r>
            <a:endParaRPr lang="de-DE" sz="1500" b="0" strike="noStrike" spc="-1">
              <a:solidFill>
                <a:srgbClr val="000000"/>
              </a:solidFill>
              <a:latin typeface="LMU CompatilFact"/>
              <a:ea typeface="DejaVu Sans"/>
            </a:endParaRPr>
          </a:p>
          <a:p>
            <a:pPr marL="216000" indent="-21528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1500" b="0" strike="noStrike" spc="-1">
              <a:solidFill>
                <a:srgbClr val="000000"/>
              </a:solidFill>
              <a:latin typeface="LMU CompatilFact"/>
              <a:ea typeface="DejaVu Sans"/>
            </a:endParaRPr>
          </a:p>
        </p:txBody>
      </p:sp>
      <p:sp>
        <p:nvSpPr>
          <p:cNvPr id="275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76" name="Picture 275"/>
          <p:cNvPicPr/>
          <p:nvPr/>
        </p:nvPicPr>
        <p:blipFill>
          <a:blip r:embed="rId3"/>
          <a:stretch/>
        </p:blipFill>
        <p:spPr>
          <a:xfrm>
            <a:off x="328680" y="1745280"/>
            <a:ext cx="5677560" cy="4136760"/>
          </a:xfrm>
          <a:prstGeom prst="rect">
            <a:avLst/>
          </a:prstGeom>
          <a:ln w="0">
            <a:noFill/>
          </a:ln>
        </p:spPr>
      </p:pic>
      <p:pic>
        <p:nvPicPr>
          <p:cNvPr id="277" name="Picture 276"/>
          <p:cNvPicPr/>
          <p:nvPr/>
        </p:nvPicPr>
        <p:blipFill>
          <a:blip r:embed="rId4"/>
          <a:srcRect l="7748" t="6693" r="18585"/>
          <a:stretch/>
        </p:blipFill>
        <p:spPr>
          <a:xfrm>
            <a:off x="6172200" y="1630080"/>
            <a:ext cx="5873040" cy="4410360"/>
          </a:xfrm>
          <a:prstGeom prst="rect">
            <a:avLst/>
          </a:prstGeom>
          <a:ln w="0">
            <a:noFill/>
          </a:ln>
        </p:spPr>
      </p:pic>
      <p:sp>
        <p:nvSpPr>
          <p:cNvPr id="278" name="TextShape 8"/>
          <p:cNvSpPr txBox="1"/>
          <p:nvPr/>
        </p:nvSpPr>
        <p:spPr>
          <a:xfrm>
            <a:off x="3192480" y="1215000"/>
            <a:ext cx="6026760" cy="445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de-DE" sz="2400" b="0" strike="noStrike" spc="-1">
                <a:solidFill>
                  <a:srgbClr val="000000"/>
                </a:solidFill>
                <a:latin typeface="LMU CompatilFact"/>
                <a:ea typeface="DejaVu Sans"/>
              </a:rPr>
              <a:t>GWL ist WA (Westeuropa antizyklonal)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02B70A8C-F65C-4F81-85DF-C277B2AD03AF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19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81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83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84" name="CustomShape 6"/>
          <p:cNvSpPr/>
          <p:nvPr/>
        </p:nvSpPr>
        <p:spPr>
          <a:xfrm>
            <a:off x="701640" y="2286000"/>
            <a:ext cx="8442360" cy="1333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spAutoFit/>
          </a:bodyPr>
          <a:lstStyle/>
          <a:p>
            <a:pPr marL="216000" indent="-21528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Variablen extrahieren</a:t>
            </a:r>
            <a:endParaRPr lang="de-DE" sz="28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  <a:p>
            <a:pPr marL="864000" lvl="3" indent="-21600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Definieren eines „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LMU CompatilFact"/>
              </a:rPr>
              <a:t>max</a:t>
            </a: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“ und eines „min“ Gebietes</a:t>
            </a:r>
            <a:endParaRPr lang="de-DE" sz="24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  <a:p>
            <a:pPr marL="216000" indent="-21528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24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</p:txBody>
      </p:sp>
      <p:sp>
        <p:nvSpPr>
          <p:cNvPr id="285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>
                <a:solidFill>
                  <a:srgbClr val="000000"/>
                </a:solidFill>
                <a:latin typeface="LMU CompatilFact"/>
                <a:ea typeface="DejaVu Sans"/>
              </a:rPr>
              <a:t>Clustern pro Tag</a:t>
            </a:r>
            <a:endParaRPr lang="en-US" sz="4800" b="0" strike="noStrike" spc="-1">
              <a:latin typeface="Arial"/>
            </a:endParaRPr>
          </a:p>
        </p:txBody>
      </p:sp>
      <p:pic>
        <p:nvPicPr>
          <p:cNvPr id="286" name="Picture 285"/>
          <p:cNvPicPr/>
          <p:nvPr/>
        </p:nvPicPr>
        <p:blipFill>
          <a:blip r:embed="rId2"/>
          <a:stretch/>
        </p:blipFill>
        <p:spPr>
          <a:xfrm>
            <a:off x="1634760" y="3200400"/>
            <a:ext cx="9478800" cy="325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641FD741-0AA5-452A-98C6-73CFE19B448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1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2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3" name="Picture 152"/>
          <p:cNvPicPr/>
          <p:nvPr/>
        </p:nvPicPr>
        <p:blipFill>
          <a:blip r:embed="rId2"/>
          <a:stretch/>
        </p:blipFill>
        <p:spPr>
          <a:xfrm>
            <a:off x="255240" y="1207910"/>
            <a:ext cx="10989360" cy="5192889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C5BF1947-C5D7-4DE9-AA45-EAF93E0F87E1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9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0" name="Picture 159"/>
          <p:cNvPicPr/>
          <p:nvPr/>
        </p:nvPicPr>
        <p:blipFill>
          <a:blip r:embed="rId2"/>
          <a:stretch/>
        </p:blipFill>
        <p:spPr>
          <a:xfrm>
            <a:off x="1625600" y="1196622"/>
            <a:ext cx="9619000" cy="5262858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50595F-CD5B-4DD4-BC30-5D87173CB03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7" name="Picture 166"/>
          <p:cNvPicPr/>
          <p:nvPr/>
        </p:nvPicPr>
        <p:blipFill>
          <a:blip r:embed="rId2"/>
          <a:stretch/>
        </p:blipFill>
        <p:spPr>
          <a:xfrm>
            <a:off x="1591733" y="1207911"/>
            <a:ext cx="9922933" cy="5192889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A3F64EB-2A29-4928-A8B3-03A725745AE3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72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73" name="CustomShape 6"/>
          <p:cNvSpPr/>
          <p:nvPr/>
        </p:nvSpPr>
        <p:spPr>
          <a:xfrm>
            <a:off x="333360" y="2356920"/>
            <a:ext cx="11553840" cy="3815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Anzahl Dimensionen</a:t>
            </a:r>
            <a:endParaRPr lang="en-US" sz="24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 err="1">
                <a:solidFill>
                  <a:srgbClr val="000000"/>
                </a:solidFill>
                <a:latin typeface="LMU CompatilFact"/>
                <a:ea typeface="DejaVu Sans"/>
              </a:rPr>
              <a:t>Principle</a:t>
            </a: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LMU CompatilFact"/>
                <a:ea typeface="DejaVu Sans"/>
              </a:rPr>
              <a:t>Component</a:t>
            </a: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LMU CompatilFact"/>
                <a:ea typeface="DejaVu Sans"/>
              </a:rPr>
              <a:t>Analsis</a:t>
            </a:r>
            <a:endParaRPr lang="en-US" sz="2400" b="0" strike="noStrike" spc="-1" dirty="0">
              <a:latin typeface="Arial"/>
            </a:endParaRPr>
          </a:p>
          <a:p>
            <a:pPr marL="1080000" lvl="4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Aus Eigenvektoren der Kovarianzmatrix</a:t>
            </a:r>
            <a:endParaRPr lang="en-US" sz="2400" b="0" strike="noStrike" spc="-1" dirty="0">
              <a:latin typeface="Arial"/>
            </a:endParaRPr>
          </a:p>
          <a:p>
            <a:pPr marL="1080000" lvl="4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Erklären der meisten Varianz mit weniger Dimensionen</a:t>
            </a:r>
            <a:endParaRPr lang="en-US" sz="2400" b="0" strike="noStrike" spc="-1" dirty="0">
              <a:latin typeface="Arial"/>
            </a:endParaRPr>
          </a:p>
          <a:p>
            <a:pPr marL="1080000" lvl="4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Hier 85% mit 10 Dimensionen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74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>
                <a:solidFill>
                  <a:srgbClr val="000000"/>
                </a:solidFill>
                <a:latin typeface="LMU CompatilFact"/>
                <a:ea typeface="DejaVu Sans"/>
              </a:rPr>
              <a:t>Probleme und Ansätze III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175" name="TextShape 8"/>
          <p:cNvSpPr txBox="1"/>
          <p:nvPr/>
        </p:nvSpPr>
        <p:spPr>
          <a:xfrm>
            <a:off x="333360" y="3440880"/>
            <a:ext cx="543600" cy="445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de-DE" sz="2400" b="1" strike="noStrike" spc="-1">
                <a:solidFill>
                  <a:srgbClr val="000000"/>
                </a:solidFill>
                <a:latin typeface="LMU CompatilFact"/>
                <a:ea typeface="DejaVu Sans"/>
              </a:rPr>
              <a:t>→ 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Picture 175"/>
          <p:cNvPicPr/>
          <p:nvPr/>
        </p:nvPicPr>
        <p:blipFill>
          <a:blip r:embed="rId2"/>
          <a:srcRect b="21059"/>
          <a:stretch/>
        </p:blipFill>
        <p:spPr>
          <a:xfrm>
            <a:off x="2147040" y="1174044"/>
            <a:ext cx="7764604" cy="5226756"/>
          </a:xfrm>
          <a:prstGeom prst="rect">
            <a:avLst/>
          </a:prstGeom>
          <a:ln w="0">
            <a:noFill/>
          </a:ln>
        </p:spPr>
      </p:pic>
      <p:sp>
        <p:nvSpPr>
          <p:cNvPr id="177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10842D3E-C356-4765-9205-86749FBE6B06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1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2" name="CustomShape 6"/>
          <p:cNvSpPr/>
          <p:nvPr/>
        </p:nvSpPr>
        <p:spPr>
          <a:xfrm>
            <a:off x="159120" y="2169000"/>
            <a:ext cx="11553840" cy="3815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5DE2A253-51CD-4F70-BC49-298A2A722F22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8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9" name="CustomShape 6"/>
          <p:cNvSpPr/>
          <p:nvPr/>
        </p:nvSpPr>
        <p:spPr>
          <a:xfrm>
            <a:off x="159120" y="2169000"/>
            <a:ext cx="11553840" cy="3815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91" name="Picture 190"/>
          <p:cNvPicPr/>
          <p:nvPr/>
        </p:nvPicPr>
        <p:blipFill>
          <a:blip r:embed="rId2"/>
          <a:stretch/>
        </p:blipFill>
        <p:spPr>
          <a:xfrm>
            <a:off x="2119320" y="1219200"/>
            <a:ext cx="7180920" cy="5240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307AB783-09A6-4131-AD84-08B9FC7F8DF8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96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97" name="CustomShape 6"/>
          <p:cNvSpPr/>
          <p:nvPr/>
        </p:nvSpPr>
        <p:spPr>
          <a:xfrm>
            <a:off x="159120" y="2169000"/>
            <a:ext cx="11553840" cy="3815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99" name="Picture 198"/>
          <p:cNvPicPr/>
          <p:nvPr/>
        </p:nvPicPr>
        <p:blipFill>
          <a:blip r:embed="rId2"/>
          <a:stretch/>
        </p:blipFill>
        <p:spPr>
          <a:xfrm>
            <a:off x="1600200" y="1304640"/>
            <a:ext cx="8873280" cy="5095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C7F7F9D4-A9D0-4C40-8498-E7485EDA52A5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4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5" name="CustomShape 6"/>
          <p:cNvSpPr/>
          <p:nvPr/>
        </p:nvSpPr>
        <p:spPr>
          <a:xfrm>
            <a:off x="159120" y="2169000"/>
            <a:ext cx="11553840" cy="3815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7" name="Picture 206"/>
          <p:cNvPicPr/>
          <p:nvPr/>
        </p:nvPicPr>
        <p:blipFill>
          <a:blip r:embed="rId2"/>
          <a:stretch/>
        </p:blipFill>
        <p:spPr>
          <a:xfrm>
            <a:off x="5759280" y="1294200"/>
            <a:ext cx="6432840" cy="4420800"/>
          </a:xfrm>
          <a:prstGeom prst="rect">
            <a:avLst/>
          </a:prstGeom>
          <a:ln w="0">
            <a:noFill/>
          </a:ln>
        </p:spPr>
      </p:pic>
      <p:pic>
        <p:nvPicPr>
          <p:cNvPr id="208" name="Picture 207"/>
          <p:cNvPicPr/>
          <p:nvPr/>
        </p:nvPicPr>
        <p:blipFill>
          <a:blip r:embed="rId3"/>
          <a:stretch/>
        </p:blipFill>
        <p:spPr>
          <a:xfrm>
            <a:off x="0" y="1305000"/>
            <a:ext cx="6092640" cy="441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485</Words>
  <Application>Microsoft Office PowerPoint</Application>
  <PresentationFormat>Widescreen</PresentationFormat>
  <Paragraphs>125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LMU CompatilFact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schaaf</dc:creator>
  <dc:description/>
  <cp:lastModifiedBy>Noah Hurmer</cp:lastModifiedBy>
  <cp:revision>3429</cp:revision>
  <cp:lastPrinted>2002-10-09T14:32:30Z</cp:lastPrinted>
  <dcterms:created xsi:type="dcterms:W3CDTF">2003-07-21T12:00:07Z</dcterms:created>
  <dcterms:modified xsi:type="dcterms:W3CDTF">2020-12-20T10:01:03Z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21</vt:i4>
  </property>
</Properties>
</file>