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260" r:id="rId8"/>
    <p:sldId id="261" r:id="rId9"/>
    <p:sldId id="849" r:id="rId10"/>
    <p:sldId id="262" r:id="rId11"/>
    <p:sldId id="263" r:id="rId12"/>
    <p:sldId id="264" r:id="rId13"/>
    <p:sldId id="265" r:id="rId14"/>
    <p:sldId id="266" r:id="rId15"/>
    <p:sldId id="851" r:id="rId16"/>
    <p:sldId id="267" r:id="rId17"/>
    <p:sldId id="268" r:id="rId18"/>
    <p:sldId id="269" r:id="rId19"/>
    <p:sldId id="272" r:id="rId20"/>
    <p:sldId id="273" r:id="rId21"/>
    <p:sldId id="852" r:id="rId22"/>
    <p:sldId id="274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7T12:56:17" idx="1">
    <p:pos x="0" y="0"/>
    <p:text>Get a better visualization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Einteilung in Cluster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000000"/>
                </a:solidFill>
                <a:latin typeface="LMU CompatilFact"/>
              </a:rPr>
              <a:t>Beispiel: pik-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LMU CompatilFact"/>
              </a:rPr>
              <a:t>potsdamm</a:t>
            </a:r>
            <a:r>
              <a:rPr lang="de-DE" sz="1600" b="0" strike="noStrike" spc="-1" dirty="0">
                <a:solidFill>
                  <a:srgbClr val="000000"/>
                </a:solidFill>
                <a:latin typeface="LMU CompatilFact"/>
              </a:rPr>
              <a:t> Bericht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000000"/>
                </a:solidFill>
                <a:latin typeface="LMU CompatilFact"/>
              </a:rPr>
              <a:t>Ein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LMU CompatilFact"/>
              </a:rPr>
              <a:t>Gwl</a:t>
            </a:r>
            <a:r>
              <a:rPr lang="de-DE" sz="1600" b="0" strike="noStrike" spc="-1" dirty="0">
                <a:solidFill>
                  <a:srgbClr val="000000"/>
                </a:solidFill>
                <a:latin typeface="LMU CompatilFact"/>
              </a:rPr>
              <a:t> möglichst in einem Cluster vertreten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000000"/>
                </a:solidFill>
                <a:latin typeface="LMU CompatilFact"/>
              </a:rPr>
              <a:t>Anzahl Cluster &lt; Anzahl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en-US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Datensatz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Proof on minimal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difference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Clustern mit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abwandlung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von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clustering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large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applications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clara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Clustering ähnelt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Verfahren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k-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means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or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of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320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Was ist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mahalanobis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..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831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2B186DD-1F6C-4273-976D-AB514C10FD93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Anzahl Dimensionen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LMU CompatilFact"/>
              </a:rPr>
              <a:t>PCA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what is PCA##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365FC97-FEE6-4BC9-BE97-F2C42DAE85F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lang="en-US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Größe Karte &gt; Größe Karte von definierten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en-US" sz="24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 zwischen erstem und letztem Tag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191578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 err="1">
                <a:latin typeface="LMU CompatilFact"/>
              </a:rPr>
              <a:t>Erstellen</a:t>
            </a:r>
            <a:r>
              <a:rPr lang="en-US" sz="2800" spc="-1" dirty="0">
                <a:latin typeface="LMU CompatilFact"/>
              </a:rPr>
              <a:t> </a:t>
            </a:r>
            <a:r>
              <a:rPr lang="en-US" sz="2800" spc="-1" dirty="0" err="1">
                <a:latin typeface="LMU CompatilFact"/>
              </a:rPr>
              <a:t>eines</a:t>
            </a:r>
            <a:r>
              <a:rPr lang="en-US" sz="2800" spc="-1" dirty="0">
                <a:latin typeface="LMU CompatilFact"/>
              </a:rPr>
              <a:t> </a:t>
            </a:r>
            <a:r>
              <a:rPr lang="en-US" sz="2800" spc="-1" dirty="0" err="1">
                <a:latin typeface="LMU CompatilFact"/>
              </a:rPr>
              <a:t>neuen</a:t>
            </a:r>
            <a:r>
              <a:rPr lang="en-US" sz="2800" spc="-1" dirty="0">
                <a:latin typeface="LMU CompatilFact"/>
              </a:rPr>
              <a:t> </a:t>
            </a:r>
            <a:r>
              <a:rPr lang="en-US" sz="2800" spc="-1" dirty="0" err="1">
                <a:latin typeface="LMU CompatilFact"/>
              </a:rPr>
              <a:t>Datensatzes</a:t>
            </a:r>
            <a:endParaRPr lang="en-US" sz="14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LMU CompatilFact"/>
              </a:rPr>
              <a:t>Extrahieren</a:t>
            </a:r>
            <a:r>
              <a:rPr lang="en-US" sz="2400" b="0" strike="noStrike" spc="-1" dirty="0">
                <a:latin typeface="LMU CompatilFact"/>
              </a:rPr>
              <a:t> von </a:t>
            </a:r>
            <a:r>
              <a:rPr lang="en-US" sz="2400" b="0" strike="noStrike" spc="-1" dirty="0" err="1">
                <a:latin typeface="LMU CompatilFact"/>
              </a:rPr>
              <a:t>neuen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LMU CompatilFact"/>
              </a:rPr>
              <a:t>Reduzierung</a:t>
            </a:r>
            <a:r>
              <a:rPr lang="en-US" sz="2400" b="0" strike="noStrike" spc="-1" dirty="0">
                <a:latin typeface="LMU CompatilFact"/>
              </a:rPr>
              <a:t> der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LMU CompatilFact"/>
              </a:rPr>
              <a:t>Einbringen</a:t>
            </a:r>
            <a:r>
              <a:rPr lang="en-US" sz="2400" b="0" strike="noStrike" spc="-1" dirty="0">
                <a:latin typeface="LMU CompatilFact"/>
              </a:rPr>
              <a:t> der </a:t>
            </a:r>
            <a:r>
              <a:rPr lang="en-US" sz="2400" b="0" strike="noStrike" spc="-1" dirty="0" err="1">
                <a:latin typeface="LMU CompatilFact"/>
              </a:rPr>
              <a:t>örtlichen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Komponente</a:t>
            </a:r>
            <a:endParaRPr lang="en-US" sz="24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80408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Saisonbereinigung statt Variable?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25 Millionen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err="1">
                <a:latin typeface="LMU CompatilFact"/>
              </a:rPr>
              <a:t>GWL‘s</a:t>
            </a:r>
            <a:r>
              <a:rPr lang="de-DE" sz="2400" dirty="0">
                <a:latin typeface="LMU CompatilFact"/>
              </a:rPr>
              <a:t> werden auch anhand von Variablen definiert, die uns nicht zur Verfügung stehen (z.B. Strömungsrichtung des Windes)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8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89CDBD-EA66-441F-A440-51EC67F0947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why##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what is DBSCAN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plots of dbscans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table of variables from this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Übergeordnete Fragestellung: 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unter Einfluss des Klimawandels?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Vorstellen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AA47431-5C55-40B6-B75A-F02AF09FB2B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rafik 14_0"/>
          <p:cNvPicPr/>
          <p:nvPr/>
        </p:nvPicPr>
        <p:blipFill>
          <a:blip r:embed="rId2"/>
          <a:srcRect t="15324" b="15590"/>
          <a:stretch/>
        </p:blipFill>
        <p:spPr>
          <a:xfrm>
            <a:off x="1241640" y="1304640"/>
            <a:ext cx="927360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40788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Distanzmetrik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Hierarchische und Partitionierte Verfahren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Modellbasierte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Breitbild</PresentationFormat>
  <Paragraphs>236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3411</cp:revision>
  <cp:lastPrinted>2002-10-09T14:32:30Z</cp:lastPrinted>
  <dcterms:created xsi:type="dcterms:W3CDTF">2003-07-21T12:00:07Z</dcterms:created>
  <dcterms:modified xsi:type="dcterms:W3CDTF">2020-12-18T11:34:16Z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