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wmf" ContentType="image/x-wmf"/>
  <Override PartName="/ppt/media/image4.wmf" ContentType="image/x-wmf"/>
  <Override PartName="/ppt/media/image5.png" ContentType="image/png"/>
  <Override PartName="/ppt/media/image6.png" ContentType="image/png"/>
  <Override PartName="/ppt/media/image10.wmf" ContentType="image/x-wmf"/>
  <Override PartName="/ppt/media/image11.png" ContentType="image/png"/>
  <Override PartName="/ppt/media/image7.png" ContentType="image/png"/>
  <Override PartName="/ppt/media/image8.png" ContentType="image/png"/>
  <Override PartName="/ppt/media/image9.wmf" ContentType="image/x-wmf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comments/comment6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559675" cy="10691812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commentAuthors" Target="commentAuthors.xml"/>
</Relationships>
</file>

<file path=ppt/comments/comment6.xml><?xml version="1.0" encoding="utf-8"?>
<p:cmLst xmlns:p="http://schemas.openxmlformats.org/presentationml/2006/main">
  <p:cm authorId="0" dt="2020-12-17T12:56:17.000000000" idx="1">
    <p:pos x="0" y="0"/>
    <p:text>Get a better visualization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762280" y="620640"/>
            <a:ext cx="5255280" cy="45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2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02760" y="1347840"/>
            <a:ext cx="1155456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02760" y="3907440"/>
            <a:ext cx="1155456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762280" y="620640"/>
            <a:ext cx="5255280" cy="45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2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02760" y="1347840"/>
            <a:ext cx="56383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23320" y="1347840"/>
            <a:ext cx="56383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302760" y="3907440"/>
            <a:ext cx="56383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223320" y="3907440"/>
            <a:ext cx="56383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762280" y="620640"/>
            <a:ext cx="5255280" cy="45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2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02760" y="1347840"/>
            <a:ext cx="372024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209480" y="1347840"/>
            <a:ext cx="372024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8116200" y="1347840"/>
            <a:ext cx="372024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302760" y="3907440"/>
            <a:ext cx="372024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209480" y="3907440"/>
            <a:ext cx="372024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8116200" y="3907440"/>
            <a:ext cx="372024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762280" y="620640"/>
            <a:ext cx="5255280" cy="45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2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302760" y="1347840"/>
            <a:ext cx="11554560" cy="490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762280" y="620640"/>
            <a:ext cx="5255280" cy="45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2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02760" y="1347840"/>
            <a:ext cx="11554560" cy="49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762280" y="620640"/>
            <a:ext cx="5255280" cy="45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2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02760" y="1347840"/>
            <a:ext cx="5638320" cy="49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3320" y="1347840"/>
            <a:ext cx="5638320" cy="49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62280" y="620640"/>
            <a:ext cx="5255280" cy="45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200" spc="-1" strike="noStrike">
              <a:solidFill>
                <a:srgbClr val="000000"/>
              </a:solidFill>
              <a:latin typeface="LMU CompatilFac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2762280" y="620640"/>
            <a:ext cx="52552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762280" y="620640"/>
            <a:ext cx="5255280" cy="45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2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02760" y="1347840"/>
            <a:ext cx="56383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3320" y="1347840"/>
            <a:ext cx="5638320" cy="49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02760" y="3907440"/>
            <a:ext cx="56383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762280" y="620640"/>
            <a:ext cx="5255280" cy="45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2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302760" y="1347840"/>
            <a:ext cx="11554560" cy="490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762280" y="620640"/>
            <a:ext cx="5255280" cy="45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2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02760" y="1347840"/>
            <a:ext cx="5638320" cy="49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23320" y="1347840"/>
            <a:ext cx="56383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23320" y="3907440"/>
            <a:ext cx="56383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762280" y="620640"/>
            <a:ext cx="5255280" cy="45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2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02760" y="1347840"/>
            <a:ext cx="56383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23320" y="1347840"/>
            <a:ext cx="56383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302760" y="3907440"/>
            <a:ext cx="1155456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762280" y="620640"/>
            <a:ext cx="5255280" cy="45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2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02760" y="1347840"/>
            <a:ext cx="1155456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02760" y="3907440"/>
            <a:ext cx="1155456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762280" y="620640"/>
            <a:ext cx="5255280" cy="45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2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02760" y="1347840"/>
            <a:ext cx="56383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23320" y="1347840"/>
            <a:ext cx="56383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302760" y="3907440"/>
            <a:ext cx="56383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223320" y="3907440"/>
            <a:ext cx="56383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762280" y="620640"/>
            <a:ext cx="5255280" cy="45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2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02760" y="1347840"/>
            <a:ext cx="372024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209480" y="1347840"/>
            <a:ext cx="372024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116200" y="1347840"/>
            <a:ext cx="372024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302760" y="3907440"/>
            <a:ext cx="372024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4209480" y="3907440"/>
            <a:ext cx="372024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8116200" y="3907440"/>
            <a:ext cx="372024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762280" y="620640"/>
            <a:ext cx="5255280" cy="45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2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02760" y="1347840"/>
            <a:ext cx="11554560" cy="49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762280" y="620640"/>
            <a:ext cx="5255280" cy="45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2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02760" y="1347840"/>
            <a:ext cx="5638320" cy="49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3320" y="1347840"/>
            <a:ext cx="5638320" cy="49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62280" y="620640"/>
            <a:ext cx="5255280" cy="45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200" spc="-1" strike="noStrike">
              <a:solidFill>
                <a:srgbClr val="000000"/>
              </a:solidFill>
              <a:latin typeface="LMU CompatilFac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2762280" y="620640"/>
            <a:ext cx="52552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762280" y="620640"/>
            <a:ext cx="5255280" cy="45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2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02760" y="1347840"/>
            <a:ext cx="56383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3320" y="1347840"/>
            <a:ext cx="5638320" cy="49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02760" y="3907440"/>
            <a:ext cx="56383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762280" y="620640"/>
            <a:ext cx="5255280" cy="45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2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2760" y="1347840"/>
            <a:ext cx="5638320" cy="49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23320" y="1347840"/>
            <a:ext cx="56383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23320" y="3907440"/>
            <a:ext cx="56383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762280" y="620640"/>
            <a:ext cx="5255280" cy="45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2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02760" y="1347840"/>
            <a:ext cx="56383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3320" y="1347840"/>
            <a:ext cx="563832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02760" y="3907440"/>
            <a:ext cx="11554560" cy="233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5" Type="http://schemas.openxmlformats.org/officeDocument/2006/relationships/image" Target="../media/image4.wmf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0"/>
            <a:ext cx="12205440" cy="6857640"/>
            <a:chOff x="0" y="0"/>
            <a:chExt cx="12205440" cy="6857640"/>
          </a:xfrm>
        </p:grpSpPr>
        <p:pic>
          <p:nvPicPr>
            <p:cNvPr id="1" name="Picture 32" descr="standard"/>
            <p:cNvPicPr/>
            <p:nvPr/>
          </p:nvPicPr>
          <p:blipFill>
            <a:blip r:embed="rId2"/>
            <a:stretch/>
          </p:blipFill>
          <p:spPr>
            <a:xfrm>
              <a:off x="3076920" y="0"/>
              <a:ext cx="9128520" cy="685764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" name="Picture 32" descr="standard"/>
            <p:cNvPicPr/>
            <p:nvPr/>
          </p:nvPicPr>
          <p:blipFill>
            <a:blip r:embed="rId3"/>
            <a:srcRect l="0" t="0" r="35190" b="0"/>
            <a:stretch/>
          </p:blipFill>
          <p:spPr>
            <a:xfrm>
              <a:off x="0" y="0"/>
              <a:ext cx="5915520" cy="685764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3" name="Grafik 9" descr="mnmLogoNeu-50grau.pdf.emf"/>
          <p:cNvPicPr/>
          <p:nvPr/>
        </p:nvPicPr>
        <p:blipFill>
          <a:blip r:embed="rId4"/>
          <a:stretch/>
        </p:blipFill>
        <p:spPr>
          <a:xfrm>
            <a:off x="9363960" y="474480"/>
            <a:ext cx="1734840" cy="485280"/>
          </a:xfrm>
          <a:prstGeom prst="rect">
            <a:avLst/>
          </a:prstGeom>
          <a:ln w="9525">
            <a:noFill/>
          </a:ln>
        </p:spPr>
      </p:pic>
      <p:pic>
        <p:nvPicPr>
          <p:cNvPr id="4" name="Grafik 10" descr="IFI_notext-neueFarben.eps.emf"/>
          <p:cNvPicPr/>
          <p:nvPr/>
        </p:nvPicPr>
        <p:blipFill>
          <a:blip r:embed="rId5"/>
          <a:stretch/>
        </p:blipFill>
        <p:spPr>
          <a:xfrm>
            <a:off x="10716840" y="214560"/>
            <a:ext cx="289800" cy="441720"/>
          </a:xfrm>
          <a:prstGeom prst="rect">
            <a:avLst/>
          </a:prstGeom>
          <a:ln w="9525">
            <a:noFill/>
          </a:ln>
        </p:spPr>
      </p:pic>
      <p:sp>
        <p:nvSpPr>
          <p:cNvPr id="5" name="CustomShape 2" hidden="1"/>
          <p:cNvSpPr/>
          <p:nvPr/>
        </p:nvSpPr>
        <p:spPr>
          <a:xfrm>
            <a:off x="0" y="1197000"/>
            <a:ext cx="12191760" cy="5292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1"/>
          <p:cNvSpPr/>
          <p:nvPr/>
        </p:nvSpPr>
        <p:spPr>
          <a:xfrm>
            <a:off x="0" y="1197000"/>
            <a:ext cx="12191760" cy="5256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" name="Group 4"/>
          <p:cNvGrpSpPr/>
          <p:nvPr/>
        </p:nvGrpSpPr>
        <p:grpSpPr>
          <a:xfrm>
            <a:off x="0" y="0"/>
            <a:ext cx="12191760" cy="6869160"/>
            <a:chOff x="0" y="0"/>
            <a:chExt cx="12191760" cy="6869160"/>
          </a:xfrm>
        </p:grpSpPr>
        <p:pic>
          <p:nvPicPr>
            <p:cNvPr id="8" name="Picture 70" descr="start"/>
            <p:cNvPicPr/>
            <p:nvPr/>
          </p:nvPicPr>
          <p:blipFill>
            <a:blip r:embed="rId6"/>
            <a:stretch/>
          </p:blipFill>
          <p:spPr>
            <a:xfrm>
              <a:off x="3048120" y="0"/>
              <a:ext cx="9143640" cy="686916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9" name="Picture 70" descr="start"/>
            <p:cNvPicPr/>
            <p:nvPr/>
          </p:nvPicPr>
          <p:blipFill>
            <a:blip r:embed="rId7"/>
            <a:srcRect l="0" t="0" r="40023" b="0"/>
            <a:stretch/>
          </p:blipFill>
          <p:spPr>
            <a:xfrm>
              <a:off x="0" y="0"/>
              <a:ext cx="5483520" cy="686916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1523880" y="2625840"/>
            <a:ext cx="9468360" cy="15314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8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LMU CompatilFact"/>
              </a:rPr>
              <a:t>Vortragstitel (Titel der Arbeit) durch Klicken hinzufügen</a:t>
            </a:r>
            <a:endParaRPr b="0" lang="de-DE" sz="36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sldNum"/>
          </p:nvPr>
        </p:nvSpPr>
        <p:spPr>
          <a:xfrm>
            <a:off x="10994040" y="6459480"/>
            <a:ext cx="1053720" cy="29160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BA424D5-49F0-4585-A781-ADF9D8A87069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ftr"/>
          </p:nvPr>
        </p:nvSpPr>
        <p:spPr>
          <a:xfrm>
            <a:off x="507960" y="6459480"/>
            <a:ext cx="10310040" cy="2916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Vortrags-Kurztitel (Für alle Folien setzen: Klick auf "Einfügen" - "Kopf- und Fußzeile")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" name="PlaceHolder 8"/>
          <p:cNvSpPr>
            <a:spLocks noGrp="1"/>
          </p:cNvSpPr>
          <p:nvPr>
            <p:ph type="body"/>
          </p:nvPr>
        </p:nvSpPr>
        <p:spPr>
          <a:xfrm>
            <a:off x="1487520" y="1736640"/>
            <a:ext cx="9840600" cy="6836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LMU CompatilFact"/>
              </a:rPr>
              <a:t>Name des Vortragenden durch Klicken hinzufügen</a:t>
            </a:r>
            <a:endParaRPr b="0" lang="de-DE" sz="1800" spc="-1" strike="noStrike">
              <a:solidFill>
                <a:srgbClr val="000000"/>
              </a:solidFill>
              <a:latin typeface="LMU CompatilFac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0" y="0"/>
            <a:ext cx="12205440" cy="6857640"/>
            <a:chOff x="0" y="0"/>
            <a:chExt cx="12205440" cy="6857640"/>
          </a:xfrm>
        </p:grpSpPr>
        <p:pic>
          <p:nvPicPr>
            <p:cNvPr id="51" name="Picture 32" descr="standard"/>
            <p:cNvPicPr/>
            <p:nvPr/>
          </p:nvPicPr>
          <p:blipFill>
            <a:blip r:embed="rId2"/>
            <a:stretch/>
          </p:blipFill>
          <p:spPr>
            <a:xfrm>
              <a:off x="3076920" y="0"/>
              <a:ext cx="9128520" cy="685764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52" name="Picture 32" descr="standard"/>
            <p:cNvPicPr/>
            <p:nvPr/>
          </p:nvPicPr>
          <p:blipFill>
            <a:blip r:embed="rId3"/>
            <a:srcRect l="0" t="0" r="35190" b="0"/>
            <a:stretch/>
          </p:blipFill>
          <p:spPr>
            <a:xfrm>
              <a:off x="0" y="0"/>
              <a:ext cx="5915520" cy="685764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53" name="Grafik 9" descr="mnmLogoNeu-50grau.pdf.emf"/>
          <p:cNvPicPr/>
          <p:nvPr/>
        </p:nvPicPr>
        <p:blipFill>
          <a:blip r:embed="rId4"/>
          <a:stretch/>
        </p:blipFill>
        <p:spPr>
          <a:xfrm>
            <a:off x="9363960" y="474480"/>
            <a:ext cx="1734840" cy="485280"/>
          </a:xfrm>
          <a:prstGeom prst="rect">
            <a:avLst/>
          </a:prstGeom>
          <a:ln w="9525">
            <a:noFill/>
          </a:ln>
        </p:spPr>
      </p:pic>
      <p:pic>
        <p:nvPicPr>
          <p:cNvPr id="54" name="Grafik 10" descr="IFI_notext-neueFarben.eps.emf"/>
          <p:cNvPicPr/>
          <p:nvPr/>
        </p:nvPicPr>
        <p:blipFill>
          <a:blip r:embed="rId5"/>
          <a:stretch/>
        </p:blipFill>
        <p:spPr>
          <a:xfrm>
            <a:off x="10716840" y="214560"/>
            <a:ext cx="289800" cy="441720"/>
          </a:xfrm>
          <a:prstGeom prst="rect">
            <a:avLst/>
          </a:prstGeom>
          <a:ln w="9525"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0" y="1197000"/>
            <a:ext cx="12191760" cy="5292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3"/>
          <p:cNvSpPr/>
          <p:nvPr/>
        </p:nvSpPr>
        <p:spPr>
          <a:xfrm>
            <a:off x="0" y="1197000"/>
            <a:ext cx="12191760" cy="5256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PlaceHolder 4"/>
          <p:cNvSpPr>
            <a:spLocks noGrp="1"/>
          </p:cNvSpPr>
          <p:nvPr>
            <p:ph type="title"/>
          </p:nvPr>
        </p:nvSpPr>
        <p:spPr>
          <a:xfrm>
            <a:off x="2762280" y="620640"/>
            <a:ext cx="5255280" cy="4568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6c30"/>
                </a:solidFill>
                <a:latin typeface="LMU CompatilFact"/>
              </a:rPr>
              <a:t>Titelmasterformat durch Klicken bearbeiten</a:t>
            </a:r>
            <a:endParaRPr b="0" lang="de-DE" sz="20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302760" y="1347840"/>
            <a:ext cx="11554560" cy="49003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Textmasterformate durch Klicken bearbeiten</a:t>
            </a:r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  <a:p>
            <a:pPr lvl="1" marL="7430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Times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Zweite Ebene</a:t>
            </a:r>
            <a:endParaRPr b="0" lang="de-DE" sz="1600" spc="-1" strike="noStrike">
              <a:solidFill>
                <a:srgbClr val="000000"/>
              </a:solidFill>
              <a:latin typeface="LMU CompatilFact"/>
            </a:endParaRPr>
          </a:p>
          <a:p>
            <a:pPr lvl="2" marL="1143000" indent="-2282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LMU CompatilFact"/>
              <a:buChar char="–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LMU CompatilFact"/>
            </a:endParaRPr>
          </a:p>
          <a:p>
            <a:pPr lvl="3" marL="1562040" indent="-2282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Vierte Ebene</a:t>
            </a:r>
            <a:endParaRPr b="0" lang="de-DE" sz="1600" spc="-1" strike="noStrike">
              <a:solidFill>
                <a:srgbClr val="000000"/>
              </a:solidFill>
              <a:latin typeface="LMU CompatilFact"/>
            </a:endParaRPr>
          </a:p>
          <a:p>
            <a:pPr lvl="4" marL="1981080" indent="-2282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Char char="»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Fünfte Ebene</a:t>
            </a:r>
            <a:endParaRPr b="0" lang="de-DE" sz="16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/>
          </p:nvPr>
        </p:nvSpPr>
        <p:spPr>
          <a:xfrm>
            <a:off x="10994040" y="6459480"/>
            <a:ext cx="1053720" cy="29160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ADC876DD-C72E-4881-9BC6-72EA3407EEAF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ftr"/>
          </p:nvPr>
        </p:nvSpPr>
        <p:spPr>
          <a:xfrm>
            <a:off x="507960" y="6459480"/>
            <a:ext cx="10310040" cy="2916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Vortrags-Kurztitel (Für alle Folien setzen: Klick auf "Einfügen" - "Kopf- und Fußzeile")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523880" y="2457000"/>
            <a:ext cx="9467640" cy="1531440"/>
          </a:xfrm>
          <a:prstGeom prst="rect">
            <a:avLst/>
          </a:prstGeom>
          <a:noFill/>
          <a:ln w="12600">
            <a:noFill/>
          </a:ln>
        </p:spPr>
        <p:txBody>
          <a:bodyPr anchor="ctr">
            <a:normAutofit fontScale="49000"/>
          </a:bodyPr>
          <a:p>
            <a:pPr>
              <a:lnSpc>
                <a:spcPct val="80000"/>
              </a:lnSpc>
            </a:pPr>
            <a:r>
              <a:rPr b="1" lang="de-DE" sz="9600" spc="-1" strike="noStrike">
                <a:solidFill>
                  <a:srgbClr val="000000"/>
                </a:solidFill>
                <a:latin typeface="LMU CompatilFact"/>
              </a:rPr>
              <a:t>Weather Frog</a:t>
            </a:r>
            <a:endParaRPr b="0" lang="de-DE" sz="96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487520" y="1556640"/>
            <a:ext cx="9840600" cy="68400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</a:rPr>
              <a:t>Katja Gutmair, Stella Akouete, Noah Hurmer und Anne Gritto</a:t>
            </a:r>
            <a:endParaRPr b="0" lang="de-DE" sz="28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1487520" y="3861000"/>
            <a:ext cx="9829440" cy="2606760"/>
          </a:xfrm>
          <a:prstGeom prst="rect">
            <a:avLst/>
          </a:prstGeom>
          <a:noFill/>
          <a:ln w="1260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Zwischenpräsentation am 21.12.2020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Institut: Statistik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Veranstaltung: Statistisches Praktikum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Projektpartner: Maximilian Weigert und Magdalena Mittermeier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Betreuer: Helmut Küchenhoff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0994040" y="6459480"/>
            <a:ext cx="1053720" cy="2916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95EC4265-0102-44B7-AE7C-3F284045370F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507960" y="6459480"/>
            <a:ext cx="10310040" cy="29160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9300240" y="188640"/>
            <a:ext cx="1800000" cy="79164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TextShape 4"/>
          <p:cNvSpPr txBox="1"/>
          <p:nvPr/>
        </p:nvSpPr>
        <p:spPr>
          <a:xfrm>
            <a:off x="2147040" y="457200"/>
            <a:ext cx="67683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de-DE" sz="20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9372600" y="280800"/>
            <a:ext cx="18727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1" name="TextShape 6"/>
          <p:cNvSpPr txBox="1"/>
          <p:nvPr/>
        </p:nvSpPr>
        <p:spPr>
          <a:xfrm>
            <a:off x="159120" y="2169000"/>
            <a:ext cx="11554560" cy="381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Anzahl Dimensionen</a:t>
            </a:r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Tagesdurchschnitt der 4 Messungen</a:t>
            </a:r>
            <a:endParaRPr b="0" lang="de-DE" sz="1600" spc="-1" strike="noStrike">
              <a:solidFill>
                <a:srgbClr val="000000"/>
              </a:solidFill>
              <a:latin typeface="LMU CompatilFac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c9211e"/>
                </a:solidFill>
                <a:latin typeface="LMU CompatilFact"/>
              </a:rPr>
              <a:t>##Insert Proof on minimal difference##</a:t>
            </a:r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318600" y="1304640"/>
            <a:ext cx="11554560" cy="75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</a:rPr>
              <a:t>Probleme und Ansätze I 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0994040" y="6459480"/>
            <a:ext cx="1053720" cy="2916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EB268B2D-16C4-4D65-A13A-67F24622059D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507960" y="6459480"/>
            <a:ext cx="10310040" cy="29160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9300240" y="188640"/>
            <a:ext cx="1800000" cy="79164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TextShape 4"/>
          <p:cNvSpPr txBox="1"/>
          <p:nvPr/>
        </p:nvSpPr>
        <p:spPr>
          <a:xfrm>
            <a:off x="2147040" y="457200"/>
            <a:ext cx="67683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de-DE" sz="20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9372600" y="280800"/>
            <a:ext cx="18727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8" name="TextShape 6"/>
          <p:cNvSpPr txBox="1"/>
          <p:nvPr/>
        </p:nvSpPr>
        <p:spPr>
          <a:xfrm>
            <a:off x="159120" y="2169000"/>
            <a:ext cx="11554560" cy="381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Clustern mit 320 Dimensionen</a:t>
            </a:r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c9211e"/>
                </a:solidFill>
                <a:latin typeface="LMU CompatilFact"/>
              </a:rPr>
              <a:t>##Insert k-means or pam of 320 dim##</a:t>
            </a:r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318600" y="1304640"/>
            <a:ext cx="11554560" cy="75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0994040" y="6459480"/>
            <a:ext cx="1053720" cy="2916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82DAF129-562A-401C-AAD2-9D27266299BB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507960" y="6459480"/>
            <a:ext cx="10310040" cy="29160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9300240" y="188640"/>
            <a:ext cx="1800000" cy="79164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TextShape 4"/>
          <p:cNvSpPr txBox="1"/>
          <p:nvPr/>
        </p:nvSpPr>
        <p:spPr>
          <a:xfrm>
            <a:off x="2147040" y="457200"/>
            <a:ext cx="67683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de-DE" sz="20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9372600" y="280800"/>
            <a:ext cx="18727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5" name="TextShape 6"/>
          <p:cNvSpPr txBox="1"/>
          <p:nvPr/>
        </p:nvSpPr>
        <p:spPr>
          <a:xfrm>
            <a:off x="159120" y="2169000"/>
            <a:ext cx="11554560" cy="381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Anzahl Dimensionen</a:t>
            </a:r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PCA</a:t>
            </a:r>
            <a:endParaRPr b="0" lang="de-DE" sz="1600" spc="-1" strike="noStrike">
              <a:solidFill>
                <a:srgbClr val="000000"/>
              </a:solidFill>
              <a:latin typeface="LMU CompatilFac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c9211e"/>
                </a:solidFill>
                <a:latin typeface="LMU CompatilFact"/>
              </a:rPr>
              <a:t>##Insert what is PCA##</a:t>
            </a:r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76" name="CustomShape 7"/>
          <p:cNvSpPr/>
          <p:nvPr/>
        </p:nvSpPr>
        <p:spPr>
          <a:xfrm>
            <a:off x="318600" y="1304640"/>
            <a:ext cx="11554560" cy="75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</a:rPr>
              <a:t>Probleme und Ansätze II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0994040" y="6459480"/>
            <a:ext cx="1053720" cy="2916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9DB15086-D919-4FBB-90E0-9AD4C7CF73D2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07960" y="6459480"/>
            <a:ext cx="10310040" cy="29160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9300240" y="188640"/>
            <a:ext cx="1800000" cy="79164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TextShape 4"/>
          <p:cNvSpPr txBox="1"/>
          <p:nvPr/>
        </p:nvSpPr>
        <p:spPr>
          <a:xfrm>
            <a:off x="2147040" y="457200"/>
            <a:ext cx="67683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de-DE" sz="20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9372600" y="280800"/>
            <a:ext cx="18727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2" name="TextShape 6"/>
          <p:cNvSpPr txBox="1"/>
          <p:nvPr/>
        </p:nvSpPr>
        <p:spPr>
          <a:xfrm>
            <a:off x="159120" y="2169000"/>
            <a:ext cx="11554560" cy="381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432000" indent="-324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PCA Versuch: elbow Plot, generell erklären, cluster zeigen, Mosaikplot</a:t>
            </a:r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c9211e"/>
                </a:solidFill>
                <a:latin typeface="LMU CompatilFact"/>
              </a:rPr>
              <a:t>##Insert PCA and/or tsne attempt##</a:t>
            </a:r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83" name="CustomShape 7"/>
          <p:cNvSpPr/>
          <p:nvPr/>
        </p:nvSpPr>
        <p:spPr>
          <a:xfrm>
            <a:off x="318600" y="1304640"/>
            <a:ext cx="11554560" cy="75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0994040" y="6459480"/>
            <a:ext cx="1053720" cy="2916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B5393B8-FF30-4492-9C83-57FF80CADF38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507960" y="6459480"/>
            <a:ext cx="10310040" cy="29160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300240" y="188640"/>
            <a:ext cx="1800000" cy="79164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TextShape 4"/>
          <p:cNvSpPr txBox="1"/>
          <p:nvPr/>
        </p:nvSpPr>
        <p:spPr>
          <a:xfrm>
            <a:off x="2147040" y="457200"/>
            <a:ext cx="67683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de-DE" sz="20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9372600" y="280800"/>
            <a:ext cx="18727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9" name="TextShape 6"/>
          <p:cNvSpPr txBox="1"/>
          <p:nvPr/>
        </p:nvSpPr>
        <p:spPr>
          <a:xfrm>
            <a:off x="159120" y="2169000"/>
            <a:ext cx="11554560" cy="381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Örtliche Komponente sehr wichtig </a:t>
            </a:r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Art von Pattern Recognition?</a:t>
            </a:r>
            <a:endParaRPr b="0" lang="de-DE" sz="1600" spc="-1" strike="noStrike">
              <a:solidFill>
                <a:srgbClr val="000000"/>
              </a:solidFill>
              <a:latin typeface="LMU CompatilFac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c9211e"/>
                </a:solidFill>
                <a:latin typeface="LMU CompatilFact"/>
              </a:rPr>
              <a:t>##Insert hmm, reference our custom method coming up later##</a:t>
            </a:r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90" name="CustomShape 7"/>
          <p:cNvSpPr/>
          <p:nvPr/>
        </p:nvSpPr>
        <p:spPr>
          <a:xfrm>
            <a:off x="318600" y="1304640"/>
            <a:ext cx="11554560" cy="75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</a:rPr>
              <a:t>Probleme und Ansätze III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0994040" y="6459480"/>
            <a:ext cx="1053720" cy="2916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06A32F37-DD49-46B7-AA73-54D1F26B8FBF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507960" y="6459480"/>
            <a:ext cx="10310040" cy="29160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9300240" y="188640"/>
            <a:ext cx="1800000" cy="79164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TextShape 4"/>
          <p:cNvSpPr txBox="1"/>
          <p:nvPr/>
        </p:nvSpPr>
        <p:spPr>
          <a:xfrm>
            <a:off x="2147040" y="457200"/>
            <a:ext cx="67683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de-DE" sz="20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9372600" y="280800"/>
            <a:ext cx="18727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6" name="TextShape 6"/>
          <p:cNvSpPr txBox="1"/>
          <p:nvPr/>
        </p:nvSpPr>
        <p:spPr>
          <a:xfrm>
            <a:off x="159120" y="2169000"/>
            <a:ext cx="11554560" cy="381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Größe Karte &gt; Größe Karte von definierten GWL’s</a:t>
            </a:r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Gewichtung von Europa?</a:t>
            </a:r>
            <a:endParaRPr b="0" lang="de-DE" sz="1600" spc="-1" strike="noStrike">
              <a:solidFill>
                <a:srgbClr val="000000"/>
              </a:solidFill>
              <a:latin typeface="LMU CompatilFac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c9211e"/>
                </a:solidFill>
                <a:latin typeface="LMU CompatilFact"/>
              </a:rPr>
              <a:t>##Insert Proof##</a:t>
            </a:r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318600" y="1304640"/>
            <a:ext cx="11554560" cy="75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</a:rPr>
              <a:t>Probleme und Ansätze IV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0994040" y="6459480"/>
            <a:ext cx="1053720" cy="2916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D17C4FBA-1360-4B1A-9580-201B31E930F2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507960" y="6459480"/>
            <a:ext cx="10310040" cy="29160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9300240" y="188640"/>
            <a:ext cx="1800000" cy="79164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TextShape 4"/>
          <p:cNvSpPr txBox="1"/>
          <p:nvPr/>
        </p:nvSpPr>
        <p:spPr>
          <a:xfrm>
            <a:off x="2147040" y="457200"/>
            <a:ext cx="67683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de-DE" sz="20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9372600" y="280800"/>
            <a:ext cx="18727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159120" y="2169000"/>
            <a:ext cx="11554560" cy="381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Saisonale unterschiede In GWL’s</a:t>
            </a:r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Saisonbereinigung?</a:t>
            </a:r>
            <a:endParaRPr b="0" lang="de-DE" sz="1600" spc="-1" strike="noStrike">
              <a:solidFill>
                <a:srgbClr val="000000"/>
              </a:solidFill>
              <a:latin typeface="LMU CompatilFac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c9211e"/>
                </a:solidFill>
                <a:latin typeface="LMU CompatilFact"/>
              </a:rPr>
              <a:t>##Insert Proof##</a:t>
            </a:r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204" name="CustomShape 7"/>
          <p:cNvSpPr/>
          <p:nvPr/>
        </p:nvSpPr>
        <p:spPr>
          <a:xfrm>
            <a:off x="318600" y="1304640"/>
            <a:ext cx="11554560" cy="75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</a:rPr>
              <a:t>Probleme und Ansätze V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10994040" y="6459480"/>
            <a:ext cx="1053720" cy="2916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9B95D034-3B07-4988-AFB5-CAEB4AE016FE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507960" y="6459480"/>
            <a:ext cx="10310040" cy="29160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9300240" y="188640"/>
            <a:ext cx="1800000" cy="79164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TextShape 4"/>
          <p:cNvSpPr txBox="1"/>
          <p:nvPr/>
        </p:nvSpPr>
        <p:spPr>
          <a:xfrm>
            <a:off x="2147040" y="457200"/>
            <a:ext cx="67683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de-DE" sz="20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9372600" y="280800"/>
            <a:ext cx="18727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0" name="TextShape 6"/>
          <p:cNvSpPr txBox="1"/>
          <p:nvPr/>
        </p:nvSpPr>
        <p:spPr>
          <a:xfrm>
            <a:off x="159120" y="2169000"/>
            <a:ext cx="11554560" cy="381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c9211e"/>
                </a:solidFill>
                <a:latin typeface="LMU CompatilFact"/>
              </a:rPr>
              <a:t>##Was machen wir und Warum##</a:t>
            </a:r>
            <a:endParaRPr b="0" lang="de-DE" sz="2400" spc="-1" strike="noStrike">
              <a:solidFill>
                <a:srgbClr val="c9211e"/>
              </a:solidFill>
              <a:latin typeface="LMU CompatilFact"/>
            </a:endParaRPr>
          </a:p>
        </p:txBody>
      </p:sp>
      <p:sp>
        <p:nvSpPr>
          <p:cNvPr id="211" name="CustomShape 7"/>
          <p:cNvSpPr/>
          <p:nvPr/>
        </p:nvSpPr>
        <p:spPr>
          <a:xfrm>
            <a:off x="318600" y="1304640"/>
            <a:ext cx="11554560" cy="75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</a:rPr>
              <a:t>Methodik - Konzept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0994040" y="6459480"/>
            <a:ext cx="1053720" cy="2916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0449327F-7DF6-4EBC-9EC2-A42AAA10F3C8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507960" y="6459480"/>
            <a:ext cx="10310040" cy="29160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9300240" y="188640"/>
            <a:ext cx="1800000" cy="79164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TextShape 4"/>
          <p:cNvSpPr txBox="1"/>
          <p:nvPr/>
        </p:nvSpPr>
        <p:spPr>
          <a:xfrm>
            <a:off x="2147040" y="457200"/>
            <a:ext cx="67683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de-DE" sz="20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9372600" y="280800"/>
            <a:ext cx="18727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7" name="TextShape 6"/>
          <p:cNvSpPr txBox="1"/>
          <p:nvPr/>
        </p:nvSpPr>
        <p:spPr>
          <a:xfrm>
            <a:off x="159120" y="2169000"/>
            <a:ext cx="11554560" cy="381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457200" indent="-4568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c9211e"/>
                </a:solidFill>
                <a:latin typeface="LMU CompatilFact"/>
              </a:rPr>
              <a:t>##Insert table of variables##</a:t>
            </a:r>
            <a:endParaRPr b="0" lang="de-DE" sz="2800" spc="-1" strike="noStrike">
              <a:solidFill>
                <a:srgbClr val="c9211e"/>
              </a:solidFill>
              <a:latin typeface="LMU CompatilFact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318600" y="1304640"/>
            <a:ext cx="11554560" cy="75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</a:rPr>
              <a:t>Extrahierte Variablen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0994040" y="6459480"/>
            <a:ext cx="1053720" cy="2916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E7117002-2FA3-4E05-91F1-02C5C766F524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507960" y="6459480"/>
            <a:ext cx="10310040" cy="29160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9300240" y="188640"/>
            <a:ext cx="1800000" cy="79164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TextShape 4"/>
          <p:cNvSpPr txBox="1"/>
          <p:nvPr/>
        </p:nvSpPr>
        <p:spPr>
          <a:xfrm>
            <a:off x="2147040" y="457200"/>
            <a:ext cx="67683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de-DE" sz="20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9372600" y="280800"/>
            <a:ext cx="18727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4" name="TextShape 6"/>
          <p:cNvSpPr txBox="1"/>
          <p:nvPr/>
        </p:nvSpPr>
        <p:spPr>
          <a:xfrm>
            <a:off x="159120" y="2169000"/>
            <a:ext cx="11554560" cy="381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c9211e"/>
                </a:solidFill>
                <a:latin typeface="LMU CompatilFact"/>
              </a:rPr>
              <a:t>##Insert why##</a:t>
            </a:r>
            <a:endParaRPr b="0" lang="de-DE" sz="2800" spc="-1" strike="noStrike">
              <a:solidFill>
                <a:srgbClr val="c9211e"/>
              </a:solidFill>
              <a:latin typeface="LMU CompatilFact"/>
            </a:endParaRPr>
          </a:p>
        </p:txBody>
      </p:sp>
      <p:sp>
        <p:nvSpPr>
          <p:cNvPr id="225" name="CustomShape 7"/>
          <p:cNvSpPr/>
          <p:nvPr/>
        </p:nvSpPr>
        <p:spPr>
          <a:xfrm>
            <a:off x="318600" y="1304640"/>
            <a:ext cx="11554560" cy="75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</a:rPr>
              <a:t>Clustern pro Tag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0994040" y="6459480"/>
            <a:ext cx="1053720" cy="2916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9C5337A1-5BA5-4A54-8310-AD63CD507A32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7960" y="6459480"/>
            <a:ext cx="10310040" cy="29160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9300240" y="188640"/>
            <a:ext cx="1800000" cy="79164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TextShape 4"/>
          <p:cNvSpPr txBox="1"/>
          <p:nvPr/>
        </p:nvSpPr>
        <p:spPr>
          <a:xfrm>
            <a:off x="2147040" y="457200"/>
            <a:ext cx="67683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de-DE" sz="20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9372600" y="280800"/>
            <a:ext cx="18727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" name="TextShape 6"/>
          <p:cNvSpPr txBox="1"/>
          <p:nvPr/>
        </p:nvSpPr>
        <p:spPr>
          <a:xfrm>
            <a:off x="159120" y="2169000"/>
            <a:ext cx="11554560" cy="381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457200" indent="-4568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b="0" lang="de-DE" sz="2800" spc="-1" strike="noStrike">
              <a:solidFill>
                <a:srgbClr val="000000"/>
              </a:solidFill>
              <a:latin typeface="LMU CompatilFact"/>
            </a:endParaRPr>
          </a:p>
          <a:p>
            <a:pPr marL="457200" indent="-4568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</a:rPr>
              <a:t>Einführung in Clustern</a:t>
            </a:r>
            <a:endParaRPr b="0" lang="de-DE" sz="2800" spc="-1" strike="noStrike">
              <a:solidFill>
                <a:srgbClr val="000000"/>
              </a:solidFill>
              <a:latin typeface="LMU CompatilFact"/>
            </a:endParaRPr>
          </a:p>
          <a:p>
            <a:pPr marL="457200" indent="-4568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</a:rPr>
              <a:t>Ziele</a:t>
            </a:r>
            <a:endParaRPr b="0" lang="de-DE" sz="2800" spc="-1" strike="noStrike">
              <a:solidFill>
                <a:srgbClr val="000000"/>
              </a:solidFill>
              <a:latin typeface="LMU CompatilFact"/>
            </a:endParaRPr>
          </a:p>
          <a:p>
            <a:pPr marL="457200" indent="-4568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</a:rPr>
              <a:t>Probleme</a:t>
            </a:r>
            <a:endParaRPr b="0" lang="de-DE" sz="2800" spc="-1" strike="noStrike">
              <a:solidFill>
                <a:srgbClr val="000000"/>
              </a:solidFill>
              <a:latin typeface="LMU CompatilFact"/>
            </a:endParaRPr>
          </a:p>
          <a:p>
            <a:pPr marL="457200" indent="-4568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</a:rPr>
              <a:t>Konventionelles Clustern</a:t>
            </a:r>
            <a:endParaRPr b="0" lang="de-DE" sz="2800" spc="-1" strike="noStrike">
              <a:solidFill>
                <a:srgbClr val="000000"/>
              </a:solidFill>
              <a:latin typeface="LMU CompatilFact"/>
            </a:endParaRPr>
          </a:p>
          <a:p>
            <a:pPr marL="457200" indent="-4568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</a:rPr>
              <a:t>Kozept der Methodik</a:t>
            </a:r>
            <a:endParaRPr b="0" lang="de-DE" sz="28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318600" y="1304640"/>
            <a:ext cx="11554560" cy="75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</a:rPr>
              <a:t>Gliederung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0994040" y="6459480"/>
            <a:ext cx="1053720" cy="2916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7BDFEB23-22DA-4998-8A5D-0B6DA53215AA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07960" y="6459480"/>
            <a:ext cx="10310040" cy="29160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9300240" y="188640"/>
            <a:ext cx="1800000" cy="79164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TextShape 4"/>
          <p:cNvSpPr txBox="1"/>
          <p:nvPr/>
        </p:nvSpPr>
        <p:spPr>
          <a:xfrm>
            <a:off x="2147040" y="457200"/>
            <a:ext cx="67683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de-DE" sz="20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9372600" y="280800"/>
            <a:ext cx="18727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" name="TextShape 6"/>
          <p:cNvSpPr txBox="1"/>
          <p:nvPr/>
        </p:nvSpPr>
        <p:spPr>
          <a:xfrm>
            <a:off x="104040" y="2286000"/>
            <a:ext cx="11554560" cy="381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432000" indent="-324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</a:rPr>
              <a:t>Übergeordnete Fragestellung: </a:t>
            </a:r>
            <a:endParaRPr b="0" lang="de-DE" sz="2800" spc="-1" strike="noStrike">
              <a:solidFill>
                <a:srgbClr val="000000"/>
              </a:solidFill>
              <a:latin typeface="LMU CompatilFact"/>
            </a:endParaRPr>
          </a:p>
          <a:p>
            <a:pPr marL="432000" indent="-324000" algn="ctr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de-DE" sz="2800" spc="-1" strike="noStrike">
                <a:solidFill>
                  <a:srgbClr val="000000"/>
                </a:solidFill>
                <a:latin typeface="LMU CompatilFact"/>
              </a:rPr>
              <a:t>Wie verändert sich das Auftreten verschiedener Großwetterlagen (GWL) unter Einfluss des Klimawandels?</a:t>
            </a:r>
            <a:endParaRPr b="0" lang="de-DE" sz="2800" spc="-1" strike="noStrike">
              <a:solidFill>
                <a:srgbClr val="000000"/>
              </a:solidFill>
              <a:latin typeface="LMU CompatilFact"/>
            </a:endParaRPr>
          </a:p>
          <a:p>
            <a:pPr marL="432000" indent="-324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LMU CompatilFact"/>
              </a:rPr>
              <a:t>Unsere Fragestellung:</a:t>
            </a:r>
            <a:endParaRPr b="0" lang="de-DE" sz="2800" spc="-1" strike="noStrike">
              <a:solidFill>
                <a:srgbClr val="000000"/>
              </a:solidFill>
              <a:latin typeface="LMU CompatilFact"/>
            </a:endParaRPr>
          </a:p>
          <a:p>
            <a:pPr marL="432000" indent="-324000" algn="ctr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de-DE" sz="2800" spc="-1" strike="noStrike">
                <a:solidFill>
                  <a:srgbClr val="000000"/>
                </a:solidFill>
                <a:latin typeface="LMU CompatilFact"/>
              </a:rPr>
              <a:t>Wie lassen sich Tage anhand von ihren Wettermesswerten clustern, um diese GWL-übergreifend in Gruppen einzuteilen?</a:t>
            </a:r>
            <a:endParaRPr b="0" lang="de-DE" sz="2800" spc="-1" strike="noStrike">
              <a:solidFill>
                <a:srgbClr val="000000"/>
              </a:solidFill>
              <a:latin typeface="LMU CompatilFact"/>
            </a:endParaRPr>
          </a:p>
          <a:p>
            <a:pPr marL="432000" indent="-324000" algn="ctr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de-DE" sz="2800" spc="-1" strike="noStrike">
                <a:solidFill>
                  <a:srgbClr val="000000"/>
                </a:solidFill>
                <a:latin typeface="LMU CompatilFact"/>
              </a:rPr>
              <a:t>Wie unterscheiden sich die Gruppen voneinander?</a:t>
            </a:r>
            <a:endParaRPr b="0" lang="de-DE" sz="28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13" name="CustomShape 7"/>
          <p:cNvSpPr/>
          <p:nvPr/>
        </p:nvSpPr>
        <p:spPr>
          <a:xfrm>
            <a:off x="318600" y="1304640"/>
            <a:ext cx="11554560" cy="75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0994040" y="6459480"/>
            <a:ext cx="1053720" cy="2916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7106CACC-99CE-402E-8F94-AF09E2E792CF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07960" y="6459480"/>
            <a:ext cx="10310040" cy="29160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9300240" y="188640"/>
            <a:ext cx="1800000" cy="79164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TextShape 4"/>
          <p:cNvSpPr txBox="1"/>
          <p:nvPr/>
        </p:nvSpPr>
        <p:spPr>
          <a:xfrm>
            <a:off x="2147040" y="457200"/>
            <a:ext cx="67683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de-DE" sz="20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9372600" y="280800"/>
            <a:ext cx="18727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TextShape 6"/>
          <p:cNvSpPr txBox="1"/>
          <p:nvPr/>
        </p:nvSpPr>
        <p:spPr>
          <a:xfrm>
            <a:off x="104040" y="2286000"/>
            <a:ext cx="11554560" cy="381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Großwetterlage</a:t>
            </a:r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c9211e"/>
                </a:solidFill>
                <a:latin typeface="LMU CompatilFact"/>
              </a:rPr>
              <a:t>##Insert</a:t>
            </a:r>
            <a:endParaRPr b="0" lang="de-DE" sz="1600" spc="-1" strike="noStrike">
              <a:solidFill>
                <a:srgbClr val="000000"/>
              </a:solidFill>
              <a:latin typeface="LMU CompatilFac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c9211e"/>
                </a:solidFill>
                <a:latin typeface="LMU CompatilFact"/>
              </a:rPr>
              <a:t>Was ist das</a:t>
            </a:r>
            <a:endParaRPr b="0" lang="de-DE" sz="1600" spc="-1" strike="noStrike">
              <a:solidFill>
                <a:srgbClr val="000000"/>
              </a:solidFill>
              <a:latin typeface="LMU CompatilFac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c9211e"/>
                </a:solidFill>
                <a:latin typeface="LMU CompatilFact"/>
              </a:rPr>
              <a:t>Katalog von XX</a:t>
            </a:r>
            <a:endParaRPr b="0" lang="de-DE" sz="1600" spc="-1" strike="noStrike">
              <a:solidFill>
                <a:srgbClr val="000000"/>
              </a:solidFill>
              <a:latin typeface="LMU CompatilFac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c9211e"/>
                </a:solidFill>
                <a:latin typeface="LMU CompatilFact"/>
              </a:rPr>
              <a:t>Blabla</a:t>
            </a:r>
            <a:endParaRPr b="0" lang="de-DE" sz="1600" spc="-1" strike="noStrike">
              <a:solidFill>
                <a:srgbClr val="000000"/>
              </a:solidFill>
              <a:latin typeface="LMU CompatilFac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c9211e"/>
                </a:solidFill>
                <a:latin typeface="LMU CompatilFact"/>
              </a:rPr>
              <a:t>Unserer Datensatz dazu</a:t>
            </a:r>
            <a:endParaRPr b="0" lang="de-DE" sz="16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318600" y="1304640"/>
            <a:ext cx="11554560" cy="75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</a:rPr>
              <a:t>Vorstellen des Projekts II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0994040" y="6459480"/>
            <a:ext cx="1053720" cy="2916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D1B48C9D-9EAA-443B-9B95-535AEC884C4D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07960" y="6459480"/>
            <a:ext cx="10310040" cy="29160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9300240" y="188640"/>
            <a:ext cx="1800000" cy="79164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TextShape 4"/>
          <p:cNvSpPr txBox="1"/>
          <p:nvPr/>
        </p:nvSpPr>
        <p:spPr>
          <a:xfrm>
            <a:off x="2147040" y="457200"/>
            <a:ext cx="67683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de-DE" sz="20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9372600" y="280800"/>
            <a:ext cx="18727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TextShape 6"/>
          <p:cNvSpPr txBox="1"/>
          <p:nvPr/>
        </p:nvSpPr>
        <p:spPr>
          <a:xfrm>
            <a:off x="104040" y="2286000"/>
            <a:ext cx="11554560" cy="381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Reanalyse Datensatz</a:t>
            </a:r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Pro Tag Messungen an 160 Standorten zu 4 Zeitpunkten</a:t>
            </a:r>
            <a:endParaRPr b="0" lang="de-DE" sz="1600" spc="-1" strike="noStrike">
              <a:solidFill>
                <a:srgbClr val="000000"/>
              </a:solidFill>
              <a:latin typeface="LMU CompatilFac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Luftdruck auf Meeresspiegelhöhe</a:t>
            </a:r>
            <a:endParaRPr b="0" lang="de-DE" sz="1600" spc="-1" strike="noStrike">
              <a:solidFill>
                <a:srgbClr val="000000"/>
              </a:solidFill>
              <a:latin typeface="LMU CompatilFac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Geopotential </a:t>
            </a:r>
            <a:endParaRPr b="0" lang="de-DE" sz="1600" spc="-1" strike="noStrike">
              <a:solidFill>
                <a:srgbClr val="000000"/>
              </a:solidFill>
              <a:latin typeface="LMU CompatilFac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Für die Jahre 1900 bis 2010</a:t>
            </a:r>
            <a:endParaRPr b="0" lang="de-DE" sz="1600" spc="-1" strike="noStrike">
              <a:solidFill>
                <a:srgbClr val="000000"/>
              </a:solidFill>
              <a:latin typeface="LMU CompatilFac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Standorte im 8x20 Grid über Europa und dem Nordatlantik</a:t>
            </a:r>
            <a:endParaRPr b="0" lang="de-DE" sz="1600" spc="-1" strike="noStrike">
              <a:solidFill>
                <a:srgbClr val="000000"/>
              </a:solidFill>
              <a:latin typeface="LMU CompatilFac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Ohne Information zur herrschenden GWL am Tag</a:t>
            </a:r>
            <a:endParaRPr b="0" lang="de-DE" sz="16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318600" y="1304640"/>
            <a:ext cx="11554560" cy="75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r>
              <a:rPr b="1" lang="de-DE" sz="4800" spc="-1" strike="noStrike">
                <a:solidFill>
                  <a:srgbClr val="000000"/>
                </a:solidFill>
                <a:latin typeface="LMU CompatilFact"/>
              </a:rPr>
              <a:t>Vorste</a:t>
            </a:r>
            <a:r>
              <a:rPr b="1" lang="de-DE" sz="4800" spc="-1" strike="noStrike">
                <a:solidFill>
                  <a:srgbClr val="000000"/>
                </a:solidFill>
                <a:latin typeface="LMU CompatilFact"/>
              </a:rPr>
              <a:t>llen </a:t>
            </a:r>
            <a:r>
              <a:rPr b="1" lang="de-DE" sz="4800" spc="-1" strike="noStrike">
                <a:solidFill>
                  <a:srgbClr val="000000"/>
                </a:solidFill>
                <a:latin typeface="LMU CompatilFact"/>
              </a:rPr>
              <a:t>des Projekts III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0994040" y="6459480"/>
            <a:ext cx="1053720" cy="2916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47A5D3EE-46AC-4BD4-8959-2413B0A7CAE2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07960" y="6459480"/>
            <a:ext cx="10310040" cy="29160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9300240" y="188640"/>
            <a:ext cx="1800000" cy="79164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TextShape 4"/>
          <p:cNvSpPr txBox="1"/>
          <p:nvPr/>
        </p:nvSpPr>
        <p:spPr>
          <a:xfrm>
            <a:off x="2147040" y="457200"/>
            <a:ext cx="67683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de-DE" sz="20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9372600" y="280800"/>
            <a:ext cx="18727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318600" y="1304640"/>
            <a:ext cx="11554560" cy="75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Grafik 14_0" descr=""/>
          <p:cNvPicPr/>
          <p:nvPr/>
        </p:nvPicPr>
        <p:blipFill>
          <a:blip r:embed="rId1"/>
          <a:srcRect l="0" t="15324" r="0" b="15590"/>
          <a:stretch/>
        </p:blipFill>
        <p:spPr>
          <a:xfrm>
            <a:off x="1241640" y="1304640"/>
            <a:ext cx="9273960" cy="509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0994040" y="6459480"/>
            <a:ext cx="1053720" cy="2916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87FE369-7C0E-4467-89C8-765633764200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07960" y="6459480"/>
            <a:ext cx="10310040" cy="29160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9300240" y="188640"/>
            <a:ext cx="1800000" cy="79164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TextShape 4"/>
          <p:cNvSpPr txBox="1"/>
          <p:nvPr/>
        </p:nvSpPr>
        <p:spPr>
          <a:xfrm>
            <a:off x="2147040" y="457200"/>
            <a:ext cx="67683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de-DE" sz="20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9372600" y="280800"/>
            <a:ext cx="18727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0" name="TextShape 6"/>
          <p:cNvSpPr txBox="1"/>
          <p:nvPr/>
        </p:nvSpPr>
        <p:spPr>
          <a:xfrm>
            <a:off x="159120" y="2169000"/>
            <a:ext cx="11554560" cy="381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Grundidee: Bildung von möglichst homogenen Gruppen, Cluster untereinander möglichst heterogen</a:t>
            </a:r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c9211e"/>
                </a:solidFill>
                <a:latin typeface="LMU CompatilFact"/>
              </a:rPr>
              <a:t>blablabla</a:t>
            </a:r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318600" y="1304640"/>
            <a:ext cx="11554560" cy="75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r>
              <a:rPr b="1" lang="de-DE" sz="4800" spc="-1" strike="noStrike">
                <a:solidFill>
                  <a:srgbClr val="000000"/>
                </a:solidFill>
                <a:latin typeface="LMU CompatilFact"/>
              </a:rPr>
              <a:t>Einführung in Clustern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0994040" y="6459480"/>
            <a:ext cx="1053720" cy="2916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DB1C48AA-AB38-4040-A4C3-0A6B79A1CAF7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507960" y="6459480"/>
            <a:ext cx="10310040" cy="29160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300240" y="188640"/>
            <a:ext cx="1800000" cy="79164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TextShape 4"/>
          <p:cNvSpPr txBox="1"/>
          <p:nvPr/>
        </p:nvSpPr>
        <p:spPr>
          <a:xfrm>
            <a:off x="2147040" y="457200"/>
            <a:ext cx="67683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de-DE" sz="20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9372600" y="280800"/>
            <a:ext cx="18727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7" name="TextShape 6"/>
          <p:cNvSpPr txBox="1"/>
          <p:nvPr/>
        </p:nvSpPr>
        <p:spPr>
          <a:xfrm>
            <a:off x="159120" y="2169000"/>
            <a:ext cx="11554560" cy="381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Einteilung in Cluster</a:t>
            </a:r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Beispiel: pik-potsdamm Bericht</a:t>
            </a:r>
            <a:endParaRPr b="0" lang="de-DE" sz="1600" spc="-1" strike="noStrike">
              <a:solidFill>
                <a:srgbClr val="000000"/>
              </a:solidFill>
              <a:latin typeface="LMU CompatilFac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Ein Gwl möglichst in einem Cluster vertreten</a:t>
            </a:r>
            <a:endParaRPr b="0" lang="de-DE" sz="1600" spc="-1" strike="noStrike">
              <a:solidFill>
                <a:srgbClr val="000000"/>
              </a:solidFill>
              <a:latin typeface="LMU CompatilFac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Anzahl Cluster &lt; Anzahl GWL’s</a:t>
            </a:r>
            <a:endParaRPr b="0" lang="de-DE" sz="1600" spc="-1" strike="noStrike">
              <a:solidFill>
                <a:srgbClr val="000000"/>
              </a:solidFill>
              <a:latin typeface="LMU CompatilFac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Vergleich der Cluster</a:t>
            </a:r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318600" y="1304640"/>
            <a:ext cx="11554560" cy="75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</a:rPr>
              <a:t>Ziele des Projekts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0994040" y="6459480"/>
            <a:ext cx="1053720" cy="2916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F7C650FC-6CE4-4B59-BA63-F6C496D3A0A4}" type="slidenum"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507960" y="6459480"/>
            <a:ext cx="10310040" cy="29160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9300240" y="188640"/>
            <a:ext cx="1800000" cy="79164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TextShape 4"/>
          <p:cNvSpPr txBox="1"/>
          <p:nvPr/>
        </p:nvSpPr>
        <p:spPr>
          <a:xfrm>
            <a:off x="2147040" y="457200"/>
            <a:ext cx="67683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b="0" lang="de-DE" sz="20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9372600" y="280800"/>
            <a:ext cx="18727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Statistisches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6c30"/>
                </a:solidFill>
                <a:latin typeface="LMU CompatilFact"/>
              </a:rPr>
              <a:t>Praktikum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159120" y="2169000"/>
            <a:ext cx="11554560" cy="3816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LMU CompatilFact"/>
              </a:rPr>
              <a:t>Größe Datensatz</a:t>
            </a:r>
            <a:endParaRPr b="0" lang="de-DE" sz="2400" spc="-1" strike="noStrike">
              <a:solidFill>
                <a:srgbClr val="000000"/>
              </a:solidFill>
              <a:latin typeface="LMU CompatilFac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Erstmal Reduzierung auf 5 Jahre (2006-2010)</a:t>
            </a:r>
            <a:endParaRPr b="0" lang="de-DE" sz="1600" spc="-1" strike="noStrike">
              <a:solidFill>
                <a:srgbClr val="000000"/>
              </a:solidFill>
              <a:latin typeface="LMU CompatilFac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LMU CompatilFact"/>
              </a:rPr>
              <a:t>Grundsätzlich auf „Klimaperiode“ </a:t>
            </a:r>
            <a:r>
              <a:rPr b="0" lang="de-DE" sz="1600" spc="-1" strike="noStrike">
                <a:solidFill>
                  <a:srgbClr val="c9211e"/>
                </a:solidFill>
                <a:latin typeface="LMU CompatilFact"/>
              </a:rPr>
              <a:t>XX</a:t>
            </a:r>
            <a:endParaRPr b="0" lang="de-DE" sz="1600" spc="-1" strike="noStrike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318600" y="1304640"/>
            <a:ext cx="11554560" cy="75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4800" spc="-1" strike="noStrike">
                <a:solidFill>
                  <a:srgbClr val="000000"/>
                </a:solidFill>
                <a:latin typeface="LMU CompatilFact"/>
              </a:rPr>
              <a:t>Probleme und Ansätze 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LibreOffice/7.0.3.1$Linux_X86_64 LibreOffice_project/00$Build-1</Application>
  <Words>469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2003-07-21T12:00:07Z</dcterms:created>
  <dc:creator>schaaf</dc:creator>
  <dc:description/>
  <dc:language>en-US</dc:language>
  <cp:lastModifiedBy/>
  <cp:lastPrinted>2002-10-09T14:32:30Z</cp:lastPrinted>
  <dcterms:modified xsi:type="dcterms:W3CDTF">2020-12-17T14:58:34Z</dcterms:modified>
  <cp:revision>3390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