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83" r:id="rId7"/>
    <p:sldId id="877" r:id="rId8"/>
    <p:sldId id="260" r:id="rId9"/>
    <p:sldId id="862" r:id="rId10"/>
    <p:sldId id="863" r:id="rId11"/>
    <p:sldId id="849" r:id="rId12"/>
    <p:sldId id="262" r:id="rId13"/>
    <p:sldId id="263" r:id="rId14"/>
    <p:sldId id="264" r:id="rId15"/>
    <p:sldId id="864" r:id="rId16"/>
    <p:sldId id="865" r:id="rId17"/>
    <p:sldId id="854" r:id="rId18"/>
    <p:sldId id="853" r:id="rId19"/>
    <p:sldId id="858" r:id="rId20"/>
    <p:sldId id="859" r:id="rId21"/>
    <p:sldId id="881" r:id="rId22"/>
    <p:sldId id="855" r:id="rId23"/>
    <p:sldId id="860" r:id="rId24"/>
    <p:sldId id="861" r:id="rId25"/>
    <p:sldId id="866" r:id="rId26"/>
    <p:sldId id="867" r:id="rId27"/>
    <p:sldId id="868" r:id="rId28"/>
    <p:sldId id="869" r:id="rId29"/>
    <p:sldId id="870" r:id="rId30"/>
    <p:sldId id="269" r:id="rId31"/>
    <p:sldId id="892" r:id="rId32"/>
    <p:sldId id="884" r:id="rId33"/>
    <p:sldId id="856" r:id="rId34"/>
    <p:sldId id="885" r:id="rId35"/>
    <p:sldId id="272" r:id="rId36"/>
    <p:sldId id="273" r:id="rId37"/>
    <p:sldId id="266" r:id="rId38"/>
    <p:sldId id="873" r:id="rId39"/>
    <p:sldId id="270" r:id="rId40"/>
    <p:sldId id="271" r:id="rId41"/>
    <p:sldId id="874" r:id="rId42"/>
    <p:sldId id="875" r:id="rId43"/>
    <p:sldId id="876" r:id="rId44"/>
    <p:sldId id="852" r:id="rId45"/>
    <p:sldId id="882" r:id="rId46"/>
    <p:sldId id="878" r:id="rId47"/>
    <p:sldId id="261" r:id="rId48"/>
    <p:sldId id="857" r:id="rId49"/>
    <p:sldId id="872" r:id="rId50"/>
    <p:sldId id="886" r:id="rId51"/>
    <p:sldId id="887" r:id="rId52"/>
    <p:sldId id="888" r:id="rId53"/>
    <p:sldId id="889" r:id="rId54"/>
    <p:sldId id="890" r:id="rId55"/>
    <p:sldId id="891" r:id="rId5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400" b="0" strike="noStrike" spc="-1">
                <a:solidFill>
                  <a:srgbClr val="000000"/>
                </a:solidFill>
                <a:latin typeface="LMU CompatilFact"/>
              </a:rPr>
              <a:t>Betreuer: Dr.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(320)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 (CLARA)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Distanzmetrik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78C054-D74C-4172-9049-DEE4F1D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9582B6C-05B7-4C9E-90EF-C5EE58CC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1063544" y="1470618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6298970" y="1470617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DA6BCA9-8934-4CC2-9899-813499492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r="2185" b="10649"/>
          <a:stretch/>
        </p:blipFill>
        <p:spPr>
          <a:xfrm>
            <a:off x="0" y="1269914"/>
            <a:ext cx="7428248" cy="513088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2676185" y="154297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225456" y="1538745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43A75933-DB96-4152-9DBA-485EC26ADA9E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Korrelation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zwischen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Variablen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Luftdruck</a:t>
            </a:r>
            <a:r>
              <a:rPr lang="en-US" sz="2000" spc="-1" dirty="0">
                <a:latin typeface="LMU CompatilFact"/>
              </a:rPr>
              <a:t> und Geopotential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Standort</a:t>
            </a:r>
            <a:endParaRPr lang="en-US" sz="2000" b="0" strike="noStrike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000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400" b="0" strike="noStrike" spc="-1" dirty="0" err="1">
                <a:latin typeface="LMU CompatilFact"/>
              </a:rPr>
              <a:t>Mahalanobisdistanz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12BD72-86F3-45AD-9E5B-7CD6DDEF8820}"/>
              </a:ext>
            </a:extLst>
          </p:cNvPr>
          <p:cNvSpPr/>
          <p:nvPr/>
        </p:nvSpPr>
        <p:spPr>
          <a:xfrm>
            <a:off x="507960" y="4370332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6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Mahalanobisdistanz</a:t>
            </a:r>
            <a:endParaRPr lang="en-US" sz="4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/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Distanz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zwischen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zwei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Punkten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im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multivariaten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Raum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Geeignet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korrelierte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Daten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de-DE" sz="2400" b="0" i="0" spc="-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0" spc="-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	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mit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C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als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Kovarianzmatrix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 - K-</a:t>
            </a: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Means</a:t>
            </a:r>
            <a:r>
              <a:rPr lang="de-DE" sz="4800" b="1" spc="-1" dirty="0">
                <a:solidFill>
                  <a:srgbClr val="000000"/>
                </a:solidFill>
                <a:latin typeface="LMU CompatilFact"/>
                <a:ea typeface="DejaVu Sans"/>
              </a:rPr>
              <a:t>-Algorithmus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414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  <a:cs typeface="Times New Roman" panose="02020603050405020304" pitchFamily="18" charset="0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Varianzkriterium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Minimieren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Gesamtsumme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quadrierten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Abweichungen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21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C60D-4C17-4000-9A99-83C5139F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10133"/>
          <a:stretch/>
        </p:blipFill>
        <p:spPr>
          <a:xfrm>
            <a:off x="-1" y="1226916"/>
            <a:ext cx="7674015" cy="519596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E5D3A34-139A-4C28-BD41-9AEF67E97C7F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C78C6-932E-4612-B94B-AD1DFCCB99DA}"/>
              </a:ext>
            </a:extLst>
          </p:cNvPr>
          <p:cNvSpPr txBox="1"/>
          <p:nvPr/>
        </p:nvSpPr>
        <p:spPr>
          <a:xfrm>
            <a:off x="8003822" y="2080996"/>
            <a:ext cx="3997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Ähnliche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Aufteilung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CLARA</a:t>
            </a: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   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Analysis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der Varianz mit 10 Dimensionen erklärt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51578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B2EFC3E-4B22-4CEF-B326-99A9D7ED51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15"/>
          <p:cNvPicPr/>
          <p:nvPr/>
        </p:nvPicPr>
        <p:blipFill>
          <a:blip r:embed="rId2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92F00F-CB08-47C3-9965-1A5B0297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51" y="1226278"/>
            <a:ext cx="3061095" cy="52038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23188A-29C8-4EE3-BB8F-D1481D49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4" y="1196938"/>
            <a:ext cx="3061095" cy="52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5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128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" y="1367820"/>
            <a:ext cx="10065959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209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4469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Abstände der Maxima und Minima</a:t>
                      </a:r>
                      <a:br>
                        <a:rPr lang="de-DE" sz="2000" dirty="0">
                          <a:effectLst/>
                          <a:latin typeface="LMU CompatilFact"/>
                        </a:rPr>
                      </a:b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B05CEFF-D735-4746-8D11-4B1CFED3688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lang="en-US" sz="2000" spc="-1" dirty="0">
              <a:latin typeface="LMU CompatilFact"/>
            </a:endParaRP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lang="en-US" sz="2000" b="0" strike="noStrike" spc="-1" dirty="0">
              <a:latin typeface="LMU CompatilFact"/>
            </a:endParaRPr>
          </a:p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648000" lvl="3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Tage filtern durch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Spatial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Clustering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85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FF6CAB-E864-46AA-9482-32993077517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6973063" cy="26007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619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CF8320-8346-425C-80AC-31CB5B56AC8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6556475" cy="8771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Folgendes als Beispiel anhand von dem 12.12.2006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12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D2C2EB-214A-4B86-968B-C3C39DCA8DF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2"/>
          <a:srcRect l="12595" r="11008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rcRect l="10819" r="11637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1043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D9F084E-49F2-4292-8CFF-0DC211D9673D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1580444" y="1219200"/>
            <a:ext cx="8782756" cy="5181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5683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F70DA5-F1F5-4A4C-B67A-EC6E32BF8AA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9499460" cy="4616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r>
              <a:rPr lang="de-DE" sz="1500" b="0" strike="noStrike" spc="-1" dirty="0">
                <a:solidFill>
                  <a:srgbClr val="666666"/>
                </a:solidFill>
                <a:latin typeface="LMU CompatilFact"/>
                <a:ea typeface="DejaVu Sans"/>
              </a:rPr>
              <a:t>http://www.schulbiologiezentrum.info/Wetter%20Materialien/Gro%DFwetterlagen%20Material.pdf - 20.12.2020 2:20Uhr</a:t>
            </a: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rcRect l="7748" t="6693" r="18585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837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B70A8C-F65C-4F81-85DF-C277B2AD03A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6124754" cy="12003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Variablen extrahieren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Definieren eines „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max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“ und eines „min“ Gebietes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710EC0-E5A9-4101-A686-EC387984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7516"/>
              </p:ext>
            </p:extLst>
          </p:nvPr>
        </p:nvGraphicFramePr>
        <p:xfrm>
          <a:off x="963954" y="3158950"/>
          <a:ext cx="8665469" cy="3061228"/>
        </p:xfrm>
        <a:graphic>
          <a:graphicData uri="http://schemas.openxmlformats.org/drawingml/2006/table">
            <a:tbl>
              <a:tblPr/>
              <a:tblGrid>
                <a:gridCol w="1669111">
                  <a:extLst>
                    <a:ext uri="{9D8B030D-6E8A-4147-A177-3AD203B41FA5}">
                      <a16:colId xmlns:a16="http://schemas.microsoft.com/office/drawing/2014/main" val="3008172779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2213852961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4583326"/>
                    </a:ext>
                  </a:extLst>
                </a:gridCol>
                <a:gridCol w="2851398">
                  <a:extLst>
                    <a:ext uri="{9D8B030D-6E8A-4147-A177-3AD203B41FA5}">
                      <a16:colId xmlns:a16="http://schemas.microsoft.com/office/drawing/2014/main" val="389115566"/>
                    </a:ext>
                  </a:extLst>
                </a:gridCol>
              </a:tblGrid>
              <a:tr h="515584">
                <a:tc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Parameter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Variable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Erklärung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Metrik</a:t>
                      </a:r>
                      <a:endParaRPr lang="de-DE" sz="2800" b="1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04788"/>
                  </a:ext>
                </a:extLst>
              </a:tr>
              <a:tr h="601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Gesamtcluster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397879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Größe des Clusters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Punkte im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45183"/>
                  </a:ext>
                </a:extLst>
              </a:tr>
              <a:tr h="11241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Räumliche Lage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x Punkte des Clusters liegen in Quadrant y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5892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6EAD47D-EF03-48CC-8258-8709BEFC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98" y="34861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0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40.000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26700" y="2693323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97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</a:rPr>
              <a:t>Auszug aus dem GWL Datensatz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D761AB-FB27-4C34-AA8B-2CDE1D59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9" y="2419920"/>
            <a:ext cx="10547162" cy="38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9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/>
          <p:nvPr/>
        </p:nvPicPr>
        <p:blipFill>
          <a:blip r:embed="rId2"/>
          <a:srcRect b="21059"/>
          <a:stretch/>
        </p:blipFill>
        <p:spPr>
          <a:xfrm>
            <a:off x="2147040" y="1174044"/>
            <a:ext cx="7764604" cy="5226756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0842D3E-C356-4765-9205-86749FBE6B0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95293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013CE-91F5-4CD7-9E7A-6D7B54CA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1996715"/>
            <a:ext cx="8920392" cy="44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2057400" y="1414080"/>
            <a:ext cx="8105760" cy="4529520"/>
          </a:xfrm>
          <a:prstGeom prst="rect">
            <a:avLst/>
          </a:prstGeom>
          <a:ln w="0">
            <a:noFill/>
          </a:ln>
        </p:spPr>
      </p:pic>
      <p:sp>
        <p:nvSpPr>
          <p:cNvPr id="239" name="TextShape 6"/>
          <p:cNvSpPr txBox="1"/>
          <p:nvPr/>
        </p:nvSpPr>
        <p:spPr>
          <a:xfrm>
            <a:off x="304800" y="5943600"/>
            <a:ext cx="11198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666666"/>
                </a:solidFill>
                <a:latin typeface="Arial"/>
              </a:rPr>
              <a:t>https://scikit-learn.org/0.15/auto_examples/cluster/plot_cluster_comparison.html, 20.12.2020 01:30</a:t>
            </a:r>
          </a:p>
        </p:txBody>
      </p:sp>
    </p:spTree>
    <p:extLst>
      <p:ext uri="{BB962C8B-B14F-4D97-AF65-F5344CB8AC3E}">
        <p14:creationId xmlns:p14="http://schemas.microsoft.com/office/powerpoint/2010/main" val="728553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B4E78D-6608-4CA1-9525-05801C7D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14" y="2048514"/>
            <a:ext cx="5668166" cy="4344006"/>
          </a:xfrm>
          <a:prstGeom prst="rect">
            <a:avLst/>
          </a:prstGeom>
        </p:spPr>
      </p:pic>
      <p:sp>
        <p:nvSpPr>
          <p:cNvPr id="12" name="CustomShape 7">
            <a:extLst>
              <a:ext uri="{FF2B5EF4-FFF2-40B4-BE49-F238E27FC236}">
                <a16:creationId xmlns:a16="http://schemas.microsoft.com/office/drawing/2014/main" id="{681D2308-5ABD-4DB8-9690-182D2649381D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CLARA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99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681D2308-5ABD-4DB8-9690-182D2649381D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CLARA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18347C-7A70-45AF-95AA-F55BF8A3C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3630" r="5398" b="7752"/>
          <a:stretch/>
        </p:blipFill>
        <p:spPr>
          <a:xfrm>
            <a:off x="135466" y="2246489"/>
            <a:ext cx="5554134" cy="40906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857D05B-F14C-4509-A408-125D5E516E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4068" r="7788" b="7317"/>
          <a:stretch/>
        </p:blipFill>
        <p:spPr>
          <a:xfrm>
            <a:off x="6502402" y="2246488"/>
            <a:ext cx="5264174" cy="41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99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681D2308-5ABD-4DB8-9690-182D2649381D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CLARA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1EE48A9-7654-47E3-9D7A-198B590E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9" y="2088777"/>
            <a:ext cx="5668166" cy="434400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2D7B995-F094-46FD-A099-AE76E267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07" y="2115474"/>
            <a:ext cx="5668166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0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681D2308-5ABD-4DB8-9690-182D2649381D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Mahalanobis</a:t>
            </a: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 mit k-</a:t>
            </a:r>
            <a:r>
              <a:rPr lang="de-DE" sz="4800" b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means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C21B18D-8B96-4CC5-8BFB-C1C3CF9CC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2" b="2916"/>
          <a:stretch/>
        </p:blipFill>
        <p:spPr>
          <a:xfrm>
            <a:off x="3042399" y="2062080"/>
            <a:ext cx="6106602" cy="42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4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681D2308-5ABD-4DB8-9690-182D2649381D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Mahalanobis</a:t>
            </a: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 mit k-</a:t>
            </a:r>
            <a:r>
              <a:rPr lang="de-DE" sz="4800" b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means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8EAEE9-5DDF-4D0E-9FB3-EAC9C56F5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2" t="4107" r="592" b="9875"/>
          <a:stretch/>
        </p:blipFill>
        <p:spPr>
          <a:xfrm>
            <a:off x="2443238" y="2214858"/>
            <a:ext cx="6438763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43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681D2308-5ABD-4DB8-9690-182D2649381D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Mahalanobis</a:t>
            </a: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 mit k-</a:t>
            </a:r>
            <a:r>
              <a:rPr lang="de-DE" sz="4800" b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means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3732B2-D399-4CF7-B2C9-254AACD35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14" y="2056794"/>
            <a:ext cx="5668166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864000" lvl="1" indent="-323640"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2005</Words>
  <Application>Microsoft Office PowerPoint</Application>
  <PresentationFormat>Breitbild</PresentationFormat>
  <Paragraphs>510</Paragraphs>
  <Slides>54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63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3462</cp:revision>
  <cp:lastPrinted>2002-10-09T14:32:30Z</cp:lastPrinted>
  <dcterms:created xsi:type="dcterms:W3CDTF">2003-07-21T12:00:07Z</dcterms:created>
  <dcterms:modified xsi:type="dcterms:W3CDTF">2020-12-20T18:11:02Z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