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5"/>
  </p:notesMasterIdLst>
  <p:sldIdLst>
    <p:sldId id="256" r:id="rId3"/>
    <p:sldId id="257" r:id="rId4"/>
    <p:sldId id="918" r:id="rId5"/>
    <p:sldId id="258" r:id="rId6"/>
    <p:sldId id="259" r:id="rId7"/>
    <p:sldId id="883" r:id="rId8"/>
    <p:sldId id="942" r:id="rId9"/>
    <p:sldId id="948" r:id="rId10"/>
    <p:sldId id="263" r:id="rId11"/>
    <p:sldId id="919" r:id="rId12"/>
    <p:sldId id="923" r:id="rId13"/>
    <p:sldId id="260" r:id="rId14"/>
    <p:sldId id="862" r:id="rId15"/>
    <p:sldId id="864" r:id="rId16"/>
    <p:sldId id="865" r:id="rId17"/>
    <p:sldId id="957" r:id="rId18"/>
    <p:sldId id="958" r:id="rId19"/>
    <p:sldId id="949" r:id="rId20"/>
    <p:sldId id="950" r:id="rId21"/>
    <p:sldId id="951" r:id="rId22"/>
    <p:sldId id="952" r:id="rId23"/>
    <p:sldId id="959" r:id="rId24"/>
    <p:sldId id="922" r:id="rId25"/>
    <p:sldId id="924" r:id="rId26"/>
    <p:sldId id="262" r:id="rId27"/>
    <p:sldId id="921" r:id="rId28"/>
    <p:sldId id="920" r:id="rId29"/>
    <p:sldId id="886" r:id="rId30"/>
    <p:sldId id="971" r:id="rId31"/>
    <p:sldId id="972" r:id="rId32"/>
    <p:sldId id="953" r:id="rId33"/>
    <p:sldId id="960" r:id="rId34"/>
    <p:sldId id="954" r:id="rId35"/>
    <p:sldId id="962" r:id="rId36"/>
    <p:sldId id="961" r:id="rId37"/>
    <p:sldId id="927" r:id="rId38"/>
    <p:sldId id="273" r:id="rId39"/>
    <p:sldId id="943" r:id="rId40"/>
    <p:sldId id="944" r:id="rId41"/>
    <p:sldId id="888" r:id="rId42"/>
    <p:sldId id="947" r:id="rId43"/>
    <p:sldId id="945" r:id="rId44"/>
    <p:sldId id="928" r:id="rId45"/>
    <p:sldId id="930" r:id="rId46"/>
    <p:sldId id="932" r:id="rId47"/>
    <p:sldId id="933" r:id="rId48"/>
    <p:sldId id="934" r:id="rId49"/>
    <p:sldId id="935" r:id="rId50"/>
    <p:sldId id="965" r:id="rId51"/>
    <p:sldId id="966" r:id="rId52"/>
    <p:sldId id="931" r:id="rId53"/>
    <p:sldId id="967" r:id="rId54"/>
    <p:sldId id="968" r:id="rId55"/>
    <p:sldId id="936" r:id="rId56"/>
    <p:sldId id="937" r:id="rId57"/>
    <p:sldId id="938" r:id="rId58"/>
    <p:sldId id="939" r:id="rId59"/>
    <p:sldId id="941" r:id="rId60"/>
    <p:sldId id="964" r:id="rId61"/>
    <p:sldId id="969" r:id="rId62"/>
    <p:sldId id="963" r:id="rId63"/>
    <p:sldId id="970" r:id="rId64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FBA9A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DC0A5-946A-458C-A050-722214758708}" type="datetimeFigureOut">
              <a:rPr lang="de-DE" smtClean="0"/>
              <a:t>27.02.2021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CEDAC-DEC4-4D8B-8485-EA705668F3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23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EDAC-DEC4-4D8B-8485-EA705668F36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83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EDAC-DEC4-4D8B-8485-EA705668F36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27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EDAC-DEC4-4D8B-8485-EA705668F36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104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EDAC-DEC4-4D8B-8485-EA705668F36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7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4220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13" name="Picture 32" descr="standard"/>
            <p:cNvPicPr/>
            <p:nvPr/>
          </p:nvPicPr>
          <p:blipFill>
            <a:blip r:embed="rId14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14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15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16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400" cy="6868800"/>
            <a:chOff x="0" y="0"/>
            <a:chExt cx="12191400" cy="6868800"/>
          </a:xfrm>
        </p:grpSpPr>
        <p:pic>
          <p:nvPicPr>
            <p:cNvPr id="8" name="Picture 70" descr="start"/>
            <p:cNvPicPr/>
            <p:nvPr/>
          </p:nvPicPr>
          <p:blipFill>
            <a:blip r:embed="rId17"/>
            <a:stretch/>
          </p:blipFill>
          <p:spPr>
            <a:xfrm>
              <a:off x="3048120" y="0"/>
              <a:ext cx="9143280" cy="686880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17"/>
            <a:srcRect r="40018"/>
            <a:stretch/>
          </p:blipFill>
          <p:spPr>
            <a:xfrm>
              <a:off x="0" y="0"/>
              <a:ext cx="5483160" cy="686880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49" name="Picture 32" descr="standard"/>
            <p:cNvPicPr/>
            <p:nvPr/>
          </p:nvPicPr>
          <p:blipFill>
            <a:blip r:embed="rId15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0" name="Picture 32" descr="standard"/>
            <p:cNvPicPr/>
            <p:nvPr/>
          </p:nvPicPr>
          <p:blipFill>
            <a:blip r:embed="rId15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1" name="Grafik 9" descr="mnmLogoNeu-50grau.pdf.emf"/>
          <p:cNvPicPr/>
          <p:nvPr/>
        </p:nvPicPr>
        <p:blipFill>
          <a:blip r:embed="rId16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52" name="Grafik 10" descr="IFI_notext-neueFarben.eps.emf"/>
          <p:cNvPicPr/>
          <p:nvPr/>
        </p:nvPicPr>
        <p:blipFill>
          <a:blip r:embed="rId17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3880" y="2332821"/>
            <a:ext cx="9467280" cy="153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80000"/>
              </a:lnSpc>
            </a:pPr>
            <a:r>
              <a:rPr lang="de-DE" sz="8800" b="1" strike="noStrike" spc="-1" dirty="0" err="1">
                <a:solidFill>
                  <a:srgbClr val="000000"/>
                </a:solidFill>
                <a:latin typeface="LMU CompatilFact"/>
              </a:rPr>
              <a:t>Weather</a:t>
            </a:r>
            <a:r>
              <a:rPr lang="de-DE" sz="8800" b="1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8800" b="1" strike="noStrike" spc="-1" dirty="0" err="1">
                <a:solidFill>
                  <a:srgbClr val="000000"/>
                </a:solidFill>
                <a:latin typeface="LMU CompatilFact"/>
              </a:rPr>
              <a:t>Frog</a:t>
            </a:r>
            <a:endParaRPr lang="en-US" sz="88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37400" y="1413180"/>
            <a:ext cx="98402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Katja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Gutmair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Stella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Akouete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Noah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Hurmer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und Anne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Gritto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348560" y="3618124"/>
            <a:ext cx="9829080" cy="2606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Abschlusspräsentation am 01. März 2021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Institut: Statistik 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Veranstaltung: Statistisches Praktikum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Projektpartner: M.Sc. Maximilian Weigert und </a:t>
            </a:r>
            <a:b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</a:b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                            </a:t>
            </a:r>
            <a:r>
              <a:rPr lang="de-DE" sz="100" b="0" strike="noStrike" spc="-1" dirty="0">
                <a:solidFill>
                  <a:srgbClr val="000000"/>
                </a:solidFill>
                <a:latin typeface="LMU CompatilFact"/>
              </a:rPr>
              <a:t>                   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M.Sc. Magdalena </a:t>
            </a:r>
            <a:r>
              <a:rPr lang="de-DE" sz="100" b="0" strike="noStrike" spc="-1" dirty="0">
                <a:solidFill>
                  <a:srgbClr val="000000"/>
                </a:solidFill>
                <a:latin typeface="LMU CompatilFact"/>
              </a:rPr>
              <a:t>   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Mittermeier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Betreuer: Prof. Dr. Helmut Küchenhoff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	ii. Datensätze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183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64AD2CE-7774-45A1-81BC-7C2C88E00795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Zuteilung einer GWL für jeden Tag</a:t>
            </a: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Für die Jahre 1900 bis 2010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LMU CompatilFact"/>
            </a:endParaRPr>
          </a:p>
        </p:txBody>
      </p:sp>
      <p:sp>
        <p:nvSpPr>
          <p:cNvPr id="14" name="CustomShape 7">
            <a:extLst>
              <a:ext uri="{FF2B5EF4-FFF2-40B4-BE49-F238E27FC236}">
                <a16:creationId xmlns:a16="http://schemas.microsoft.com/office/drawing/2014/main" id="{B29F002B-B715-434D-BAE3-3091E68CE5B1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Historischer GWL Datensatz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5">
            <a:extLst>
              <a:ext uri="{FF2B5EF4-FFF2-40B4-BE49-F238E27FC236}">
                <a16:creationId xmlns:a16="http://schemas.microsoft.com/office/drawing/2014/main" id="{4B073128-967E-494B-9CC5-EEEF60E362C0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21966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E73F54-8C99-49E4-B8E1-DC7C9755D06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stomShape 6"/>
              <p:cNvSpPr/>
              <p:nvPr/>
            </p:nvSpPr>
            <p:spPr>
              <a:xfrm>
                <a:off x="14040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b="0" strike="noStrike" spc="-1" dirty="0">
                    <a:solidFill>
                      <a:srgbClr val="000000"/>
                    </a:solidFill>
                    <a:latin typeface="LMU CompatilFact"/>
                  </a:rPr>
                  <a:t>Pro Tag Messungen an 160 Standorten zu 4 Zeitpunkten</a:t>
                </a:r>
              </a:p>
              <a:p>
                <a:pPr marL="908460" lvl="1" indent="-342900">
                  <a:spcBef>
                    <a:spcPts val="1417"/>
                  </a:spcBef>
                  <a:buClr>
                    <a:srgbClr val="000000"/>
                  </a:buClr>
                  <a:buSzPct val="75000"/>
                  <a:buFont typeface="Symbol" panose="05050102010706020507" pitchFamily="18" charset="2"/>
                  <a:buChar char="-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	Luftdruck in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Pa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auf Meeresspiegelhöhe (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mslp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) </a:t>
                </a:r>
                <a:endParaRPr lang="en-US" sz="2000" spc="-1" dirty="0">
                  <a:latin typeface="LMU CompatilFact"/>
                </a:endParaRPr>
              </a:p>
              <a:p>
                <a:pPr marL="908460" lvl="1" indent="-342900">
                  <a:spcBef>
                    <a:spcPts val="1417"/>
                  </a:spcBef>
                  <a:buClr>
                    <a:srgbClr val="000000"/>
                  </a:buClr>
                  <a:buSzPct val="75000"/>
                  <a:buFont typeface="Symbol" panose="05050102010706020507" pitchFamily="18" charset="2"/>
                  <a:buChar char="-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	Geopotential </a:t>
                </a:r>
                <a:r>
                  <a:rPr lang="de-DE" sz="2000" dirty="0">
                    <a:latin typeface="LMU CompatilFact"/>
                  </a:rPr>
                  <a:t>auf 500 hPa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sz="200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sz="200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trike="noStrike" spc="-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2000" b="0" i="1" strike="noStrike" spc="-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2000" b="0" i="1" strike="noStrike" spc="-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trike="noStrike" spc="-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000" b="0" i="1" strike="noStrike" spc="-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9.80665</m:t>
                        </m:r>
                      </m:den>
                    </m:f>
                    <m:r>
                      <a:rPr lang="de-DE" sz="2000" b="0" i="1" strike="noStrike" spc="-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2000" b="0" i="1" strike="noStrike" spc="-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𝑔𝑝𝑚</m:t>
                    </m:r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(</a:t>
                </a:r>
                <a:r>
                  <a:rPr lang="en-US" sz="2000" b="0" strike="noStrike" spc="-1" dirty="0" err="1">
                    <a:latin typeface="LMU CompatilFact"/>
                  </a:rPr>
                  <a:t>geopot</a:t>
                </a:r>
                <a:r>
                  <a:rPr lang="en-US" sz="2000" b="0" strike="noStrike" spc="-1" dirty="0">
                    <a:latin typeface="LMU CompatilFact"/>
                  </a:rPr>
                  <a:t>)</a:t>
                </a:r>
              </a:p>
              <a:p>
                <a:pPr marL="432000" indent="-32364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spc="-1" dirty="0">
                    <a:solidFill>
                      <a:srgbClr val="000000"/>
                    </a:solidFill>
                    <a:latin typeface="LMU CompatilFact"/>
                  </a:rPr>
                  <a:t>Für die Jahre 1900 bis 2010</a:t>
                </a:r>
              </a:p>
              <a:p>
                <a:pPr marL="908460" lvl="1" indent="-342900">
                  <a:spcBef>
                    <a:spcPts val="1417"/>
                  </a:spcBef>
                  <a:buClr>
                    <a:srgbClr val="000000"/>
                  </a:buClr>
                  <a:buSzPct val="75000"/>
                  <a:buFont typeface="Symbol" panose="05050102010706020507" pitchFamily="18" charset="2"/>
                  <a:buChar char="-"/>
                </a:pP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Beschränkung auf eine Klimaperiode: Jahre 1971 bis 2000       </a:t>
                </a:r>
              </a:p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spc="-1" dirty="0">
                    <a:solidFill>
                      <a:srgbClr val="000000"/>
                    </a:solidFill>
                    <a:latin typeface="LMU CompatilFact"/>
                  </a:rPr>
                  <a:t>Ohne Information zur herrschenden GWL am Tag</a:t>
                </a:r>
              </a:p>
              <a:p>
                <a:pPr marL="432000" indent="-32364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spc="-1" dirty="0">
                    <a:solidFill>
                      <a:srgbClr val="000000"/>
                    </a:solidFill>
                    <a:latin typeface="LMU CompatilFact"/>
                  </a:rPr>
                  <a:t>Standorte im 8x20 </a:t>
                </a:r>
                <a:r>
                  <a:rPr lang="de-DE" sz="2400" spc="-1" dirty="0" err="1">
                    <a:solidFill>
                      <a:srgbClr val="000000"/>
                    </a:solidFill>
                    <a:latin typeface="LMU CompatilFact"/>
                  </a:rPr>
                  <a:t>Grid</a:t>
                </a:r>
                <a:r>
                  <a:rPr lang="de-DE" sz="2400" spc="-1" dirty="0">
                    <a:solidFill>
                      <a:srgbClr val="000000"/>
                    </a:solidFill>
                    <a:latin typeface="LMU CompatilFact"/>
                  </a:rPr>
                  <a:t> über Europa und dem Nordatlantik</a:t>
                </a:r>
                <a:endParaRPr lang="en-US" sz="2400" spc="-1" dirty="0">
                  <a:latin typeface="LMU CompatilFact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endParaRPr lang="en-US" sz="2000" b="0" strike="noStrike" spc="-1" dirty="0">
                  <a:latin typeface="LMU CompatilFact"/>
                </a:endParaRPr>
              </a:p>
            </p:txBody>
          </p:sp>
        </mc:Choice>
        <mc:Fallback xmlns="">
          <p:sp>
            <p:nvSpPr>
              <p:cNvPr id="122" name="Custom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0" y="2286000"/>
                <a:ext cx="11554200" cy="3815640"/>
              </a:xfrm>
              <a:prstGeom prst="rect">
                <a:avLst/>
              </a:prstGeom>
              <a:blipFill>
                <a:blip r:embed="rId3"/>
                <a:stretch>
                  <a:fillRect t="-1278" b="-799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Reanalyse Datensatz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864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7C3A5B3-4440-4549-B575-E3FF659524D7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FF77A9-F02F-4485-AC9D-9CB2D4D46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07" y="1202974"/>
            <a:ext cx="87344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5BF1947-C5D7-4DE9-AA45-EAF93E0F87E1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A4B43D-D01D-4542-91A4-9AD766C8B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07" y="1194096"/>
            <a:ext cx="87344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63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DF3610-8467-462F-807A-1BE1041F1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07" y="1194096"/>
            <a:ext cx="87344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01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5" name="CustomShape 5">
            <a:extLst>
              <a:ext uri="{FF2B5EF4-FFF2-40B4-BE49-F238E27FC236}">
                <a16:creationId xmlns:a16="http://schemas.microsoft.com/office/drawing/2014/main" id="{88D683D5-0955-458C-A776-E5DBEF4B90DB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2E8EC2C6-CA90-4929-ADD3-BB3162E76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13" y="4416654"/>
            <a:ext cx="7812994" cy="870499"/>
          </a:xfrm>
          <a:prstGeom prst="rect">
            <a:avLst/>
          </a:prstGeom>
        </p:spPr>
      </p:pic>
      <p:pic>
        <p:nvPicPr>
          <p:cNvPr id="41" name="Grafik 4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6654C0F-2CA2-4C45-8546-306E759FE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92" y="2056272"/>
            <a:ext cx="7836215" cy="212343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89DD92F8-C15A-4ED8-B234-6C7FD33F5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14" y="5512973"/>
            <a:ext cx="7812994" cy="86572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BCBE72F9-EAC5-4DAE-A8F7-D14D1E86DECC}"/>
              </a:ext>
            </a:extLst>
          </p:cNvPr>
          <p:cNvSpPr txBox="1"/>
          <p:nvPr/>
        </p:nvSpPr>
        <p:spPr>
          <a:xfrm>
            <a:off x="2697019" y="3999125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LMU CompatilFact"/>
              </a:rPr>
              <a:t>. . .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F664FE0-4F63-47BA-B467-B65ECD844D2E}"/>
              </a:ext>
            </a:extLst>
          </p:cNvPr>
          <p:cNvSpPr txBox="1"/>
          <p:nvPr/>
        </p:nvSpPr>
        <p:spPr>
          <a:xfrm>
            <a:off x="2697019" y="5093053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LMU CompatilFact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79855113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5" name="CustomShape 5">
            <a:extLst>
              <a:ext uri="{FF2B5EF4-FFF2-40B4-BE49-F238E27FC236}">
                <a16:creationId xmlns:a16="http://schemas.microsoft.com/office/drawing/2014/main" id="{88D683D5-0955-458C-A776-E5DBEF4B90DB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2E8EC2C6-CA90-4929-ADD3-BB3162E76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13" y="4416654"/>
            <a:ext cx="7812994" cy="870499"/>
          </a:xfrm>
          <a:prstGeom prst="rect">
            <a:avLst/>
          </a:prstGeom>
        </p:spPr>
      </p:pic>
      <p:pic>
        <p:nvPicPr>
          <p:cNvPr id="41" name="Grafik 4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6654C0F-2CA2-4C45-8546-306E759FE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92" y="2056272"/>
            <a:ext cx="7836215" cy="212343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89DD92F8-C15A-4ED8-B234-6C7FD33F5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14" y="5512973"/>
            <a:ext cx="7812994" cy="86572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BCBE72F9-EAC5-4DAE-A8F7-D14D1E86DECC}"/>
              </a:ext>
            </a:extLst>
          </p:cNvPr>
          <p:cNvSpPr txBox="1"/>
          <p:nvPr/>
        </p:nvSpPr>
        <p:spPr>
          <a:xfrm>
            <a:off x="2697019" y="3999125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LMU CompatilFact"/>
              </a:rPr>
              <a:t>. . .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F664FE0-4F63-47BA-B467-B65ECD844D2E}"/>
              </a:ext>
            </a:extLst>
          </p:cNvPr>
          <p:cNvSpPr txBox="1"/>
          <p:nvPr/>
        </p:nvSpPr>
        <p:spPr>
          <a:xfrm>
            <a:off x="2697019" y="5093053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LMU CompatilFact"/>
              </a:rPr>
              <a:t>. . .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F0A6C25-6899-418B-9160-7E122608C64F}"/>
              </a:ext>
            </a:extLst>
          </p:cNvPr>
          <p:cNvSpPr/>
          <p:nvPr/>
        </p:nvSpPr>
        <p:spPr>
          <a:xfrm>
            <a:off x="2147039" y="2024844"/>
            <a:ext cx="2859069" cy="284238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46131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4AA1610-886D-4FFD-8EBE-B4A596880C50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Daten pro Tag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CEFF388-322A-4EBE-9A89-24410D8E1501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Der Tag ist die Beobachtungseinheit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2 Parameter * 4 Zeitpunkte * 160 Messpunkte = 1280 Dimensionen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8 Bilder pro Tag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ADC2C0AE-5235-4DB5-8964-80B5091F257C}"/>
              </a:ext>
            </a:extLst>
          </p:cNvPr>
          <p:cNvSpPr/>
          <p:nvPr/>
        </p:nvSpPr>
        <p:spPr>
          <a:xfrm>
            <a:off x="703712" y="2906324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4370F18-452A-44F0-9457-03C9AC61F181}"/>
              </a:ext>
            </a:extLst>
          </p:cNvPr>
          <p:cNvSpPr/>
          <p:nvPr/>
        </p:nvSpPr>
        <p:spPr>
          <a:xfrm>
            <a:off x="703711" y="3368429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4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D7F8E8-D9D3-468E-8406-A09A06814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t="225" r="1123" b="4021"/>
          <a:stretch/>
        </p:blipFill>
        <p:spPr bwMode="auto">
          <a:xfrm>
            <a:off x="254625" y="1509456"/>
            <a:ext cx="11806612" cy="486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F66F18C-7C3C-4FD5-8CFA-829192E0A21F}"/>
              </a:ext>
            </a:extLst>
          </p:cNvPr>
          <p:cNvSpPr txBox="1"/>
          <p:nvPr/>
        </p:nvSpPr>
        <p:spPr>
          <a:xfrm>
            <a:off x="1384917" y="1304640"/>
            <a:ext cx="1080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 Uhr                                      6 Uhr                                     12 Uhr                                      18 Uhr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CEEB8E-9258-4E36-B4F1-D855F03CFB4E}"/>
              </a:ext>
            </a:extLst>
          </p:cNvPr>
          <p:cNvSpPr txBox="1"/>
          <p:nvPr/>
        </p:nvSpPr>
        <p:spPr>
          <a:xfrm rot="16200000">
            <a:off x="-1855236" y="3755411"/>
            <a:ext cx="421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Geopotential                           </a:t>
            </a:r>
            <a:r>
              <a:rPr lang="de-DE" dirty="0" err="1"/>
              <a:t>Mslp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283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 ii. Datensätze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Einführung in Clusteranalyse</a:t>
            </a:r>
            <a:endParaRPr lang="en-US" sz="2800" b="0" strike="noStrike" spc="-1" dirty="0">
              <a:latin typeface="Arial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  <a:endParaRPr lang="de-DE" sz="20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i. Methodik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ii. Ergebnisse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Deskriptive Analyse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Ausblick</a:t>
            </a:r>
          </a:p>
          <a:p>
            <a:pPr marL="45792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Fazit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8900" y="122886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Gliederung</a:t>
            </a:r>
            <a:endParaRPr lang="en-US" sz="40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4AA1610-886D-4FFD-8EBE-B4A596880C50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Daten pro Tag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CEFF388-322A-4EBE-9A89-24410D8E1501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Der Tag ist die Beobachtungseinheit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2 Parameter * 4 Zeitpunkte * 160 Messpunkte = 1280 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Dimensionen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8 Bilder pro Tag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Reduzierung der Dimensionen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Mittelwert über 4 Messzeiten pro Messpunkt</a:t>
            </a: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ADC2C0AE-5235-4DB5-8964-80B5091F257C}"/>
              </a:ext>
            </a:extLst>
          </p:cNvPr>
          <p:cNvSpPr/>
          <p:nvPr/>
        </p:nvSpPr>
        <p:spPr>
          <a:xfrm>
            <a:off x="703712" y="2906324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4370F18-452A-44F0-9457-03C9AC61F181}"/>
              </a:ext>
            </a:extLst>
          </p:cNvPr>
          <p:cNvSpPr/>
          <p:nvPr/>
        </p:nvSpPr>
        <p:spPr>
          <a:xfrm>
            <a:off x="703711" y="3373580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43A8ECF-35F0-44FF-BC7E-891026B7EA1E}"/>
              </a:ext>
            </a:extLst>
          </p:cNvPr>
          <p:cNvSpPr/>
          <p:nvPr/>
        </p:nvSpPr>
        <p:spPr>
          <a:xfrm>
            <a:off x="703711" y="4888426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356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62B3AEB-5EA8-402B-A3F9-4D58D1647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2" y="1370880"/>
            <a:ext cx="120300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02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4AA1610-886D-4FFD-8EBE-B4A596880C50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Daten pro Tag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CEFF388-322A-4EBE-9A89-24410D8E1501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Der Tag ist die Beobachtungseinheit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2 Parameter * 4 Zeitpunkte * 160 Messpunkte = 1280 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Dimensionen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8 Bilder pro Tag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Reduzierung der Dimensionen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Mittelwert über 4 Messzeiten pro Messpunkt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10958 Tage mit jeweils 320 Dimensionen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ADC2C0AE-5235-4DB5-8964-80B5091F257C}"/>
              </a:ext>
            </a:extLst>
          </p:cNvPr>
          <p:cNvSpPr/>
          <p:nvPr/>
        </p:nvSpPr>
        <p:spPr>
          <a:xfrm>
            <a:off x="703712" y="2906324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4370F18-452A-44F0-9457-03C9AC61F181}"/>
              </a:ext>
            </a:extLst>
          </p:cNvPr>
          <p:cNvSpPr/>
          <p:nvPr/>
        </p:nvSpPr>
        <p:spPr>
          <a:xfrm>
            <a:off x="703711" y="3373580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43A8ECF-35F0-44FF-BC7E-891026B7EA1E}"/>
              </a:ext>
            </a:extLst>
          </p:cNvPr>
          <p:cNvSpPr/>
          <p:nvPr/>
        </p:nvSpPr>
        <p:spPr>
          <a:xfrm>
            <a:off x="703711" y="4888426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E536AE2F-D8E9-4208-B7CE-6EE999B1BF66}"/>
              </a:ext>
            </a:extLst>
          </p:cNvPr>
          <p:cNvSpPr/>
          <p:nvPr/>
        </p:nvSpPr>
        <p:spPr>
          <a:xfrm>
            <a:off x="703710" y="5366339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263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5C0855DB-E4D2-4FA4-ABE1-25B00E4FA1BC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4" name="Google Shape;412;p50">
            <a:extLst>
              <a:ext uri="{FF2B5EF4-FFF2-40B4-BE49-F238E27FC236}">
                <a16:creationId xmlns:a16="http://schemas.microsoft.com/office/drawing/2014/main" id="{5AE9A187-6CF6-43DB-826F-392AAD9E951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5088" y="1221575"/>
            <a:ext cx="8730000" cy="523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572251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 ii. Datensätze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Einführung in Clusteranalyse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56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5985B8-5873-4BEC-A226-ABCB519B8346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40400" y="2286000"/>
            <a:ext cx="11554200" cy="39026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Grundidee: Bildung von möglichst homogenen Gruppen, Cluster untereinander möglichst heterogen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>
                <a:latin typeface="LMU CompatilFact"/>
              </a:rPr>
              <a:t>Clusteranalyse ist Verfahren des ”</a:t>
            </a:r>
            <a:r>
              <a:rPr lang="de-DE" sz="2400" dirty="0" err="1">
                <a:latin typeface="LMU CompatilFact"/>
              </a:rPr>
              <a:t>unsupervised</a:t>
            </a:r>
            <a:r>
              <a:rPr lang="de-DE" sz="2400" dirty="0">
                <a:latin typeface="LMU CompatilFact"/>
              </a:rPr>
              <a:t> </a:t>
            </a:r>
            <a:r>
              <a:rPr lang="de-DE" sz="2400" dirty="0" err="1">
                <a:latin typeface="LMU CompatilFact"/>
              </a:rPr>
              <a:t>learning</a:t>
            </a:r>
            <a:r>
              <a:rPr lang="de-DE" sz="2400" dirty="0">
                <a:latin typeface="LMU CompatilFact"/>
              </a:rPr>
              <a:t>”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Verschiedene </a:t>
            </a:r>
            <a:r>
              <a:rPr lang="de-DE" sz="2400" spc="-1" dirty="0" err="1">
                <a:latin typeface="LMU CompatilFact"/>
              </a:rPr>
              <a:t>Distanzmetriken</a:t>
            </a:r>
            <a:endParaRPr lang="de-DE" sz="2400" spc="-1" dirty="0">
              <a:latin typeface="LMU CompatilFact"/>
            </a:endParaRP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LMU CompatilFact"/>
              </a:rPr>
              <a:t>Verschiedene Ansätze für Cluster 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Optimale Partitionen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Dichtebasierte Verfahren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Und andere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3200" b="0" strike="noStrike" spc="-1" dirty="0">
              <a:latin typeface="LMU CompatilFact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Clusteranalyse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Google Shape;435;p52">
            <a:extLst>
              <a:ext uri="{FF2B5EF4-FFF2-40B4-BE49-F238E27FC236}">
                <a16:creationId xmlns:a16="http://schemas.microsoft.com/office/drawing/2014/main" id="{34385D23-5AC6-4A9F-BD64-2DB040A4EAB8}"/>
              </a:ext>
            </a:extLst>
          </p:cNvPr>
          <p:cNvSpPr txBox="1"/>
          <p:nvPr/>
        </p:nvSpPr>
        <p:spPr>
          <a:xfrm>
            <a:off x="7414800" y="1624025"/>
            <a:ext cx="226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highlight>
                  <a:srgbClr val="FF0000"/>
                </a:highlight>
              </a:rPr>
              <a:t>TODO</a:t>
            </a:r>
            <a:endParaRPr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5963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3F58AA1-1105-48C3-BACE-7751194E179A}"/>
              </a:ext>
            </a:extLst>
          </p:cNvPr>
          <p:cNvSpPr txBox="1">
            <a:spLocks/>
          </p:cNvSpPr>
          <p:nvPr/>
        </p:nvSpPr>
        <p:spPr>
          <a:xfrm>
            <a:off x="496592" y="2281853"/>
            <a:ext cx="109724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3600">
                <a:latin typeface="LMU CompatilFact"/>
              </a:rPr>
              <a:t>Metriken: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A6FAA234-627C-4464-A4DC-5790708D0BC6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Einführung in Clusteranalyse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Google Shape;435;p52">
            <a:extLst>
              <a:ext uri="{FF2B5EF4-FFF2-40B4-BE49-F238E27FC236}">
                <a16:creationId xmlns:a16="http://schemas.microsoft.com/office/drawing/2014/main" id="{2D6212C9-9798-4250-A4BC-31AA82AF4537}"/>
              </a:ext>
            </a:extLst>
          </p:cNvPr>
          <p:cNvSpPr txBox="1"/>
          <p:nvPr/>
        </p:nvSpPr>
        <p:spPr>
          <a:xfrm>
            <a:off x="7414800" y="1624025"/>
            <a:ext cx="226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highlight>
                  <a:srgbClr val="FF0000"/>
                </a:highlight>
              </a:rPr>
              <a:t>TODO</a:t>
            </a:r>
            <a:endParaRPr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34047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Methodik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</a:t>
            </a:r>
            <a:endParaRPr lang="en-US" sz="2400" b="0" strike="noStrike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699356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Bewertungskriterien für Clustering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140400" y="2286000"/>
            <a:ext cx="11554200" cy="4291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Durchschnittliche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Silhouettenweite</a:t>
            </a:r>
            <a:endParaRPr lang="en-US" sz="24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Maßzahl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für</a:t>
            </a:r>
            <a:r>
              <a:rPr lang="en-US" sz="2000" spc="-1" dirty="0">
                <a:latin typeface="LMU CompatilFact"/>
              </a:rPr>
              <a:t> die </a:t>
            </a:r>
            <a:r>
              <a:rPr lang="en-US" sz="2000" spc="-1" dirty="0" err="1">
                <a:latin typeface="LMU CompatilFact"/>
              </a:rPr>
              <a:t>Qualität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eines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Clusterings</a:t>
            </a:r>
            <a:endParaRPr lang="en-US" sz="20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Unabhängig</a:t>
            </a:r>
            <a:r>
              <a:rPr lang="en-US" sz="2000" spc="-1" dirty="0">
                <a:latin typeface="LMU CompatilFact"/>
              </a:rPr>
              <a:t> von der </a:t>
            </a:r>
            <a:r>
              <a:rPr lang="en-US" sz="2000" spc="-1" dirty="0" err="1">
                <a:latin typeface="LMU CompatilFact"/>
              </a:rPr>
              <a:t>Anzahl</a:t>
            </a:r>
            <a:r>
              <a:rPr lang="en-US" sz="2000" spc="-1" dirty="0">
                <a:latin typeface="LMU CompatilFact"/>
              </a:rPr>
              <a:t> der Cluster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latin typeface="LMU CompatilFac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53252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Bewertungskriterien für Clustering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stomShape 6">
                <a:extLst>
                  <a:ext uri="{FF2B5EF4-FFF2-40B4-BE49-F238E27FC236}">
                    <a16:creationId xmlns:a16="http://schemas.microsoft.com/office/drawing/2014/main" id="{41DAE0D0-0A72-45A6-AF09-6058045F0A56}"/>
                  </a:ext>
                </a:extLst>
              </p:cNvPr>
              <p:cNvSpPr/>
              <p:nvPr/>
            </p:nvSpPr>
            <p:spPr>
              <a:xfrm>
                <a:off x="140400" y="2286000"/>
                <a:ext cx="11554200" cy="42912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spc="-1" dirty="0">
                    <a:latin typeface="LMU CompatilFact"/>
                  </a:rPr>
                  <a:t>Durchschnittliche</a:t>
                </a:r>
                <a:r>
                  <a:rPr lang="en-US" sz="2400" spc="-1" dirty="0">
                    <a:latin typeface="LMU CompatilFact"/>
                  </a:rPr>
                  <a:t> </a:t>
                </a:r>
                <a:r>
                  <a:rPr lang="en-US" sz="2400" spc="-1" dirty="0" err="1">
                    <a:latin typeface="LMU CompatilFact"/>
                  </a:rPr>
                  <a:t>Silhouettenweite</a:t>
                </a:r>
                <a:endParaRPr lang="en-US" sz="2400" spc="-1" dirty="0">
                  <a:latin typeface="LMU CompatilFact"/>
                </a:endParaRPr>
              </a:p>
              <a:p>
                <a:pPr marL="908460" lvl="1" indent="-342900">
                  <a:spcBef>
                    <a:spcPts val="1417"/>
                  </a:spcBef>
                  <a:buClr>
                    <a:srgbClr val="000000"/>
                  </a:buClr>
                  <a:buSzPct val="75000"/>
                  <a:buFont typeface="Symbol" panose="05050102010706020507" pitchFamily="18" charset="2"/>
                  <a:buChar char="-"/>
                </a:pPr>
                <a:r>
                  <a:rPr lang="en-US" sz="2000" spc="-1" dirty="0" err="1">
                    <a:latin typeface="LMU CompatilFact"/>
                  </a:rPr>
                  <a:t>Gehört</a:t>
                </a:r>
                <a:r>
                  <a:rPr lang="en-US" sz="2000" spc="-1" dirty="0">
                    <a:latin typeface="LMU CompatilFact"/>
                  </a:rPr>
                  <a:t> das </a:t>
                </a:r>
                <a:r>
                  <a:rPr lang="en-US" sz="2000" spc="-1" dirty="0" err="1">
                    <a:latin typeface="LMU CompatilFact"/>
                  </a:rPr>
                  <a:t>Objekt</a:t>
                </a:r>
                <a:r>
                  <a:rPr lang="en-US" sz="2000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 spc="-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zum</a:t>
                </a:r>
                <a:r>
                  <a:rPr lang="en-US" sz="2000" spc="-1" dirty="0">
                    <a:latin typeface="LMU CompatilFact"/>
                  </a:rPr>
                  <a:t> Cluster</a:t>
                </a:r>
                <a14:m>
                  <m:oMath xmlns:m="http://schemas.openxmlformats.org/officeDocument/2006/math">
                    <m:r>
                      <a:rPr lang="de-DE" sz="2000" b="0" i="0" spc="-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pc="-1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2000" b="0" i="0" spc="-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spc="-1" dirty="0">
                    <a:latin typeface="LMU CompatilFact"/>
                  </a:rPr>
                  <a:t> so </a:t>
                </a:r>
                <a:r>
                  <a:rPr lang="en-US" sz="2000" spc="-1" dirty="0" err="1">
                    <a:latin typeface="LMU CompatilFact"/>
                  </a:rPr>
                  <a:t>ist</a:t>
                </a:r>
                <a:r>
                  <a:rPr lang="en-US" sz="2000" spc="-1" dirty="0">
                    <a:latin typeface="LMU CompatilFact"/>
                  </a:rPr>
                  <a:t> die Silhouette von </a:t>
                </a:r>
                <a14:m>
                  <m:oMath xmlns:m="http://schemas.openxmlformats.org/officeDocument/2006/math">
                    <m:r>
                      <a:rPr lang="de-DE" sz="2000" i="1" spc="-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000" b="0" i="1" spc="-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 err="1">
                    <a:latin typeface="LMU CompatilFact"/>
                    <a:ea typeface="Cambria Math" panose="02040503050406030204" pitchFamily="18" charset="0"/>
                  </a:rPr>
                  <a:t>definiert</a:t>
                </a:r>
                <a:r>
                  <a:rPr lang="en-US" sz="2000" spc="-1" dirty="0">
                    <a:latin typeface="LMU CompatilFact"/>
                    <a:ea typeface="Cambria Math" panose="02040503050406030204" pitchFamily="18" charset="0"/>
                  </a:rPr>
                  <a:t> </a:t>
                </a:r>
                <a:r>
                  <a:rPr lang="en-US" sz="2000" spc="-1" dirty="0" err="1">
                    <a:latin typeface="LMU CompatilFact"/>
                    <a:ea typeface="Cambria Math" panose="02040503050406030204" pitchFamily="18" charset="0"/>
                  </a:rPr>
                  <a:t>als</a:t>
                </a:r>
                <a:br>
                  <a:rPr lang="en-US" sz="2000" spc="-1" dirty="0">
                    <a:latin typeface="LMU CompatilFact"/>
                    <a:ea typeface="Cambria Math" panose="02040503050406030204" pitchFamily="18" charset="0"/>
                  </a:rPr>
                </a:br>
                <a:r>
                  <a:rPr lang="en-US" sz="1050" spc="-1" dirty="0">
                    <a:latin typeface="LMU CompatilFact"/>
                    <a:ea typeface="Cambria Math" panose="02040503050406030204" pitchFamily="18" charset="0"/>
                  </a:rPr>
                  <a:t> </a:t>
                </a:r>
                <a:r>
                  <a:rPr lang="en-US" sz="1400" spc="-1" dirty="0">
                    <a:latin typeface="LMU CompatilFact"/>
                    <a:ea typeface="Cambria Math" panose="02040503050406030204" pitchFamily="18" charset="0"/>
                  </a:rPr>
                  <a:t> </a:t>
                </a:r>
                <a:br>
                  <a:rPr lang="en-US" sz="2000" spc="-1" dirty="0">
                    <a:latin typeface="LMU CompatilFact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000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de-DE" sz="2000" b="0" i="1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000" b="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de-DE" sz="2000" b="0" i="1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2000" b="0" i="1" spc="-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2000" b="0" i="1" spc="-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0                                    </m:t>
                            </m:r>
                          </m:e>
                          <m:e>
                            <m:f>
                              <m:fPr>
                                <m:ctrlP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𝑑𝑖𝑠𝑡</m:t>
                                </m:r>
                                <m:d>
                                  <m:dPr>
                                    <m:ctrlP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de-DE" sz="2000" b="0" i="0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⁡{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𝑑𝑖𝑠𝑡</m:t>
                                </m:r>
                                <m:d>
                                  <m:dPr>
                                    <m:ctrlP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de-DE" sz="2000" b="0" i="1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000" b="0" i="1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sz="2000" spc="-1" dirty="0">
                    <a:latin typeface="LMU CompatilFact"/>
                  </a:rPr>
                  <a:t> </a:t>
                </a: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spc="-1" dirty="0">
                    <a:latin typeface="LMU CompatilFact"/>
                  </a:rPr>
                  <a:t>	</a:t>
                </a:r>
                <a:r>
                  <a:rPr lang="en-US" sz="2000" spc="-1" dirty="0" err="1">
                    <a:latin typeface="LMU CompatilFact"/>
                  </a:rPr>
                  <a:t>wobei</a:t>
                </a:r>
                <a:r>
                  <a:rPr lang="en-US" sz="2000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pc="-1" dirty="0">
                    <a:latin typeface="LMU CompatilFact"/>
                  </a:rPr>
                  <a:t> </a:t>
                </a:r>
                <a:r>
                  <a:rPr lang="en-US" sz="2000" spc="-1" dirty="0">
                    <a:latin typeface="LMU CompatilFact"/>
                  </a:rPr>
                  <a:t>die </a:t>
                </a:r>
                <a:r>
                  <a:rPr lang="en-US" sz="2000" spc="-1" dirty="0" err="1">
                    <a:latin typeface="LMU CompatilFact"/>
                  </a:rPr>
                  <a:t>Distanz</a:t>
                </a:r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eines</a:t>
                </a:r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Objektes</a:t>
                </a:r>
                <a:r>
                  <a:rPr lang="en-US" sz="2000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spc="-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zum</a:t>
                </a:r>
                <a:r>
                  <a:rPr lang="en-US" sz="2000" spc="-1" dirty="0">
                    <a:latin typeface="LMU CompatilFact"/>
                  </a:rPr>
                  <a:t> Cluster</a:t>
                </a:r>
                <a14:m>
                  <m:oMath xmlns:m="http://schemas.openxmlformats.org/officeDocument/2006/math">
                    <m:r>
                      <a:rPr lang="de-DE" sz="2000" spc="-1">
                        <a:latin typeface="LMU CompatilFact"/>
                      </a:rPr>
                      <m:t> </m:t>
                    </m:r>
                    <m:r>
                      <a:rPr lang="de-DE" sz="2000" i="1" spc="-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pc="-1" dirty="0">
                    <a:latin typeface="LMU CompatilFact"/>
                  </a:rPr>
                  <a:t> </a:t>
                </a:r>
                <a:r>
                  <a:rPr lang="en-US" sz="2000" spc="-1" dirty="0">
                    <a:latin typeface="LMU CompatilFact"/>
                  </a:rPr>
                  <a:t>und </a:t>
                </a:r>
                <a:br>
                  <a:rPr lang="en-US" sz="2000" spc="-1" dirty="0">
                    <a:latin typeface="LMU CompatilFact"/>
                  </a:rPr>
                </a:br>
                <a:r>
                  <a:rPr lang="en-US" sz="2000" spc="-1" dirty="0">
                    <a:latin typeface="LMU CompatilFact"/>
                  </a:rPr>
                  <a:t>	</a:t>
                </a:r>
                <a:r>
                  <a:rPr lang="de-DE" spc="-1" dirty="0"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pc="-1" dirty="0">
                    <a:latin typeface="LMU CompatilFact"/>
                  </a:rPr>
                  <a:t> </a:t>
                </a:r>
                <a:r>
                  <a:rPr lang="en-US" sz="2000" spc="-1" dirty="0">
                    <a:latin typeface="LMU CompatilFact"/>
                  </a:rPr>
                  <a:t>die </a:t>
                </a:r>
                <a:r>
                  <a:rPr lang="en-US" sz="2000" spc="-1" dirty="0" err="1">
                    <a:latin typeface="LMU CompatilFact"/>
                  </a:rPr>
                  <a:t>Distanz</a:t>
                </a:r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eines</a:t>
                </a:r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Objektes</a:t>
                </a:r>
                <a:r>
                  <a:rPr lang="en-US" sz="2000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spc="-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zum</a:t>
                </a:r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nächstgelegenen</a:t>
                </a:r>
                <a:r>
                  <a:rPr lang="en-US" sz="2000" spc="-1" dirty="0">
                    <a:latin typeface="LMU CompatilFact"/>
                  </a:rPr>
                  <a:t> Cluster </a:t>
                </a:r>
                <a14:m>
                  <m:oMath xmlns:m="http://schemas.openxmlformats.org/officeDocument/2006/math">
                    <m:r>
                      <a:rPr lang="de-DE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pc="-1" dirty="0">
                  <a:latin typeface="LMU CompatilFact"/>
                </a:endParaRPr>
              </a:p>
              <a:p>
                <a:pPr marL="565560" lvl="1">
                  <a:spcBef>
                    <a:spcPts val="1417"/>
                  </a:spcBef>
                  <a:buClr>
                    <a:srgbClr val="000000"/>
                  </a:buClr>
                  <a:buSzPct val="75000"/>
                </a:pPr>
                <a:r>
                  <a:rPr lang="en-US" spc="-1" dirty="0">
                    <a:latin typeface="LMU CompatilFact"/>
                  </a:rPr>
                  <a:t>	</a:t>
                </a: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spc="-1" dirty="0">
                    <a:latin typeface="LMU CompatilFact"/>
                  </a:rPr>
                  <a:t>  </a:t>
                </a:r>
              </a:p>
            </p:txBody>
          </p:sp>
        </mc:Choice>
        <mc:Fallback>
          <p:sp>
            <p:nvSpPr>
              <p:cNvPr id="12" name="CustomShape 6">
                <a:extLst>
                  <a:ext uri="{FF2B5EF4-FFF2-40B4-BE49-F238E27FC236}">
                    <a16:creationId xmlns:a16="http://schemas.microsoft.com/office/drawing/2014/main" id="{41DAE0D0-0A72-45A6-AF09-6058045F0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0" y="2286000"/>
                <a:ext cx="11554200" cy="4291200"/>
              </a:xfrm>
              <a:prstGeom prst="rect">
                <a:avLst/>
              </a:prstGeom>
              <a:blipFill>
                <a:blip r:embed="rId3"/>
                <a:stretch>
                  <a:fillRect t="-1136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6B98771-28DB-40C7-A3BF-D80B4BF2DE28}"/>
                  </a:ext>
                </a:extLst>
              </p:cNvPr>
              <p:cNvSpPr txBox="1"/>
              <p:nvPr/>
            </p:nvSpPr>
            <p:spPr>
              <a:xfrm>
                <a:off x="4539450" y="3429422"/>
                <a:ext cx="43752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Wenn </a:t>
                </a:r>
                <a14:m>
                  <m:oMath xmlns:m="http://schemas.openxmlformats.org/officeDocument/2006/math">
                    <m:r>
                      <a:rPr lang="de-DE" sz="1600" i="1" spc="-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sz="1600" dirty="0"/>
                  <a:t> einziges Element von </a:t>
                </a:r>
                <a14:m>
                  <m:oMath xmlns:m="http://schemas.openxmlformats.org/officeDocument/2006/math">
                    <m:r>
                      <a:rPr lang="de-DE" sz="1600" i="1" spc="-1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600" spc="-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sz="1600" dirty="0"/>
                  <a:t> ist</a:t>
                </a:r>
              </a:p>
              <a:p>
                <a:r>
                  <a:rPr lang="de-DE" sz="1600" dirty="0"/>
                  <a:t> </a:t>
                </a:r>
              </a:p>
              <a:p>
                <a:r>
                  <a:rPr lang="de-DE" sz="1600" dirty="0"/>
                  <a:t>sonst,</a:t>
                </a:r>
                <a:endParaRPr lang="de-DE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6B98771-28DB-40C7-A3BF-D80B4BF2D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450" y="3429422"/>
                <a:ext cx="4375230" cy="830997"/>
              </a:xfrm>
              <a:prstGeom prst="rect">
                <a:avLst/>
              </a:prstGeom>
              <a:blipFill>
                <a:blip r:embed="rId4"/>
                <a:stretch>
                  <a:fillRect l="-837" t="-2206" b="-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00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5C961CBD-B283-464D-99FB-4A66679F2635}"/>
              </a:ext>
            </a:extLst>
          </p:cNvPr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138139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Bewertungskriterien für Clustering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stomShape 6">
                <a:extLst>
                  <a:ext uri="{FF2B5EF4-FFF2-40B4-BE49-F238E27FC236}">
                    <a16:creationId xmlns:a16="http://schemas.microsoft.com/office/drawing/2014/main" id="{41DAE0D0-0A72-45A6-AF09-6058045F0A56}"/>
                  </a:ext>
                </a:extLst>
              </p:cNvPr>
              <p:cNvSpPr/>
              <p:nvPr/>
            </p:nvSpPr>
            <p:spPr>
              <a:xfrm>
                <a:off x="140400" y="2286000"/>
                <a:ext cx="11554200" cy="42912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400" spc="-1" dirty="0">
                    <a:latin typeface="LMU CompatilFact"/>
                  </a:rPr>
                  <a:t>Durchschnittliche</a:t>
                </a:r>
                <a:r>
                  <a:rPr lang="en-US" sz="2400" spc="-1" dirty="0">
                    <a:latin typeface="LMU CompatilFact"/>
                  </a:rPr>
                  <a:t> </a:t>
                </a:r>
                <a:r>
                  <a:rPr lang="en-US" sz="2400" spc="-1" dirty="0" err="1">
                    <a:latin typeface="LMU CompatilFact"/>
                  </a:rPr>
                  <a:t>Silhouettenweite</a:t>
                </a:r>
                <a:endParaRPr lang="en-US" sz="2400" spc="-1" dirty="0">
                  <a:latin typeface="LMU CompatilFact"/>
                </a:endParaRPr>
              </a:p>
              <a:p>
                <a:pPr marL="851310" lvl="1" indent="-285750">
                  <a:spcBef>
                    <a:spcPts val="1417"/>
                  </a:spcBef>
                  <a:buClr>
                    <a:srgbClr val="000000"/>
                  </a:buClr>
                  <a:buSzPct val="75000"/>
                  <a:buFont typeface="Symbol" panose="05050102010706020507" pitchFamily="18" charset="2"/>
                  <a:buChar char="-"/>
                </a:pPr>
                <a:r>
                  <a:rPr lang="en-US" sz="2000" spc="-1" dirty="0">
                    <a:latin typeface="LMU CompatilFact"/>
                  </a:rPr>
                  <a:t> Sei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de-DE" sz="2000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spc="-1" dirty="0">
                    <a:latin typeface="LMU CompatilFact"/>
                  </a:rPr>
                  <a:t> die </a:t>
                </a:r>
                <a:r>
                  <a:rPr lang="en-US" sz="2000" spc="-1" dirty="0" err="1">
                    <a:latin typeface="LMU CompatilFact"/>
                  </a:rPr>
                  <a:t>Anzahl</a:t>
                </a:r>
                <a:r>
                  <a:rPr lang="en-US" sz="2000" spc="-1" dirty="0">
                    <a:latin typeface="LMU CompatilFact"/>
                  </a:rPr>
                  <a:t> an Cluster, </a:t>
                </a:r>
                <a:r>
                  <a:rPr lang="en-US" sz="2000" spc="-1" dirty="0" err="1">
                    <a:latin typeface="LMU CompatilFact"/>
                  </a:rPr>
                  <a:t>dann</a:t>
                </a:r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ist</a:t>
                </a:r>
                <a:r>
                  <a:rPr lang="en-US" sz="2000" spc="-1" dirty="0">
                    <a:latin typeface="LMU CompatilFact"/>
                  </a:rPr>
                  <a:t> der </a:t>
                </a:r>
                <a:r>
                  <a:rPr lang="en-US" sz="2000" spc="-1" dirty="0" err="1">
                    <a:latin typeface="LMU CompatilFact"/>
                  </a:rPr>
                  <a:t>Silhouettenkoeffizient</a:t>
                </a:r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definiert</a:t>
                </a:r>
                <a:r>
                  <a:rPr lang="en-US" sz="2000" spc="-1" dirty="0">
                    <a:latin typeface="LMU CompatilFact"/>
                  </a:rPr>
                  <a:t> </a:t>
                </a:r>
                <a:r>
                  <a:rPr lang="en-US" sz="2000" spc="-1" dirty="0" err="1">
                    <a:latin typeface="LMU CompatilFact"/>
                  </a:rPr>
                  <a:t>durch</a:t>
                </a:r>
                <a:br>
                  <a:rPr lang="en-US" sz="2000" spc="-1" dirty="0">
                    <a:latin typeface="LMU CompatilFact"/>
                  </a:rPr>
                </a:br>
                <a:r>
                  <a:rPr lang="en-US" sz="1400" spc="-1" dirty="0">
                    <a:latin typeface="LMU CompatilFact"/>
                  </a:rPr>
                  <a:t>   </a:t>
                </a:r>
                <a:endParaRPr lang="en-US" sz="2000" spc="-1" dirty="0">
                  <a:latin typeface="LMU CompatilFact"/>
                </a:endParaRPr>
              </a:p>
              <a:p>
                <a:pPr marL="565560" lvl="1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pc="-1" dirty="0">
                    <a:latin typeface="LMU CompatilFact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de-DE" sz="2400" b="0" i="1" spc="-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pc="-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sz="2400" b="0" i="1" spc="-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pc="-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sz="2400" b="0" i="1" spc="-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lang="de-DE" sz="2400" b="0" i="1" spc="-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de-DE" sz="2400" b="0" i="1" spc="-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400" b="0" i="1" spc="-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pc="-1" dirty="0">
                  <a:latin typeface="LMU CompatilFact"/>
                </a:endParaRPr>
              </a:p>
              <a:p>
                <a:pPr marL="565560" lvl="1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pc="-1" dirty="0">
                    <a:latin typeface="LMU CompatilFact"/>
                  </a:rPr>
                  <a:t>	</a:t>
                </a:r>
              </a:p>
              <a:p>
                <a:pPr marL="565560" lvl="1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pc="-1" dirty="0">
                    <a:latin typeface="LMU CompatilFact"/>
                  </a:rPr>
                  <a:t>                             </a:t>
                </a:r>
                <a:r>
                  <a:rPr lang="en-US" sz="2000" spc="-1" dirty="0" err="1">
                    <a:latin typeface="LMU CompatilFact"/>
                  </a:rPr>
                  <a:t>wobei</a:t>
                </a:r>
                <a:r>
                  <a:rPr lang="en-US" sz="2000" spc="-1" dirty="0">
                    <a:latin typeface="LMU CompatilFac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de-DE" sz="2400" i="1" spc="-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 spc="-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400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de-DE" sz="2400" i="1" spc="-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2400" i="1" spc="-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2400" i="1" spc="-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0                                    </m:t>
                            </m:r>
                          </m:e>
                          <m:e>
                            <m:f>
                              <m:fPr>
                                <m:ctrlP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𝑑𝑖𝑠𝑡</m:t>
                                </m:r>
                                <m:d>
                                  <m:dPr>
                                    <m:ctrlP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de-DE" sz="2400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⁡{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𝑑𝑖𝑠𝑡</m:t>
                                </m:r>
                                <m:d>
                                  <m:dPr>
                                    <m:ctrlP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de-DE" sz="2400" i="1" spc="-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400" i="1" spc="-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sz="2000" spc="-1" dirty="0">
                  <a:latin typeface="LMU CompatilFact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spc="-1" dirty="0">
                    <a:latin typeface="LMU CompatilFact"/>
                  </a:rPr>
                  <a:t> </a:t>
                </a:r>
              </a:p>
            </p:txBody>
          </p:sp>
        </mc:Choice>
        <mc:Fallback>
          <p:sp>
            <p:nvSpPr>
              <p:cNvPr id="12" name="CustomShape 6">
                <a:extLst>
                  <a:ext uri="{FF2B5EF4-FFF2-40B4-BE49-F238E27FC236}">
                    <a16:creationId xmlns:a16="http://schemas.microsoft.com/office/drawing/2014/main" id="{41DAE0D0-0A72-45A6-AF09-6058045F0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0" y="2286000"/>
                <a:ext cx="11554200" cy="4291200"/>
              </a:xfrm>
              <a:prstGeom prst="rect">
                <a:avLst/>
              </a:prstGeom>
              <a:blipFill>
                <a:blip r:embed="rId3"/>
                <a:stretch>
                  <a:fillRect t="-1136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6B98771-28DB-40C7-A3BF-D80B4BF2DE28}"/>
                  </a:ext>
                </a:extLst>
              </p:cNvPr>
              <p:cNvSpPr txBox="1"/>
              <p:nvPr/>
            </p:nvSpPr>
            <p:spPr>
              <a:xfrm>
                <a:off x="7184985" y="4895221"/>
                <a:ext cx="43752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Wenn </a:t>
                </a:r>
                <a14:m>
                  <m:oMath xmlns:m="http://schemas.openxmlformats.org/officeDocument/2006/math">
                    <m:r>
                      <a:rPr lang="de-DE" sz="1600" i="1" spc="-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sz="1600" dirty="0"/>
                  <a:t> einziges Element von </a:t>
                </a:r>
                <a14:m>
                  <m:oMath xmlns:m="http://schemas.openxmlformats.org/officeDocument/2006/math">
                    <m:r>
                      <a:rPr lang="de-DE" sz="1600" i="1" spc="-1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600" spc="-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sz="1600" dirty="0"/>
                  <a:t> ist</a:t>
                </a:r>
              </a:p>
              <a:p>
                <a:r>
                  <a:rPr lang="de-DE" sz="1600" dirty="0"/>
                  <a:t> </a:t>
                </a:r>
              </a:p>
              <a:p>
                <a:r>
                  <a:rPr lang="de-DE" sz="1600" dirty="0"/>
                  <a:t>sonst,</a:t>
                </a:r>
                <a:endParaRPr lang="de-DE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6B98771-28DB-40C7-A3BF-D80B4BF2D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985" y="4895221"/>
                <a:ext cx="4375230" cy="830997"/>
              </a:xfrm>
              <a:prstGeom prst="rect">
                <a:avLst/>
              </a:prstGeom>
              <a:blipFill>
                <a:blip r:embed="rId4"/>
                <a:stretch>
                  <a:fillRect l="-837" t="-2206" b="-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401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59C09E-E778-46F4-AD8C-90A488414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45" y="1220730"/>
            <a:ext cx="87439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711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Bewertungskriterien für Clustering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Durchschnittliche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Silhouettenweite</a:t>
            </a:r>
            <a:endParaRPr lang="en-US" sz="24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Verteilung</a:t>
            </a:r>
            <a:r>
              <a:rPr lang="en-US" sz="2400" spc="-1" dirty="0">
                <a:latin typeface="LMU CompatilFact"/>
              </a:rPr>
              <a:t> der </a:t>
            </a:r>
            <a:r>
              <a:rPr lang="de-DE" sz="2400" spc="-1" dirty="0">
                <a:latin typeface="LMU CompatilFact"/>
              </a:rPr>
              <a:t>aufeinanderfolgenden</a:t>
            </a:r>
            <a:r>
              <a:rPr lang="en-US" sz="2400" spc="-1" dirty="0">
                <a:latin typeface="LMU CompatilFact"/>
              </a:rPr>
              <a:t> </a:t>
            </a:r>
            <a:r>
              <a:rPr lang="de-DE" sz="2400" spc="-1" dirty="0">
                <a:latin typeface="LMU CompatilFact"/>
              </a:rPr>
              <a:t>Tage, die im selben Cluster sind</a:t>
            </a:r>
            <a:br>
              <a:rPr lang="de-DE" sz="2400" spc="-1" dirty="0">
                <a:latin typeface="LMU CompatilFact"/>
              </a:rPr>
            </a:br>
            <a:r>
              <a:rPr lang="en-US" sz="2400" spc="-1" dirty="0">
                <a:latin typeface="LMU CompatilFact"/>
              </a:rPr>
              <a:t> (Timeline)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latin typeface="LMU CompatilFac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87103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ACB4A6-0506-4EFE-9D37-C6EF09575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00" y="1231200"/>
            <a:ext cx="8712000" cy="52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34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Datensatz Mutation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140400" y="2286000"/>
            <a:ext cx="11554200" cy="4291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Idee: Erstellen eines neuen Datensatzes durch Extrahieren gezielter Information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Gezielte Informationen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Verteilung der Parameter (im Vergleich zu anderen Tagen)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Örtliche Lage und Form der „Hoch-“</a:t>
            </a:r>
            <a:r>
              <a:rPr lang="de-DE" sz="2400" spc="-1" dirty="0">
                <a:latin typeface="LMU CompatilFact"/>
              </a:rPr>
              <a:t> </a:t>
            </a:r>
            <a:r>
              <a:rPr lang="de-DE" sz="2000" spc="-1" dirty="0">
                <a:latin typeface="LMU CompatilFact"/>
              </a:rPr>
              <a:t>und „Tiefgebiete“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„Bildmuster“ des Tages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Veränderung über den Tag	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latin typeface="LMU CompatilFac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77192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Datensatz Mutation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Idee: Erstellen eines neuen Datensatzes durch Extrahieren gezielter Information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Gezielte Informationen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Verteilung der Parameter (im Vergleich zu anderen Tagen)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Örtliche Lage und Form der „Hoch-“</a:t>
            </a:r>
            <a:r>
              <a:rPr lang="de-DE" sz="2400" spc="-1" dirty="0">
                <a:latin typeface="LMU CompatilFact"/>
              </a:rPr>
              <a:t> </a:t>
            </a:r>
            <a:r>
              <a:rPr lang="de-DE" sz="2000" spc="-1" dirty="0">
                <a:latin typeface="LMU CompatilFact"/>
              </a:rPr>
              <a:t>und „Tiefgebiete“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„Bildmuster“ des Tages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Veränderung über den Tag	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Erhoffte Wirkung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Dimensionen reduzieren</a:t>
            </a:r>
          </a:p>
          <a:p>
            <a:pPr marL="908460" lvl="1" indent="-342900">
              <a:spcBef>
                <a:spcPts val="600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Spezifische Gewichtung wichtiger Größen</a:t>
            </a:r>
            <a:endParaRPr lang="de-DE" sz="2400" spc="-1" dirty="0">
              <a:latin typeface="LMU CompatilFact"/>
            </a:endParaRPr>
          </a:p>
          <a:p>
            <a:pPr marL="565560" lvl="1">
              <a:spcBef>
                <a:spcPts val="600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400" spc="-1" dirty="0">
              <a:latin typeface="LMU CompatilFact"/>
            </a:endParaRPr>
          </a:p>
          <a:p>
            <a:pPr marL="565560" lvl="1">
              <a:spcBef>
                <a:spcPts val="400"/>
              </a:spcBef>
              <a:buClr>
                <a:srgbClr val="000000"/>
              </a:buClr>
              <a:buSzPct val="75000"/>
            </a:pPr>
            <a:r>
              <a:rPr lang="de-DE" sz="2400" spc="-1" dirty="0">
                <a:latin typeface="LMU CompatilFact"/>
              </a:rPr>
              <a:t>	</a:t>
            </a: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latin typeface="LMU CompatilFac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8770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LMU CompatilFact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Vorgehen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6CBA76A-B13E-4830-A0EB-406817A7FE0F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br>
              <a:rPr lang="de-DE" dirty="0"/>
            </a:b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B7F75CF-2C73-45F6-9C2D-74C923B80FC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br>
              <a:rPr lang="de-DE" dirty="0"/>
            </a:b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3088A46-64CD-4D47-8AD3-5774378BF22A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br>
              <a:rPr lang="de-DE" dirty="0"/>
            </a:br>
            <a:endParaRPr lang="de-DE" dirty="0"/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AD845C5-465A-4C05-ABF0-EAAA9659CC28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Ausgangslage: Datensatz mit 320 Dimensionen roher Messdaten</a:t>
            </a:r>
          </a:p>
          <a:p>
            <a:pPr marL="451260" indent="-342900"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Transformation zu Variablen, die jeweils eine interessierende Größe über alle Standorte zusammengefasst verkörpern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400" spc="-1" dirty="0">
                <a:latin typeface="LMU CompatilFact"/>
              </a:rPr>
              <a:t>Beispiel: Mittelwert des Luftdrucks über alle Standorte am Tag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de-DE" sz="2400" spc="-1" dirty="0">
                <a:latin typeface="LMU CompatilFact"/>
              </a:rPr>
              <a:t>       Beobachtungseinheit bleibt der Tag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de-DE" sz="2400" spc="-1" dirty="0">
                <a:latin typeface="LMU CompatilFact"/>
              </a:rPr>
              <a:t>       Ziel: Erkennen, welche Tage ähnliche Merkmale aufweisen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765532D-BB0C-4E14-8190-131958A685FD}"/>
              </a:ext>
            </a:extLst>
          </p:cNvPr>
          <p:cNvSpPr/>
          <p:nvPr/>
        </p:nvSpPr>
        <p:spPr>
          <a:xfrm>
            <a:off x="357964" y="4374642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3CD7373-7A13-447D-85D4-4915DAC6667A}"/>
              </a:ext>
            </a:extLst>
          </p:cNvPr>
          <p:cNvSpPr/>
          <p:nvPr/>
        </p:nvSpPr>
        <p:spPr>
          <a:xfrm>
            <a:off x="357964" y="4901821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172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67553"/>
              </p:ext>
            </p:extLst>
          </p:nvPr>
        </p:nvGraphicFramePr>
        <p:xfrm>
          <a:off x="213535" y="2305241"/>
          <a:ext cx="7948332" cy="3759671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MU CompatilFact"/>
                        </a:rPr>
                        <a:t>Datum</a:t>
                      </a:r>
                      <a:endParaRPr lang="de-DE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Mittelwert/ Median/</a:t>
                      </a:r>
                      <a:r>
                        <a:rPr lang="de-DE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Quartile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Mittelwert/Median und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Quartile</a:t>
                      </a:r>
                      <a:r>
                        <a:rPr lang="de-DE" sz="2000" dirty="0">
                          <a:effectLst/>
                          <a:latin typeface="LMU CompatilFact"/>
                        </a:rPr>
                        <a:t> für beide 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r>
                        <a:rPr lang="de-DE" sz="2000" dirty="0">
                          <a:effectLst/>
                          <a:latin typeface="LMU CompatilFact"/>
                        </a:rPr>
                        <a:t>Variablen pro Tag</a:t>
                      </a: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51979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Intensität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der Messpunkte von beiden Variablen pro Tag die über/unter den 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Quartilen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liegen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757046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LMU CompatilFact"/>
                        </a:rPr>
                        <a:t>Differenz am Tag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LMU CompatilFact"/>
                        </a:rPr>
                        <a:t>Summierte Differenzen von 4 Messzeitpunkten am Tag an allen Standorten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580605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30221"/>
              </p:ext>
            </p:extLst>
          </p:nvPr>
        </p:nvGraphicFramePr>
        <p:xfrm>
          <a:off x="213535" y="2305241"/>
          <a:ext cx="7948332" cy="3759671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MU CompatilFact"/>
                        </a:rPr>
                        <a:t>Datum</a:t>
                      </a:r>
                      <a:endParaRPr lang="de-DE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Mittelwert/ Median/</a:t>
                      </a:r>
                      <a:r>
                        <a:rPr lang="de-DE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Quartile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Mittelwert/Median und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Quartile</a:t>
                      </a:r>
                      <a:r>
                        <a:rPr lang="de-DE" sz="2000" dirty="0">
                          <a:effectLst/>
                          <a:latin typeface="LMU CompatilFact"/>
                        </a:rPr>
                        <a:t> für beide 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r>
                        <a:rPr lang="de-DE" sz="2000" dirty="0">
                          <a:effectLst/>
                          <a:latin typeface="LMU CompatilFact"/>
                        </a:rPr>
                        <a:t>Variablen pro Tag</a:t>
                      </a: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51979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Intensität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der Messpunkte von beiden Variablen pro Tag die über/unter den 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Quartilen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liegen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757046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LMU CompatilFact"/>
                        </a:rPr>
                        <a:t>Differenz am Tag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LMU CompatilFact"/>
                        </a:rPr>
                        <a:t>Summierte Differenzen von 4 Messzeitpunkten am Tag an allen Standorten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580605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38F4C71-279D-4C5B-A100-12F9E1B503D5}"/>
              </a:ext>
            </a:extLst>
          </p:cNvPr>
          <p:cNvSpPr txBox="1"/>
          <p:nvPr/>
        </p:nvSpPr>
        <p:spPr>
          <a:xfrm rot="21441740">
            <a:off x="8117327" y="2700986"/>
            <a:ext cx="98120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0" dirty="0">
                <a:solidFill>
                  <a:schemeClr val="tx1">
                    <a:lumMod val="50000"/>
                    <a:lumOff val="50000"/>
                  </a:schemeClr>
                </a:solidFill>
                <a:latin typeface="Eras Light ITC" panose="020B0402030504020804" pitchFamily="34" charset="0"/>
                <a:ea typeface="Batang" panose="020B0503020000020004" pitchFamily="18" charset="-127"/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48B7B66-FFD5-4636-912F-A9B5240A4171}"/>
              </a:ext>
            </a:extLst>
          </p:cNvPr>
          <p:cNvSpPr txBox="1"/>
          <p:nvPr/>
        </p:nvSpPr>
        <p:spPr>
          <a:xfrm>
            <a:off x="8915040" y="4522596"/>
            <a:ext cx="314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LMU CompatilFact"/>
              </a:rPr>
              <a:t>Verteilung der Parameter</a:t>
            </a:r>
          </a:p>
        </p:txBody>
      </p:sp>
    </p:spTree>
    <p:extLst>
      <p:ext uri="{BB962C8B-B14F-4D97-AF65-F5344CB8AC3E}">
        <p14:creationId xmlns:p14="http://schemas.microsoft.com/office/powerpoint/2010/main" val="636227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95165"/>
              </p:ext>
            </p:extLst>
          </p:nvPr>
        </p:nvGraphicFramePr>
        <p:xfrm>
          <a:off x="213535" y="2305241"/>
          <a:ext cx="7948332" cy="4027816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von Maximum und Minimum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Euklidische Distanz 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951582"/>
                  </a:ext>
                </a:extLst>
              </a:tr>
              <a:tr h="7575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der beiden Minima und Maxima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Euklidischer Abstand vom Minimum/Maximum der Parameter Geopotential zu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Mslp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5250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Spalte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liegt das Minimum/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Maximum? Karte aufgeteilt in 3 Spalten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Zeile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liegt das Minimum/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Maximum? Karte aufgeteilt in 3 Zeilen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790185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den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allen 9 Quadranten von beiden Variablen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69439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5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13132E-6C2B-40F0-9DC3-3E9A0F293EEC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Übergeordnete Fragestellung:</a:t>
            </a:r>
          </a:p>
          <a:p>
            <a:pPr marL="565560" lvl="1">
              <a:spcAft>
                <a:spcPts val="601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		Wie verändert sich das Auftreten verschiedener Großwetterlagen (GWL) 			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unter dem Einfluss des Klimawandels?</a:t>
            </a:r>
          </a:p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Unsere Fragestellung:</a:t>
            </a:r>
            <a:endParaRPr lang="en-US" sz="2400" b="0" strike="noStrike" spc="-1" dirty="0">
              <a:latin typeface="Arial"/>
            </a:endParaRPr>
          </a:p>
          <a:p>
            <a:pPr marL="565560" lvl="1">
              <a:spcAft>
                <a:spcPts val="1800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		Lassen sich Tage anhand von ihren Wettermesswerten sinnvoll clustern?</a:t>
            </a:r>
            <a:endParaRPr lang="en-US" sz="2400" b="0" strike="noStrike" spc="-1" dirty="0">
              <a:latin typeface="LMU CompatilFact"/>
            </a:endParaRPr>
          </a:p>
          <a:p>
            <a:pPr marL="565560" lvl="1">
              <a:spcAft>
                <a:spcPts val="1800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		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unterscheiden sich die entstandenen Cluster voneinander?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68E22E8-1693-4C55-9EE8-D62FD263E6D5}"/>
              </a:ext>
            </a:extLst>
          </p:cNvPr>
          <p:cNvSpPr txBox="1"/>
          <p:nvPr/>
        </p:nvSpPr>
        <p:spPr>
          <a:xfrm rot="21441740">
            <a:off x="8067383" y="2066472"/>
            <a:ext cx="98120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0" dirty="0">
                <a:solidFill>
                  <a:schemeClr val="tx1">
                    <a:lumMod val="50000"/>
                    <a:lumOff val="50000"/>
                  </a:schemeClr>
                </a:solidFill>
                <a:latin typeface="Eras Light ITC" panose="020B0402030504020804" pitchFamily="34" charset="0"/>
                <a:ea typeface="Batang" panose="020B0503020000020004" pitchFamily="18" charset="-127"/>
              </a:rPr>
              <a:t>}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4B59314-DD37-42EC-BD6A-C49133E8A160}"/>
              </a:ext>
            </a:extLst>
          </p:cNvPr>
          <p:cNvSpPr txBox="1"/>
          <p:nvPr/>
        </p:nvSpPr>
        <p:spPr>
          <a:xfrm>
            <a:off x="9029393" y="3966827"/>
            <a:ext cx="2791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LMU CompatilFact"/>
              </a:rPr>
              <a:t>Räumliche Ebene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1E71D4A-83FA-49AD-A79D-A2D712B7ECED}"/>
              </a:ext>
            </a:extLst>
          </p:cNvPr>
          <p:cNvSpPr txBox="1"/>
          <p:nvPr/>
        </p:nvSpPr>
        <p:spPr>
          <a:xfrm>
            <a:off x="8601966" y="5598787"/>
            <a:ext cx="3548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LMU CompatilFact"/>
              </a:rPr>
              <a:t>Zusammenhang der räumlichen </a:t>
            </a:r>
          </a:p>
          <a:p>
            <a:r>
              <a:rPr lang="de-DE" sz="2000" dirty="0">
                <a:latin typeface="LMU CompatilFact"/>
              </a:rPr>
              <a:t>Ebene und der Verteilung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918CE268-5C31-490B-9E4E-1BF9CB072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03276"/>
              </p:ext>
            </p:extLst>
          </p:nvPr>
        </p:nvGraphicFramePr>
        <p:xfrm>
          <a:off x="213535" y="2305241"/>
          <a:ext cx="7948332" cy="4027816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von Maximum und Minimum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Euklidische Distanz 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951582"/>
                  </a:ext>
                </a:extLst>
              </a:tr>
              <a:tr h="7575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der beiden Minima und Maxima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Euklidischer Abstand vom Minimum/Maximum der Parameter Geopotential zu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Mslp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5250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Spalte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liegt das Minimum/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Maximum? Karte aufgeteilt in 3 Spalten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Zeile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liegt das Minimum/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Maximum? Karte aufgeteilt in 3 Zeilen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790185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den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allen 9 Quadranten von beiden Variablen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6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524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Skalierung und Gewichtung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stomShape 6">
                <a:extLst>
                  <a:ext uri="{FF2B5EF4-FFF2-40B4-BE49-F238E27FC236}">
                    <a16:creationId xmlns:a16="http://schemas.microsoft.com/office/drawing/2014/main" id="{8272018D-C016-4A4E-BB61-1194D4053313}"/>
                  </a:ext>
                </a:extLst>
              </p:cNvPr>
              <p:cNvSpPr/>
              <p:nvPr/>
            </p:nvSpPr>
            <p:spPr>
              <a:xfrm>
                <a:off x="14040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de-DE" sz="2400" spc="-1" dirty="0">
                    <a:latin typeface="LMU CompatilFact"/>
                  </a:rPr>
                  <a:t>Datensatz wird standardisiert, da die Skalen der einzelnen Variablen unterschiedlich sind </a:t>
                </a: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r>
                  <a:rPr lang="de-DE" sz="2400" spc="-1" dirty="0">
                    <a:latin typeface="LMU CompatilFact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pc="-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𝑛𝑒𝑢</m:t>
                        </m:r>
                      </m:sub>
                    </m:sSub>
                    <m:r>
                      <a:rPr lang="de-DE" sz="2400" i="0" spc="-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0" spc="-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2400" i="1" spc="-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400" i="0" spc="-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de-DE" sz="2400" i="1" spc="-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de-DE" sz="2400" spc="-1" dirty="0">
                  <a:latin typeface="LMU CompatilFact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endParaRPr lang="de-DE" sz="2400" spc="-1" dirty="0">
                  <a:latin typeface="LMU CompatilFact"/>
                </a:endParaRPr>
              </a:p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de-DE" sz="2400" spc="-1" dirty="0">
                    <a:latin typeface="LMU CompatilFact"/>
                  </a:rPr>
                  <a:t>Variablen werden zudem gewichtet, unterteilt nach Kategorien</a:t>
                </a:r>
                <a:br>
                  <a:rPr lang="de-DE" sz="2400" spc="-1" dirty="0">
                    <a:latin typeface="LMU CompatilFact"/>
                  </a:rPr>
                </a:br>
                <a:r>
                  <a:rPr lang="de-DE" sz="2400" spc="-1" dirty="0">
                    <a:latin typeface="LMU CompatilFact"/>
                  </a:rPr>
                  <a:t>    </a:t>
                </a:r>
                <a:r>
                  <a:rPr lang="de-DE" sz="2000" spc="-1" dirty="0">
                    <a:latin typeface="LMU CompatilFact"/>
                  </a:rPr>
                  <a:t>Gewichte einer Kategorie summieren sich auf 1</a:t>
                </a:r>
                <a:br>
                  <a:rPr lang="de-DE" sz="2000" spc="-1" dirty="0">
                    <a:latin typeface="LMU CompatilFact"/>
                  </a:rPr>
                </a:br>
                <a:endParaRPr lang="de-DE" sz="2400" spc="-1" dirty="0">
                  <a:latin typeface="LMU CompatilFact"/>
                </a:endParaRPr>
              </a:p>
            </p:txBody>
          </p:sp>
        </mc:Choice>
        <mc:Fallback xmlns="">
          <p:sp>
            <p:nvSpPr>
              <p:cNvPr id="14" name="CustomShape 6">
                <a:extLst>
                  <a:ext uri="{FF2B5EF4-FFF2-40B4-BE49-F238E27FC236}">
                    <a16:creationId xmlns:a16="http://schemas.microsoft.com/office/drawing/2014/main" id="{8272018D-C016-4A4E-BB61-1194D4053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0" y="2286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278" r="-1214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E4C63714-CE51-4FA3-A9A4-1D09B7B7C453}"/>
              </a:ext>
            </a:extLst>
          </p:cNvPr>
          <p:cNvSpPr/>
          <p:nvPr/>
        </p:nvSpPr>
        <p:spPr>
          <a:xfrm>
            <a:off x="480169" y="4472297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364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Skalierung und Gewichtung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e 11">
                <a:extLst>
                  <a:ext uri="{FF2B5EF4-FFF2-40B4-BE49-F238E27FC236}">
                    <a16:creationId xmlns:a16="http://schemas.microsoft.com/office/drawing/2014/main" id="{2D6FCB28-CE3F-4302-91AD-D590B9BBAC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5893815"/>
                  </p:ext>
                </p:extLst>
              </p:nvPr>
            </p:nvGraphicFramePr>
            <p:xfrm>
              <a:off x="213534" y="2305241"/>
              <a:ext cx="8942400" cy="3975042"/>
            </p:xfrm>
            <a:graphic>
              <a:graphicData uri="http://schemas.openxmlformats.org/drawingml/2006/table">
                <a:tbl>
                  <a:tblPr/>
                  <a:tblGrid>
                    <a:gridCol w="2768400">
                      <a:extLst>
                        <a:ext uri="{9D8B030D-6E8A-4147-A177-3AD203B41FA5}">
                          <a16:colId xmlns:a16="http://schemas.microsoft.com/office/drawing/2014/main" val="1226643753"/>
                        </a:ext>
                      </a:extLst>
                    </a:gridCol>
                    <a:gridCol w="1702800">
                      <a:extLst>
                        <a:ext uri="{9D8B030D-6E8A-4147-A177-3AD203B41FA5}">
                          <a16:colId xmlns:a16="http://schemas.microsoft.com/office/drawing/2014/main" val="2326287419"/>
                        </a:ext>
                      </a:extLst>
                    </a:gridCol>
                    <a:gridCol w="2768400">
                      <a:extLst>
                        <a:ext uri="{9D8B030D-6E8A-4147-A177-3AD203B41FA5}">
                          <a16:colId xmlns:a16="http://schemas.microsoft.com/office/drawing/2014/main" val="1850539934"/>
                        </a:ext>
                      </a:extLst>
                    </a:gridCol>
                    <a:gridCol w="1702800">
                      <a:extLst>
                        <a:ext uri="{9D8B030D-6E8A-4147-A177-3AD203B41FA5}">
                          <a16:colId xmlns:a16="http://schemas.microsoft.com/office/drawing/2014/main" val="2560971719"/>
                        </a:ext>
                      </a:extLst>
                    </a:gridCol>
                  </a:tblGrid>
                  <a:tr h="33201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Variable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dirty="0">
                              <a:effectLst/>
                              <a:latin typeface="+mj-lt"/>
                            </a:rPr>
                            <a:t>Gewichte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Variable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dirty="0">
                              <a:effectLst/>
                              <a:latin typeface="+mj-lt"/>
                            </a:rPr>
                            <a:t>Gewichte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9062969"/>
                      </a:ext>
                    </a:extLst>
                  </a:tr>
                  <a:tr h="68400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LMU CompatilFact"/>
                            </a:rPr>
                            <a:t>Datum</a:t>
                          </a:r>
                          <a:endParaRPr lang="de-DE" sz="20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Distanz von Maximum und Minimum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4360167"/>
                      </a:ext>
                    </a:extLst>
                  </a:tr>
                  <a:tr h="525003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BA9A3"/>
                              </a:highlight>
                              <a:latin typeface="LMU CompatilFact"/>
                            </a:rPr>
                            <a:t>Minimum/Maximum</a:t>
                          </a:r>
                          <a:endParaRPr lang="de-DE" sz="2000" dirty="0">
                            <a:effectLst/>
                            <a:highlight>
                              <a:srgbClr val="FBA9A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Distanz der beiden Minima und Maxima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4184743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BA9A3"/>
                              </a:highlight>
                              <a:latin typeface="LMU CompatilFact"/>
                            </a:rPr>
                            <a:t>Mittelwert</a:t>
                          </a: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LMU CompatilFact"/>
                            </a:rPr>
                            <a:t>/ </a:t>
                          </a: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Median/</a:t>
                          </a:r>
                          <a:r>
                            <a:rPr lang="de-DE" sz="2000" b="0" i="0" u="none" strike="noStrike" dirty="0" err="1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Quartile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highlight>
                              <a:srgbClr val="C0C0C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de-DE" sz="1600" b="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600" b="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bzw</m:t>
                                </m:r>
                                <m:r>
                                  <a:rPr lang="de-DE" sz="1600" b="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Spalte vom Minimum/Maximum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4790185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Intensität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highlight>
                              <a:srgbClr val="C0C0C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Zeile vom Minimum/Maximum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6607957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dirty="0"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Differenz am Tag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808000"/>
                              </a:highlight>
                              <a:latin typeface="LMU CompatilFact"/>
                            </a:rPr>
                            <a:t>Mittelwerte in den Quadranten</a:t>
                          </a:r>
                          <a:endParaRPr lang="de-DE" sz="2000" dirty="0">
                            <a:effectLst/>
                            <a:highlight>
                              <a:srgbClr val="80800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94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e 11">
                <a:extLst>
                  <a:ext uri="{FF2B5EF4-FFF2-40B4-BE49-F238E27FC236}">
                    <a16:creationId xmlns:a16="http://schemas.microsoft.com/office/drawing/2014/main" id="{2D6FCB28-CE3F-4302-91AD-D590B9BBAC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5893815"/>
                  </p:ext>
                </p:extLst>
              </p:nvPr>
            </p:nvGraphicFramePr>
            <p:xfrm>
              <a:off x="213534" y="2305241"/>
              <a:ext cx="8942400" cy="3975042"/>
            </p:xfrm>
            <a:graphic>
              <a:graphicData uri="http://schemas.openxmlformats.org/drawingml/2006/table">
                <a:tbl>
                  <a:tblPr/>
                  <a:tblGrid>
                    <a:gridCol w="2768400">
                      <a:extLst>
                        <a:ext uri="{9D8B030D-6E8A-4147-A177-3AD203B41FA5}">
                          <a16:colId xmlns:a16="http://schemas.microsoft.com/office/drawing/2014/main" val="1226643753"/>
                        </a:ext>
                      </a:extLst>
                    </a:gridCol>
                    <a:gridCol w="1702800">
                      <a:extLst>
                        <a:ext uri="{9D8B030D-6E8A-4147-A177-3AD203B41FA5}">
                          <a16:colId xmlns:a16="http://schemas.microsoft.com/office/drawing/2014/main" val="2326287419"/>
                        </a:ext>
                      </a:extLst>
                    </a:gridCol>
                    <a:gridCol w="2768400">
                      <a:extLst>
                        <a:ext uri="{9D8B030D-6E8A-4147-A177-3AD203B41FA5}">
                          <a16:colId xmlns:a16="http://schemas.microsoft.com/office/drawing/2014/main" val="1850539934"/>
                        </a:ext>
                      </a:extLst>
                    </a:gridCol>
                    <a:gridCol w="1702800">
                      <a:extLst>
                        <a:ext uri="{9D8B030D-6E8A-4147-A177-3AD203B41FA5}">
                          <a16:colId xmlns:a16="http://schemas.microsoft.com/office/drawing/2014/main" val="2560971719"/>
                        </a:ext>
                      </a:extLst>
                    </a:gridCol>
                  </a:tblGrid>
                  <a:tr h="457686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Variable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dirty="0">
                              <a:effectLst/>
                              <a:latin typeface="+mj-lt"/>
                            </a:rPr>
                            <a:t>Gewichte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Variable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dirty="0">
                              <a:effectLst/>
                              <a:latin typeface="+mj-lt"/>
                            </a:rPr>
                            <a:t>Gewichte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9062969"/>
                      </a:ext>
                    </a:extLst>
                  </a:tr>
                  <a:tr h="701526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LMU CompatilFact"/>
                            </a:rPr>
                            <a:t>Datum</a:t>
                          </a:r>
                          <a:endParaRPr lang="de-DE" sz="20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Distanz von Maximum und Minimum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72174" r="-1075" b="-4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360167"/>
                      </a:ext>
                    </a:extLst>
                  </a:tr>
                  <a:tr h="701526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BA9A3"/>
                              </a:highlight>
                              <a:latin typeface="LMU CompatilFact"/>
                            </a:rPr>
                            <a:t>Minimum/Maximum</a:t>
                          </a:r>
                          <a:endParaRPr lang="de-DE" sz="2000" dirty="0">
                            <a:effectLst/>
                            <a:highlight>
                              <a:srgbClr val="FBA9A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857" t="-170690" r="-262857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Distanz der beiden Minima und Maxima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170690" r="-1075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184743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BA9A3"/>
                              </a:highlight>
                              <a:latin typeface="LMU CompatilFact"/>
                            </a:rPr>
                            <a:t>Mittelwert</a:t>
                          </a: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LMU CompatilFact"/>
                            </a:rPr>
                            <a:t>/ </a:t>
                          </a: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Median/</a:t>
                          </a:r>
                          <a:r>
                            <a:rPr lang="de-DE" sz="2000" b="0" i="0" u="none" strike="noStrike" dirty="0" err="1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Quartile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highlight>
                              <a:srgbClr val="C0C0C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857" t="-273043" r="-262857" b="-21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Spalte vom Minimum/Maximum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273043" r="-1075" b="-21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4790185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Intensität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highlight>
                              <a:srgbClr val="C0C0C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857" t="-369828" r="-262857" b="-114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BBE0E3"/>
                              </a:highlight>
                              <a:latin typeface="LMU CompatilFact"/>
                            </a:rPr>
                            <a:t>Zeile vom Minimum/Maximum</a:t>
                          </a:r>
                          <a:endParaRPr lang="de-DE" sz="2000" dirty="0">
                            <a:effectLst/>
                            <a:highlight>
                              <a:srgbClr val="BBE0E3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369828" r="-1075" b="-114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607957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dirty="0">
                              <a:effectLst/>
                              <a:highlight>
                                <a:srgbClr val="C0C0C0"/>
                              </a:highlight>
                              <a:latin typeface="LMU CompatilFact"/>
                            </a:rPr>
                            <a:t>Differenz am Tag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857" t="-469828" r="-262857" b="-14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808000"/>
                              </a:highlight>
                              <a:latin typeface="LMU CompatilFact"/>
                            </a:rPr>
                            <a:t>Mittelwerte in den Quadranten</a:t>
                          </a:r>
                          <a:endParaRPr lang="de-DE" sz="2000" dirty="0">
                            <a:effectLst/>
                            <a:highlight>
                              <a:srgbClr val="808000"/>
                            </a:highlight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523" t="-469828" r="-1075" b="-14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94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249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7948556" y="758916"/>
            <a:ext cx="4098844" cy="239992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pAM</a:t>
            </a:r>
            <a:r>
              <a:rPr lang="en-US" sz="2000" b="0" strike="noStrike" spc="-1" dirty="0">
                <a:latin typeface="Arial"/>
              </a:rPr>
              <a:t>…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 err="1">
                <a:latin typeface="Arial"/>
              </a:rPr>
              <a:t>Metrik</a:t>
            </a:r>
            <a:endParaRPr lang="en-US" sz="2000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Methodik</a:t>
            </a:r>
            <a:r>
              <a:rPr lang="en-US" sz="2000" b="0" strike="noStrike" spc="-1" dirty="0">
                <a:latin typeface="Arial"/>
              </a:rPr>
              <a:t> pam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 err="1">
                <a:latin typeface="Arial"/>
              </a:rPr>
              <a:t>Auswahl</a:t>
            </a:r>
            <a:r>
              <a:rPr lang="en-US" sz="2000" spc="-1" dirty="0">
                <a:latin typeface="Arial"/>
              </a:rPr>
              <a:t> variable, </a:t>
            </a:r>
            <a:r>
              <a:rPr lang="en-US" sz="2000" spc="-1" dirty="0" err="1">
                <a:latin typeface="Arial"/>
              </a:rPr>
              <a:t>gewichte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  <a:ea typeface="DejaVu Sans"/>
              </a:rPr>
              <a:t>Clustera</a:t>
            </a: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lgorithmus PAM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584DE1FD-340D-4425-9809-89876DD45B1E}"/>
              </a:ext>
            </a:extLst>
          </p:cNvPr>
          <p:cNvSpPr/>
          <p:nvPr/>
        </p:nvSpPr>
        <p:spPr>
          <a:xfrm>
            <a:off x="158400" y="22356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PAM steht für </a:t>
            </a:r>
            <a:r>
              <a:rPr lang="de-DE" sz="2400" spc="-1" dirty="0" err="1">
                <a:latin typeface="LMU CompatilFact"/>
              </a:rPr>
              <a:t>Partitioning</a:t>
            </a:r>
            <a:r>
              <a:rPr lang="de-DE" sz="2400" spc="-1" dirty="0">
                <a:latin typeface="LMU CompatilFact"/>
              </a:rPr>
              <a:t> </a:t>
            </a:r>
            <a:r>
              <a:rPr lang="de-DE" sz="2400" spc="-1" dirty="0" err="1">
                <a:latin typeface="LMU CompatilFact"/>
              </a:rPr>
              <a:t>Around</a:t>
            </a:r>
            <a:r>
              <a:rPr lang="de-DE" sz="2400" spc="-1" dirty="0">
                <a:latin typeface="LMU CompatilFact"/>
              </a:rPr>
              <a:t> </a:t>
            </a:r>
            <a:r>
              <a:rPr lang="de-DE" sz="2400" spc="-1" dirty="0" err="1">
                <a:latin typeface="LMU CompatilFact"/>
              </a:rPr>
              <a:t>Medoids</a:t>
            </a:r>
            <a:endParaRPr lang="de-DE" sz="2400" spc="-1" dirty="0">
              <a:latin typeface="LMU CompatilFact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Gehört zu den Partitionierenden Verfahren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Vorgehen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: 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1.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Anzahl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an Cluster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festlegen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2. 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3.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Verschieben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Elemente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nächstgelegene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Gruppe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4.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Wiederholen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Schritte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2 und 3 bis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kein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Element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mehr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die Gruppe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   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wechseln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muss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3506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Methodik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ii. Ergebnisse          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</a:t>
            </a:r>
            <a:endParaRPr lang="en-US" sz="2400" b="0" strike="noStrike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33776113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B9767D0-5AE9-4C09-AF40-B182982F4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45" y="1220730"/>
            <a:ext cx="87439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513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3A50DA-04C9-4DEC-A052-52C6D80AC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00" y="1231919"/>
            <a:ext cx="8712000" cy="522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60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D384CA1-020F-4537-BBEA-BC6D0B4DE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00" y="1231200"/>
            <a:ext cx="8711997" cy="52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4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" name="Google Shape;785;p79">
            <a:extLst>
              <a:ext uri="{FF2B5EF4-FFF2-40B4-BE49-F238E27FC236}">
                <a16:creationId xmlns:a16="http://schemas.microsoft.com/office/drawing/2014/main" id="{F1413D47-D074-4ECC-8B07-4060F71A4D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8800" y="1212728"/>
            <a:ext cx="8712000" cy="52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93964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" name="Google Shape;797;p80">
            <a:extLst>
              <a:ext uri="{FF2B5EF4-FFF2-40B4-BE49-F238E27FC236}">
                <a16:creationId xmlns:a16="http://schemas.microsoft.com/office/drawing/2014/main" id="{160C30FB-CB3C-4D1D-B50C-A0525A7EE84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8800" y="1213200"/>
            <a:ext cx="8712000" cy="52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46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Definition Großwetterlage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Atmosphärischer Zustand, definiert durch Strömungsanordnungen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Definiert über ganz Europa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Dauer: &gt; = 3 Tage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Kategorisierung nach dem Katalog von Hess &amp;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de-DE" sz="2000" spc="-1" dirty="0">
              <a:solidFill>
                <a:srgbClr val="000000"/>
              </a:solidFill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7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29 GWL nach Hess &amp;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352236A-F702-4DDE-A3DA-D0B1EDC1A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213200"/>
            <a:ext cx="94297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2661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Methodik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ii. Ergebnisse          </a:t>
            </a:r>
            <a:endParaRPr lang="en-US" sz="24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Deskriptive Analyse der Cluster</a:t>
            </a: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4255817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" name="Google Shape;861;p86">
            <a:extLst>
              <a:ext uri="{FF2B5EF4-FFF2-40B4-BE49-F238E27FC236}">
                <a16:creationId xmlns:a16="http://schemas.microsoft.com/office/drawing/2014/main" id="{6E3748F4-CAEF-48B3-BD27-BA40315538C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98" r="308"/>
          <a:stretch/>
        </p:blipFill>
        <p:spPr>
          <a:xfrm>
            <a:off x="1930887" y="1206000"/>
            <a:ext cx="8330226" cy="523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61813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" name="Google Shape;871;p87">
            <a:extLst>
              <a:ext uri="{FF2B5EF4-FFF2-40B4-BE49-F238E27FC236}">
                <a16:creationId xmlns:a16="http://schemas.microsoft.com/office/drawing/2014/main" id="{749F5C21-FBCB-41A3-868D-2A955E3C48B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98" r="308"/>
          <a:stretch/>
        </p:blipFill>
        <p:spPr>
          <a:xfrm>
            <a:off x="1930887" y="1206000"/>
            <a:ext cx="8330226" cy="523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17595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2157272"/>
            <a:ext cx="11554200" cy="38351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2977626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2157272"/>
            <a:ext cx="11554200" cy="38351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Nicht benutzen der zeitlichen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strukt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ur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-&gt; 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video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statt 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bilder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für zeitliche 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komponente</a:t>
            </a: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347908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2157272"/>
            <a:ext cx="11554200" cy="38351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Ansatz mit filtern</a:t>
            </a:r>
          </a:p>
        </p:txBody>
      </p:sp>
    </p:spTree>
    <p:extLst>
      <p:ext uri="{BB962C8B-B14F-4D97-AF65-F5344CB8AC3E}">
        <p14:creationId xmlns:p14="http://schemas.microsoft.com/office/powerpoint/2010/main" val="30413234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35374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4.   </a:t>
            </a:r>
            <a:r>
              <a:rPr lang="de-DE" sz="800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Fazit</a:t>
            </a:r>
            <a:endParaRPr lang="en-US" sz="2400" b="0" strike="noStrike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8273752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35374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8967840D-C0A4-44D7-A53C-94F7E7CB372E}"/>
              </a:ext>
            </a:extLst>
          </p:cNvPr>
          <p:cNvSpPr/>
          <p:nvPr/>
        </p:nvSpPr>
        <p:spPr>
          <a:xfrm>
            <a:off x="318900" y="122886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Fazit</a:t>
            </a:r>
            <a:endParaRPr lang="en-US" sz="4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12722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35374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8967840D-C0A4-44D7-A53C-94F7E7CB372E}"/>
              </a:ext>
            </a:extLst>
          </p:cNvPr>
          <p:cNvSpPr/>
          <p:nvPr/>
        </p:nvSpPr>
        <p:spPr>
          <a:xfrm>
            <a:off x="5088377" y="2671560"/>
            <a:ext cx="1819973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Anhang</a:t>
            </a:r>
            <a:endParaRPr lang="en-US" sz="4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107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</a:t>
            </a:r>
            <a:r>
              <a:rPr lang="de-DE" sz="1400" spc="-1" dirty="0">
                <a:solidFill>
                  <a:srgbClr val="006C30"/>
                </a:solidFill>
                <a:latin typeface="LMU CompatilFact"/>
              </a:rPr>
              <a:t>01.03.2021                               </a:t>
            </a:r>
            <a:r>
              <a:rPr lang="de-DE" sz="1100" spc="-1" dirty="0">
                <a:latin typeface="LMU CompatilFact"/>
              </a:rPr>
              <a:t>Quelle: http://www.sklima.de/wetterlagen_uebersicht.php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" name="CustomShape 7">
            <a:extLst>
              <a:ext uri="{FF2B5EF4-FFF2-40B4-BE49-F238E27FC236}">
                <a16:creationId xmlns:a16="http://schemas.microsoft.com/office/drawing/2014/main" id="{17235F56-5E8A-4606-9361-13FF52EE5168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Großwetterlagen Beispiele</a:t>
            </a:r>
            <a:endParaRPr lang="en-US" sz="4000" b="0" strike="noStrike" spc="-1" dirty="0">
              <a:latin typeface="Arial"/>
            </a:endParaRPr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72F496BE-26E6-4F3A-A6C8-6C00BA41F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99075"/>
              </p:ext>
            </p:extLst>
          </p:nvPr>
        </p:nvGraphicFramePr>
        <p:xfrm>
          <a:off x="507960" y="2137058"/>
          <a:ext cx="7195139" cy="4014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533">
                  <a:extLst>
                    <a:ext uri="{9D8B030D-6E8A-4147-A177-3AD203B41FA5}">
                      <a16:colId xmlns:a16="http://schemas.microsoft.com/office/drawing/2014/main" val="751537058"/>
                    </a:ext>
                  </a:extLst>
                </a:gridCol>
                <a:gridCol w="2172114">
                  <a:extLst>
                    <a:ext uri="{9D8B030D-6E8A-4147-A177-3AD203B41FA5}">
                      <a16:colId xmlns:a16="http://schemas.microsoft.com/office/drawing/2014/main" val="4288620739"/>
                    </a:ext>
                  </a:extLst>
                </a:gridCol>
                <a:gridCol w="4389492">
                  <a:extLst>
                    <a:ext uri="{9D8B030D-6E8A-4147-A177-3AD203B41FA5}">
                      <a16:colId xmlns:a16="http://schemas.microsoft.com/office/drawing/2014/main" val="2174906936"/>
                    </a:ext>
                  </a:extLst>
                </a:gridCol>
              </a:tblGrid>
              <a:tr h="42601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LMU CompatilFact"/>
                        </a:rPr>
                        <a:t>Abkürzung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LMU CompatilFact"/>
                        </a:rPr>
                        <a:t>Großwetterlage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30129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LMU CompatilFact"/>
                        </a:rPr>
                        <a:t>Westlage</a:t>
                      </a:r>
                      <a:r>
                        <a:rPr lang="de-DE" dirty="0">
                          <a:latin typeface="LMU CompatilFact"/>
                        </a:rPr>
                        <a:t>, </a:t>
                      </a:r>
                      <a:r>
                        <a:rPr lang="de-DE" dirty="0" err="1">
                          <a:latin typeface="LMU CompatilFact"/>
                        </a:rPr>
                        <a:t>antizyklonal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950254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LMU CompatilFact"/>
                        </a:rPr>
                        <a:t>Westlage</a:t>
                      </a:r>
                      <a:r>
                        <a:rPr lang="de-DE" dirty="0">
                          <a:latin typeface="LMU CompatilFact"/>
                        </a:rPr>
                        <a:t>, </a:t>
                      </a:r>
                      <a:r>
                        <a:rPr lang="de-DE" dirty="0" err="1">
                          <a:latin typeface="LMU CompatilFact"/>
                        </a:rPr>
                        <a:t>zyklonal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35792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Südliche </a:t>
                      </a:r>
                      <a:r>
                        <a:rPr lang="de-DE" dirty="0" err="1">
                          <a:latin typeface="LMU CompatilFact"/>
                        </a:rPr>
                        <a:t>Westlage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399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Winkelförmige </a:t>
                      </a:r>
                      <a:r>
                        <a:rPr lang="de-DE" dirty="0" err="1">
                          <a:latin typeface="LMU CompatilFact"/>
                        </a:rPr>
                        <a:t>Westlage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75841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Südwestlage, </a:t>
                      </a:r>
                      <a:r>
                        <a:rPr lang="de-DE" dirty="0" err="1">
                          <a:latin typeface="LMU CompatilFact"/>
                        </a:rPr>
                        <a:t>antizyklonal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53801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SWZ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Südwestlage, </a:t>
                      </a:r>
                      <a:r>
                        <a:rPr lang="de-DE" dirty="0" err="1">
                          <a:latin typeface="LMU CompatilFact"/>
                        </a:rPr>
                        <a:t>zyklonal</a:t>
                      </a:r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37570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362954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TRW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Trog Westeuropa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74950"/>
                  </a:ext>
                </a:extLst>
              </a:tr>
              <a:tr h="398705">
                <a:tc>
                  <a:txBody>
                    <a:bodyPr/>
                    <a:lstStyle/>
                    <a:p>
                      <a:endParaRPr lang="de-DE" dirty="0">
                        <a:latin typeface="LMU CompatilFac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LMU CompatilFact"/>
                        </a:rPr>
                        <a:t>Übergang/Unbestimmt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39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379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Versuchte Algorithmen/Metriken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stomShape 6">
            <a:extLst>
              <a:ext uri="{FF2B5EF4-FFF2-40B4-BE49-F238E27FC236}">
                <a16:creationId xmlns:a16="http://schemas.microsoft.com/office/drawing/2014/main" id="{8272018D-C016-4A4E-BB61-1194D4053313}"/>
              </a:ext>
            </a:extLst>
          </p:cNvPr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lvl="0" indent="-342899">
              <a:buClr>
                <a:srgbClr val="000000"/>
              </a:buClr>
              <a:buSzPts val="2400"/>
              <a:buFont typeface="Arial"/>
              <a:buChar char="•"/>
            </a:pPr>
            <a:r>
              <a:rPr lang="sv-SE" sz="2400" dirty="0">
                <a:solidFill>
                  <a:schemeClr val="dk1"/>
                </a:solidFill>
                <a:latin typeface="LMU CompatilFact"/>
              </a:rPr>
              <a:t>Cluster Algorithmen: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PAM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K-means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Fuzzy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GMM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DBSCAN</a:t>
            </a:r>
          </a:p>
          <a:p>
            <a:pPr marL="451260" lvl="0" indent="-342899">
              <a:spcBef>
                <a:spcPts val="1417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sv-SE" sz="2400" dirty="0">
                <a:solidFill>
                  <a:schemeClr val="dk1"/>
                </a:solidFill>
                <a:latin typeface="LMU CompatilFact"/>
              </a:rPr>
              <a:t>Metriken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Euklidisch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Manhattan</a:t>
            </a:r>
          </a:p>
          <a:p>
            <a:pPr marL="914400" lvl="1" indent="-355600">
              <a:buClr>
                <a:schemeClr val="dk1"/>
              </a:buClr>
              <a:buSzPts val="2000"/>
              <a:buChar char="−"/>
            </a:pPr>
            <a:r>
              <a:rPr lang="sv-SE" sz="2000" dirty="0">
                <a:solidFill>
                  <a:schemeClr val="dk1"/>
                </a:solidFill>
                <a:latin typeface="LMU CompatilFact"/>
              </a:rPr>
              <a:t>Mahalanobis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br>
              <a:rPr lang="de-DE" sz="2000" spc="-1" dirty="0">
                <a:latin typeface="LMU CompatilFact"/>
              </a:rPr>
            </a:br>
            <a:endParaRPr lang="de-DE" sz="2400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4229054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" name="Google Shape;751;p76">
            <a:extLst>
              <a:ext uri="{FF2B5EF4-FFF2-40B4-BE49-F238E27FC236}">
                <a16:creationId xmlns:a16="http://schemas.microsoft.com/office/drawing/2014/main" id="{CADA73EB-8019-49B0-8AF1-6006B0EE1CB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2200" y="1206000"/>
            <a:ext cx="8727600" cy="523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8588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C864B74-8B50-4DED-B8EE-C81C3EF56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37" y="1302164"/>
            <a:ext cx="8497725" cy="509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buClr>
                <a:srgbClr val="000000"/>
              </a:buClr>
            </a:pPr>
            <a:r>
              <a:rPr lang="de-DE" sz="2800" dirty="0"/>
              <a:t>Motivation</a:t>
            </a:r>
          </a:p>
          <a:p>
            <a:pPr marL="720">
              <a:buClr>
                <a:srgbClr val="000000"/>
              </a:buClr>
            </a:pPr>
            <a:endParaRPr lang="de-DE" sz="2800" dirty="0"/>
          </a:p>
          <a:p>
            <a:pPr marL="720">
              <a:buClr>
                <a:srgbClr val="000000"/>
              </a:buClr>
            </a:pPr>
            <a:r>
              <a:rPr lang="de-DE" sz="2800" dirty="0"/>
              <a:t>-untersuchen der Veränderung</a:t>
            </a:r>
          </a:p>
          <a:p>
            <a:pPr marL="720">
              <a:buClr>
                <a:srgbClr val="000000"/>
              </a:buClr>
            </a:pPr>
            <a:r>
              <a:rPr lang="de-DE" sz="2800" dirty="0"/>
              <a:t>-lang anhaltende/gefährliche Wetterlagen herausfinden</a:t>
            </a:r>
          </a:p>
          <a:p>
            <a:pPr marL="720">
              <a:buClr>
                <a:srgbClr val="000000"/>
              </a:buClr>
            </a:pPr>
            <a:endParaRPr lang="de-DE" sz="2800" dirty="0"/>
          </a:p>
          <a:p>
            <a:pPr marL="720">
              <a:buClr>
                <a:srgbClr val="000000"/>
              </a:buClr>
            </a:pPr>
            <a:endParaRPr lang="de-DE" sz="2800" dirty="0"/>
          </a:p>
          <a:p>
            <a:pPr marL="720">
              <a:buClr>
                <a:srgbClr val="000000"/>
              </a:buClr>
            </a:pPr>
            <a:r>
              <a:rPr lang="de-DE" sz="2800" dirty="0"/>
              <a:t>- </a:t>
            </a:r>
            <a:r>
              <a:rPr lang="de-DE" sz="2800" dirty="0" err="1"/>
              <a:t>begründung</a:t>
            </a:r>
            <a:endParaRPr lang="de-DE" sz="2800" dirty="0"/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7D7179C2-1C41-44AF-A642-97475525E13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Vorstellen des Projekts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Google Shape;203;p34">
            <a:extLst>
              <a:ext uri="{FF2B5EF4-FFF2-40B4-BE49-F238E27FC236}">
                <a16:creationId xmlns:a16="http://schemas.microsoft.com/office/drawing/2014/main" id="{FE7E15B2-F603-4B1F-BBA7-2E767BB37A6F}"/>
              </a:ext>
            </a:extLst>
          </p:cNvPr>
          <p:cNvSpPr txBox="1"/>
          <p:nvPr/>
        </p:nvSpPr>
        <p:spPr>
          <a:xfrm>
            <a:off x="7414800" y="1624025"/>
            <a:ext cx="226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highlight>
                  <a:srgbClr val="FF0000"/>
                </a:highlight>
              </a:rPr>
              <a:t>TODO</a:t>
            </a:r>
            <a:endParaRPr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339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Clustereinteilung der beobachteten Wetterdaten</a:t>
            </a:r>
            <a:endParaRPr lang="en-US" sz="2000" b="0" strike="noStrike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Anzahl Cluster &lt; Anzahl GWL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Berücksichtigung der räumlichen Datenstruktur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Tage als Beobachtungseinheit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Ohne Vorinformation der herrschenden GWL</a:t>
            </a: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20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Mit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welchem</a:t>
            </a:r>
            <a:r>
              <a:rPr lang="en-US" sz="2400" b="0" strike="noStrike" spc="-1" dirty="0">
                <a:latin typeface="LMU CompatilFact"/>
              </a:rPr>
              <a:t> Modell </a:t>
            </a:r>
            <a:r>
              <a:rPr lang="en-US" sz="2400" b="0" strike="noStrike" spc="-1" dirty="0" err="1">
                <a:latin typeface="LMU CompatilFact"/>
              </a:rPr>
              <a:t>ist</a:t>
            </a:r>
            <a:r>
              <a:rPr lang="en-US" sz="2400" b="0" strike="noStrike" spc="-1" dirty="0">
                <a:latin typeface="LMU CompatilFact"/>
              </a:rPr>
              <a:t> dies </a:t>
            </a:r>
            <a:r>
              <a:rPr lang="en-US" sz="2400" b="0" strike="noStrike" spc="-1" dirty="0" err="1">
                <a:latin typeface="LMU CompatilFact"/>
              </a:rPr>
              <a:t>sinnvoll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möglich</a:t>
            </a:r>
            <a:r>
              <a:rPr lang="en-US" sz="2400" b="0" strike="noStrike" spc="-1" dirty="0">
                <a:latin typeface="LMU CompatilFact"/>
              </a:rPr>
              <a:t>?</a:t>
            </a:r>
            <a:endParaRPr lang="en-US" sz="2000" b="0" strike="noStrike" spc="-1" dirty="0">
              <a:latin typeface="LMU CompatilFact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AEDDD173-DDAC-4AE5-8C7F-2E32866CE25A}"/>
              </a:ext>
            </a:extLst>
          </p:cNvPr>
          <p:cNvSpPr/>
          <p:nvPr/>
        </p:nvSpPr>
        <p:spPr>
          <a:xfrm>
            <a:off x="348605" y="5115435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14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4040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Vergleich der Cluster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Verteilung von GWL in den Clustern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Vergleich der Zusammensetzung der einzelnen Cluster:</a:t>
            </a:r>
            <a:br>
              <a:rPr lang="de-DE" sz="2000" spc="-1" dirty="0">
                <a:solidFill>
                  <a:srgbClr val="000000"/>
                </a:solidFill>
                <a:latin typeface="LMU CompatilFact"/>
              </a:rPr>
            </a:b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Wie scheinen sie sich auffällig zu unterscheiden?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4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840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360">
          <a:noFill/>
        </a:ln>
      </a:spPr>
      <a:bodyPr lIns="90000" tIns="45000" rIns="90000" bIns="45000">
        <a:noAutofit/>
      </a:bodyPr>
      <a:lstStyle>
        <a:defPPr marL="432000" indent="-323640" algn="l">
          <a:lnSpc>
            <a:spcPct val="100000"/>
          </a:lnSpc>
          <a:spcBef>
            <a:spcPts val="1417"/>
          </a:spcBef>
          <a:buClr>
            <a:srgbClr val="000000"/>
          </a:buClr>
          <a:buSzPct val="45000"/>
          <a:buFont typeface="Wingdings" charset="2"/>
          <a:buChar char=""/>
          <a:defRPr sz="2400" b="0" strike="noStrike" spc="-1" dirty="0">
            <a:solidFill>
              <a:srgbClr val="000000"/>
            </a:solidFill>
            <a:latin typeface="LMU CompatilFac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a:style>
    </a:spDef>
  </a:objectDefaults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2500</Words>
  <Application>Microsoft Office PowerPoint</Application>
  <PresentationFormat>Breitbild</PresentationFormat>
  <Paragraphs>705</Paragraphs>
  <Slides>62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62</vt:i4>
      </vt:variant>
    </vt:vector>
  </HeadingPairs>
  <TitlesOfParts>
    <vt:vector size="73" baseType="lpstr">
      <vt:lpstr>Arial</vt:lpstr>
      <vt:lpstr>Calibri</vt:lpstr>
      <vt:lpstr>Cambria Math</vt:lpstr>
      <vt:lpstr>Eras Light ITC</vt:lpstr>
      <vt:lpstr>LMU CompatilFact</vt:lpstr>
      <vt:lpstr>StarSymbol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schaaf</dc:creator>
  <dc:description/>
  <cp:lastModifiedBy>HP</cp:lastModifiedBy>
  <cp:revision>3564</cp:revision>
  <cp:lastPrinted>2002-10-09T14:32:30Z</cp:lastPrinted>
  <dcterms:created xsi:type="dcterms:W3CDTF">2003-07-21T12:00:07Z</dcterms:created>
  <dcterms:modified xsi:type="dcterms:W3CDTF">2021-02-27T16:43:59Z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