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4"/>
  </p:notesMasterIdLst>
  <p:sldIdLst>
    <p:sldId id="256" r:id="rId3"/>
    <p:sldId id="257" r:id="rId4"/>
    <p:sldId id="918" r:id="rId5"/>
    <p:sldId id="258" r:id="rId6"/>
    <p:sldId id="259" r:id="rId7"/>
    <p:sldId id="883" r:id="rId8"/>
    <p:sldId id="942" r:id="rId9"/>
    <p:sldId id="948" r:id="rId10"/>
    <p:sldId id="263" r:id="rId11"/>
    <p:sldId id="919" r:id="rId12"/>
    <p:sldId id="923" r:id="rId13"/>
    <p:sldId id="260" r:id="rId14"/>
    <p:sldId id="862" r:id="rId15"/>
    <p:sldId id="864" r:id="rId16"/>
    <p:sldId id="865" r:id="rId17"/>
    <p:sldId id="957" r:id="rId18"/>
    <p:sldId id="958" r:id="rId19"/>
    <p:sldId id="949" r:id="rId20"/>
    <p:sldId id="950" r:id="rId21"/>
    <p:sldId id="951" r:id="rId22"/>
    <p:sldId id="952" r:id="rId23"/>
    <p:sldId id="922" r:id="rId24"/>
    <p:sldId id="924" r:id="rId25"/>
    <p:sldId id="262" r:id="rId26"/>
    <p:sldId id="921" r:id="rId27"/>
    <p:sldId id="920" r:id="rId28"/>
    <p:sldId id="886" r:id="rId29"/>
    <p:sldId id="953" r:id="rId30"/>
    <p:sldId id="954" r:id="rId31"/>
    <p:sldId id="956" r:id="rId32"/>
    <p:sldId id="272" r:id="rId33"/>
    <p:sldId id="927" r:id="rId34"/>
    <p:sldId id="273" r:id="rId35"/>
    <p:sldId id="943" r:id="rId36"/>
    <p:sldId id="944" r:id="rId37"/>
    <p:sldId id="888" r:id="rId38"/>
    <p:sldId id="947" r:id="rId39"/>
    <p:sldId id="945" r:id="rId40"/>
    <p:sldId id="928" r:id="rId41"/>
    <p:sldId id="930" r:id="rId42"/>
    <p:sldId id="929" r:id="rId43"/>
    <p:sldId id="931" r:id="rId44"/>
    <p:sldId id="932" r:id="rId45"/>
    <p:sldId id="933" r:id="rId46"/>
    <p:sldId id="934" r:id="rId47"/>
    <p:sldId id="935" r:id="rId48"/>
    <p:sldId id="936" r:id="rId49"/>
    <p:sldId id="937" r:id="rId50"/>
    <p:sldId id="938" r:id="rId51"/>
    <p:sldId id="939" r:id="rId52"/>
    <p:sldId id="941" r:id="rId5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BA9A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M.Sc.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4B073128-967E-494B-9CC5-EEEF60E362C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1966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9.80665</m:t>
                        </m:r>
                      </m:den>
                    </m:f>
                    <m:r>
                      <a:rPr lang="de-DE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𝑔𝑝𝑚</m:t>
                    </m:r>
                  </m:oMath>
                </a14:m>
                <a:r>
                  <a:rPr lang="en-US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Beschränkung auf eine Klimaperiode: Jahre 1971 bis 2000       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95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F77A9-F02F-4485-AC9D-9CB2D4D4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202974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4B43D-D01D-4542-91A4-9AD766C8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DF3610-8467-462F-807A-1BE1041F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985511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0A6C25-6899-418B-9160-7E122608C64F}"/>
              </a:ext>
            </a:extLst>
          </p:cNvPr>
          <p:cNvSpPr/>
          <p:nvPr/>
        </p:nvSpPr>
        <p:spPr>
          <a:xfrm>
            <a:off x="2147039" y="2024844"/>
            <a:ext cx="2859069" cy="284238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613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1280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76778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0892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D7F8E8-D9D3-468E-8406-A09A06814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t="225" r="1123" b="4021"/>
          <a:stretch/>
        </p:blipFill>
        <p:spPr bwMode="auto">
          <a:xfrm>
            <a:off x="254625" y="1509456"/>
            <a:ext cx="11806612" cy="48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F66F18C-7C3C-4FD5-8CFA-829192E0A21F}"/>
              </a:ext>
            </a:extLst>
          </p:cNvPr>
          <p:cNvSpPr txBox="1"/>
          <p:nvPr/>
        </p:nvSpPr>
        <p:spPr>
          <a:xfrm>
            <a:off x="1384917" y="1304640"/>
            <a:ext cx="1080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Uhr                                      6 Uhr                                     12 Uhr                                      18 Uhr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CEEB8E-9258-4E36-B4F1-D855F03CFB4E}"/>
              </a:ext>
            </a:extLst>
          </p:cNvPr>
          <p:cNvSpPr txBox="1"/>
          <p:nvPr/>
        </p:nvSpPr>
        <p:spPr>
          <a:xfrm rot="16200000">
            <a:off x="-1855236" y="3755411"/>
            <a:ext cx="42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Geopotential                           </a:t>
            </a:r>
            <a:r>
              <a:rPr lang="de-DE" dirty="0" err="1"/>
              <a:t>Mslp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83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1280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76778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0892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78683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5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7CDF39-59F3-4E6C-A3D8-DA3118487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-438" r="679" b="6894"/>
          <a:stretch/>
        </p:blipFill>
        <p:spPr bwMode="auto">
          <a:xfrm>
            <a:off x="88776" y="1296145"/>
            <a:ext cx="12029243" cy="48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0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30D4073A-6465-4B91-A7E3-1C980F3C5B4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PCA Visualisierung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5C0855DB-E4D2-4FA4-ABE1-25B00E4FA1BC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3F58AA1-1105-48C3-BACE-7751194E179A}"/>
              </a:ext>
            </a:extLst>
          </p:cNvPr>
          <p:cNvSpPr txBox="1">
            <a:spLocks/>
          </p:cNvSpPr>
          <p:nvPr/>
        </p:nvSpPr>
        <p:spPr>
          <a:xfrm>
            <a:off x="496592" y="228185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>
                <a:latin typeface="LMU CompatilFact"/>
              </a:rPr>
              <a:t>Metriken: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6FAA234-627C-4464-A4DC-5790708D0BC6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</a:t>
            </a:r>
            <a:r>
              <a:rPr lang="en-US" sz="2400" spc="-1" dirty="0">
                <a:latin typeface="LMU CompatilFact"/>
              </a:rPr>
              <a:t> (Timeline)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Sil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40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plot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71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76EE7B-9F33-4D32-BDC0-E6C64B3C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96" y="1230331"/>
            <a:ext cx="8617448" cy="51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4D5F1B55-F6AC-4D1F-8162-15A0F457C030}"/>
              </a:ext>
            </a:extLst>
          </p:cNvPr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Beispielbilder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24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N was wichtig ist!! </a:t>
            </a:r>
            <a:r>
              <a:rPr lang="de-DE" sz="2400" spc="-1" dirty="0" err="1">
                <a:latin typeface="LMU CompatilFact"/>
              </a:rPr>
              <a:t>Sammelm</a:t>
            </a:r>
            <a:endParaRPr lang="de-DE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-&gt; </a:t>
            </a:r>
            <a:r>
              <a:rPr lang="de-DE" sz="2400" spc="-1" dirty="0" err="1">
                <a:latin typeface="LMU CompatilFact"/>
              </a:rPr>
              <a:t>hileitung</a:t>
            </a:r>
            <a:r>
              <a:rPr lang="de-DE" sz="2400" spc="-1" dirty="0">
                <a:latin typeface="LMU CompatilFact"/>
              </a:rPr>
              <a:t> Idee des </a:t>
            </a:r>
            <a:r>
              <a:rPr lang="de-DE" sz="2400" spc="-1" dirty="0" err="1">
                <a:latin typeface="LMU CompatilFact"/>
              </a:rPr>
              <a:t>extrahierens</a:t>
            </a:r>
            <a:endParaRPr lang="de-DE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67786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Erstellen eines neuen Datensatzes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Extrahieren von neuen Variablen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latin typeface="LMU CompatilFact"/>
              </a:rPr>
              <a:t>Vorteile dieses Vorgehens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latin typeface="LMU CompatilFact"/>
              </a:rPr>
              <a:t>Reduzierung der </a:t>
            </a:r>
            <a:r>
              <a:rPr lang="de-DE" sz="2000" spc="-1" dirty="0">
                <a:latin typeface="LMU CompatilFact"/>
              </a:rPr>
              <a:t>Dimensionen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Besseres Einbeziehen</a:t>
            </a:r>
            <a:r>
              <a:rPr lang="de-DE" sz="2000" b="0" strike="noStrike" spc="-1" dirty="0">
                <a:latin typeface="LMU CompatilFact"/>
              </a:rPr>
              <a:t> der örtlichen Komponente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Einbringen von anderen möglichen Variablen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Idee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CBA76A-B13E-4830-A0EB-406817A7FE0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7F75CF-2C73-45F6-9C2D-74C923B80FC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088A46-64CD-4D47-8AD3-5774378BF22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AD845C5-465A-4C05-ABF0-EAAA9659CC28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Ausgangslage: Datensatz mit 320 Dimensionen roher Messdaten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Transformation zu Variablen, die jeweils eine interessierende Größe über alle Standorte zusammengefasst verkörpern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400" spc="-1" dirty="0">
                <a:latin typeface="LMU CompatilFact"/>
              </a:rPr>
              <a:t>Beispiel: Mittelwert des Luftdrucks über alle Standorte am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Beobachtungseinheit bleibt der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Ziel: Erkennen, welche Tage ähnliche Merkmale aufweisen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765532D-BB0C-4E14-8190-131958A685FD}"/>
              </a:ext>
            </a:extLst>
          </p:cNvPr>
          <p:cNvSpPr/>
          <p:nvPr/>
        </p:nvSpPr>
        <p:spPr>
          <a:xfrm>
            <a:off x="357964" y="4374642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3CD7373-7A13-447D-85D4-4915DAC6667A}"/>
              </a:ext>
            </a:extLst>
          </p:cNvPr>
          <p:cNvSpPr/>
          <p:nvPr/>
        </p:nvSpPr>
        <p:spPr>
          <a:xfrm>
            <a:off x="357964" y="4901821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67553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221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8F4C71-279D-4C5B-A100-12F9E1B503D5}"/>
              </a:ext>
            </a:extLst>
          </p:cNvPr>
          <p:cNvSpPr txBox="1"/>
          <p:nvPr/>
        </p:nvSpPr>
        <p:spPr>
          <a:xfrm rot="21441740">
            <a:off x="8117327" y="2700986"/>
            <a:ext cx="981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8B7B66-FFD5-4636-912F-A9B5240A4171}"/>
              </a:ext>
            </a:extLst>
          </p:cNvPr>
          <p:cNvSpPr txBox="1"/>
          <p:nvPr/>
        </p:nvSpPr>
        <p:spPr>
          <a:xfrm>
            <a:off x="9024436" y="4106960"/>
            <a:ext cx="3149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Variablen, die jeweilige </a:t>
            </a:r>
          </a:p>
          <a:p>
            <a:r>
              <a:rPr lang="de-DE" sz="2000" dirty="0">
                <a:latin typeface="LMU CompatilFact"/>
              </a:rPr>
              <a:t>Verteilung von Geopotential </a:t>
            </a:r>
          </a:p>
          <a:p>
            <a:r>
              <a:rPr lang="de-DE" sz="2000" dirty="0">
                <a:latin typeface="LMU CompatilFact"/>
              </a:rPr>
              <a:t>und </a:t>
            </a:r>
            <a:r>
              <a:rPr lang="de-DE" sz="2000" dirty="0" err="1">
                <a:latin typeface="LMU CompatilFact"/>
              </a:rPr>
              <a:t>Mslp</a:t>
            </a:r>
            <a:r>
              <a:rPr lang="de-DE" sz="2000" dirty="0">
                <a:latin typeface="LMU CompatilFact"/>
              </a:rPr>
              <a:t> pro Tag </a:t>
            </a:r>
          </a:p>
          <a:p>
            <a:r>
              <a:rPr lang="de-DE" sz="2000" dirty="0">
                <a:latin typeface="LMU CompatilFact"/>
              </a:rPr>
              <a:t>beschreiben</a:t>
            </a:r>
          </a:p>
        </p:txBody>
      </p:sp>
    </p:spTree>
    <p:extLst>
      <p:ext uri="{BB962C8B-B14F-4D97-AF65-F5344CB8AC3E}">
        <p14:creationId xmlns:p14="http://schemas.microsoft.com/office/powerpoint/2010/main" val="636227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95165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59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8E22E8-1693-4C55-9EE8-D62FD263E6D5}"/>
              </a:ext>
            </a:extLst>
          </p:cNvPr>
          <p:cNvSpPr txBox="1"/>
          <p:nvPr/>
        </p:nvSpPr>
        <p:spPr>
          <a:xfrm rot="21441740">
            <a:off x="8067383" y="2066472"/>
            <a:ext cx="9812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B59314-DD37-42EC-BD6A-C49133E8A160}"/>
              </a:ext>
            </a:extLst>
          </p:cNvPr>
          <p:cNvSpPr txBox="1"/>
          <p:nvPr/>
        </p:nvSpPr>
        <p:spPr>
          <a:xfrm>
            <a:off x="9029393" y="3966827"/>
            <a:ext cx="279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Räumliche Ebene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1E71D4A-83FA-49AD-A79D-A2D712B7ECED}"/>
              </a:ext>
            </a:extLst>
          </p:cNvPr>
          <p:cNvSpPr txBox="1"/>
          <p:nvPr/>
        </p:nvSpPr>
        <p:spPr>
          <a:xfrm>
            <a:off x="8976051" y="5608998"/>
            <a:ext cx="34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LMU CompatilFact"/>
              </a:rPr>
              <a:t>Zusammenhang vom </a:t>
            </a:r>
          </a:p>
          <a:p>
            <a:r>
              <a:rPr lang="de-DE" sz="2000" dirty="0">
                <a:latin typeface="LMU CompatilFact"/>
              </a:rPr>
              <a:t>Räumlichen und der Verteilung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558C9B8-AEF1-444E-897A-A225F94D4CC2}"/>
              </a:ext>
            </a:extLst>
          </p:cNvPr>
          <p:cNvCxnSpPr>
            <a:cxnSpLocks/>
          </p:cNvCxnSpPr>
          <p:nvPr/>
        </p:nvCxnSpPr>
        <p:spPr>
          <a:xfrm>
            <a:off x="8377384" y="5815165"/>
            <a:ext cx="387927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918CE268-5C31-490B-9E4E-1BF9CB07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3276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/>
              <p:nvPr/>
            </p:nvSpPr>
            <p:spPr>
              <a:xfrm>
                <a:off x="158400" y="22356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Datensatz wird standardisiert, da die Skalen der einzelnen Variablen unterschiedlich sind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de-DE" sz="2400" spc="-1" dirty="0">
                    <a:latin typeface="LMU CompatilFac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𝑛𝑒𝑢</m:t>
                        </m:r>
                      </m:sub>
                    </m:sSub>
                    <m:r>
                      <a:rPr lang="de-DE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0" spc="-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spc="-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de-DE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de-DE" sz="2400" spc="-1" dirty="0">
                  <a:latin typeface="LMU CompatilFact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Variablen werden zudem gewichtet, unterteilt nach Kategorien</a:t>
                </a:r>
                <a:br>
                  <a:rPr lang="de-DE" sz="2400" spc="-1" dirty="0">
                    <a:latin typeface="LMU CompatilFact"/>
                  </a:rPr>
                </a:br>
                <a:r>
                  <a:rPr lang="de-DE" sz="2400" spc="-1" dirty="0">
                    <a:latin typeface="LMU CompatilFact"/>
                  </a:rPr>
                  <a:t>    </a:t>
                </a:r>
                <a:r>
                  <a:rPr lang="de-DE" sz="2000" spc="-1" dirty="0">
                    <a:latin typeface="LMU CompatilFact"/>
                  </a:rPr>
                  <a:t>Gewichte einer Kategorie summieren sich auf 1</a:t>
                </a:r>
                <a:br>
                  <a:rPr lang="de-DE" sz="2000" spc="-1" dirty="0">
                    <a:latin typeface="LMU CompatilFact"/>
                  </a:rPr>
                </a:br>
                <a:endParaRPr lang="de-DE" sz="2400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0" y="22356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 r="-1214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4C63714-CE51-4FA3-A9A4-1D09B7B7C453}"/>
              </a:ext>
            </a:extLst>
          </p:cNvPr>
          <p:cNvSpPr/>
          <p:nvPr/>
        </p:nvSpPr>
        <p:spPr>
          <a:xfrm>
            <a:off x="480169" y="447229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64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33201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25003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bzw</m:t>
                                </m:r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45768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72174" r="-1075" b="-4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170690" r="-26285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170690" r="-1075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273043" r="-262857" b="-2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273043" r="-1075" b="-2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369828" r="-262857" b="-1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369828" r="-1075" b="-1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469828" r="-262857" b="-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469828" r="-1075" b="-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49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948556" y="758916"/>
            <a:ext cx="4098844" cy="23999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Clustera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lgorithmus PAM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84DE1FD-340D-4425-9809-89876DD45B1E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PAM steht für </a:t>
            </a:r>
            <a:r>
              <a:rPr lang="de-DE" sz="2400" spc="-1" dirty="0" err="1">
                <a:latin typeface="LMU CompatilFact"/>
              </a:rPr>
              <a:t>Partitioning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Around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Medoids</a:t>
            </a:r>
            <a:endParaRPr lang="de-DE" sz="24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Anzahl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an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festlegen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Lassen sich Tage anhand von ihren Wettermesswerten sinnvoll clustern?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entstandenen Cluster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Ergebnisse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91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boxplots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Timelines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Cluster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saison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-  zeitliche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clusterverteilung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Beispielbilder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</a:t>
            </a:r>
            <a:r>
              <a:rPr lang="de-DE" sz="1400" spc="-1" dirty="0">
                <a:solidFill>
                  <a:srgbClr val="006C30"/>
                </a:solidFill>
                <a:latin typeface="LMU CompatilFact"/>
              </a:rPr>
              <a:t>01.03.2021                               </a:t>
            </a:r>
            <a:r>
              <a:rPr lang="de-DE" sz="1100" spc="-1" dirty="0">
                <a:latin typeface="LMU CompatilFact"/>
              </a:rPr>
              <a:t>Quelle: http://www.sklima.de/wetterlagen_uebersicht.php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2F496BE-26E6-4F3A-A6C8-6C00BA41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99075"/>
              </p:ext>
            </p:extLst>
          </p:nvPr>
        </p:nvGraphicFramePr>
        <p:xfrm>
          <a:off x="507960" y="2137058"/>
          <a:ext cx="7195139" cy="4014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533">
                  <a:extLst>
                    <a:ext uri="{9D8B030D-6E8A-4147-A177-3AD203B41FA5}">
                      <a16:colId xmlns:a16="http://schemas.microsoft.com/office/drawing/2014/main" val="751537058"/>
                    </a:ext>
                  </a:extLst>
                </a:gridCol>
                <a:gridCol w="2172114">
                  <a:extLst>
                    <a:ext uri="{9D8B030D-6E8A-4147-A177-3AD203B41FA5}">
                      <a16:colId xmlns:a16="http://schemas.microsoft.com/office/drawing/2014/main" val="4288620739"/>
                    </a:ext>
                  </a:extLst>
                </a:gridCol>
                <a:gridCol w="4389492">
                  <a:extLst>
                    <a:ext uri="{9D8B030D-6E8A-4147-A177-3AD203B41FA5}">
                      <a16:colId xmlns:a16="http://schemas.microsoft.com/office/drawing/2014/main" val="2174906936"/>
                    </a:ext>
                  </a:extLst>
                </a:gridCol>
              </a:tblGrid>
              <a:tr h="42601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Abkürzung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Großwetterlage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3012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502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792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Südliche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9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Winkelförmige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7584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380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3757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629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Trog Westeuropa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7495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Übergang/Unbestimmt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0000"/>
              </a:buClr>
            </a:pPr>
            <a:r>
              <a:rPr lang="de-DE" sz="2800" dirty="0"/>
              <a:t>Motivation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-untersuchen der Veränderung</a:t>
            </a:r>
          </a:p>
          <a:p>
            <a:pPr marL="720">
              <a:buClr>
                <a:srgbClr val="000000"/>
              </a:buClr>
            </a:pPr>
            <a:r>
              <a:rPr lang="de-DE" sz="2800" dirty="0"/>
              <a:t>-lang anhaltende/gefährliche Wetterlagen herausfinden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 </a:t>
            </a:r>
            <a:r>
              <a:rPr lang="de-DE" sz="2800" dirty="0" err="1"/>
              <a:t>begründung</a:t>
            </a:r>
            <a:endParaRPr lang="de-DE" sz="2800" dirty="0"/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7D7179C2-1C41-44AF-A642-97475525E13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9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000" b="0" strike="noStrike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 als Beobachtungseinheit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Ohne Vorinformation der herrschenden GWL</a:t>
            </a: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Mit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welchem</a:t>
            </a:r>
            <a:r>
              <a:rPr lang="en-US" sz="2400" b="0" strike="noStrike" spc="-1" dirty="0">
                <a:latin typeface="LMU CompatilFact"/>
              </a:rPr>
              <a:t> Modell </a:t>
            </a:r>
            <a:r>
              <a:rPr lang="en-US" sz="2400" b="0" strike="noStrike" spc="-1" dirty="0" err="1">
                <a:latin typeface="LMU CompatilFact"/>
              </a:rPr>
              <a:t>ist</a:t>
            </a:r>
            <a:r>
              <a:rPr lang="en-US" sz="2400" b="0" strike="noStrike" spc="-1" dirty="0">
                <a:latin typeface="LMU CompatilFact"/>
              </a:rPr>
              <a:t> dies </a:t>
            </a:r>
            <a:r>
              <a:rPr lang="en-US" sz="2400" b="0" strike="noStrike" spc="-1" dirty="0" err="1">
                <a:latin typeface="LMU CompatilFact"/>
              </a:rPr>
              <a:t>sinnvoll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möglich</a:t>
            </a:r>
            <a:r>
              <a:rPr lang="en-US" sz="2400" b="0" strike="noStrike" spc="-1" dirty="0">
                <a:latin typeface="LMU CompatilFact"/>
              </a:rPr>
              <a:t>?</a:t>
            </a: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EDDD173-DDAC-4AE5-8C7F-2E32866CE25A}"/>
              </a:ext>
            </a:extLst>
          </p:cNvPr>
          <p:cNvSpPr/>
          <p:nvPr/>
        </p:nvSpPr>
        <p:spPr>
          <a:xfrm>
            <a:off x="348605" y="5013835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</a:t>
            </a:r>
            <a:b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Wie scheinen sie sich auffällig zu unterscheiden?</a:t>
            </a: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40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2046</Words>
  <Application>Microsoft Office PowerPoint</Application>
  <PresentationFormat>Breitbild</PresentationFormat>
  <Paragraphs>598</Paragraphs>
  <Slides>51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51</vt:i4>
      </vt:variant>
    </vt:vector>
  </HeadingPairs>
  <TitlesOfParts>
    <vt:vector size="62" baseType="lpstr">
      <vt:lpstr>Arial</vt:lpstr>
      <vt:lpstr>Calibri</vt:lpstr>
      <vt:lpstr>Cambria Math</vt:lpstr>
      <vt:lpstr>Eras Light ITC</vt:lpstr>
      <vt:lpstr>LMU CompatilFact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3536</cp:revision>
  <cp:lastPrinted>2002-10-09T14:32:30Z</cp:lastPrinted>
  <dcterms:created xsi:type="dcterms:W3CDTF">2003-07-21T12:00:07Z</dcterms:created>
  <dcterms:modified xsi:type="dcterms:W3CDTF">2021-02-26T21:55:34Z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