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83" r:id="rId7"/>
    <p:sldId id="877" r:id="rId8"/>
    <p:sldId id="260" r:id="rId9"/>
    <p:sldId id="862" r:id="rId10"/>
    <p:sldId id="863" r:id="rId11"/>
    <p:sldId id="849" r:id="rId12"/>
    <p:sldId id="262" r:id="rId13"/>
    <p:sldId id="263" r:id="rId14"/>
    <p:sldId id="264" r:id="rId15"/>
    <p:sldId id="864" r:id="rId16"/>
    <p:sldId id="865" r:id="rId17"/>
    <p:sldId id="886" r:id="rId18"/>
    <p:sldId id="854" r:id="rId19"/>
    <p:sldId id="853" r:id="rId20"/>
    <p:sldId id="858" r:id="rId21"/>
    <p:sldId id="859" r:id="rId22"/>
    <p:sldId id="881" r:id="rId23"/>
    <p:sldId id="855" r:id="rId24"/>
    <p:sldId id="860" r:id="rId25"/>
    <p:sldId id="861" r:id="rId26"/>
    <p:sldId id="866" r:id="rId27"/>
    <p:sldId id="867" r:id="rId28"/>
    <p:sldId id="868" r:id="rId29"/>
    <p:sldId id="869" r:id="rId30"/>
    <p:sldId id="870" r:id="rId31"/>
    <p:sldId id="269" r:id="rId32"/>
    <p:sldId id="880" r:id="rId33"/>
    <p:sldId id="884" r:id="rId34"/>
    <p:sldId id="856" r:id="rId35"/>
    <p:sldId id="885" r:id="rId36"/>
    <p:sldId id="272" r:id="rId37"/>
    <p:sldId id="273" r:id="rId38"/>
    <p:sldId id="888" r:id="rId39"/>
    <p:sldId id="266" r:id="rId40"/>
    <p:sldId id="873" r:id="rId41"/>
    <p:sldId id="270" r:id="rId42"/>
    <p:sldId id="271" r:id="rId43"/>
    <p:sldId id="874" r:id="rId44"/>
    <p:sldId id="875" r:id="rId45"/>
    <p:sldId id="876" r:id="rId46"/>
    <p:sldId id="852" r:id="rId4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Reduzierung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1971-2000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</a:t>
            </a:r>
            <a:r>
              <a:rPr lang="en-US" sz="2400" spc="-1" dirty="0">
                <a:latin typeface="LMU CompatilFact"/>
              </a:rPr>
              <a:t> (Timeline)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Mosaikplots</a:t>
            </a: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Distanzmetrik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43A75933-DB96-4152-9DBA-485EC26ADA9E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Korrelation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zwischen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Luftdruck</a:t>
            </a:r>
            <a:r>
              <a:rPr lang="en-US" sz="2000" spc="-1" dirty="0">
                <a:latin typeface="LMU CompatilFact"/>
              </a:rPr>
              <a:t> und Geopotential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Standort</a:t>
            </a:r>
            <a:endParaRPr lang="en-US" sz="2000" b="0" strike="noStrike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400" b="0" strike="noStrike" spc="-1" dirty="0" err="1">
                <a:latin typeface="LMU CompatilFact"/>
              </a:rPr>
              <a:t>Mahalanobisdistanz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12BD72-86F3-45AD-9E5B-7CD6DDEF8820}"/>
              </a:ext>
            </a:extLst>
          </p:cNvPr>
          <p:cNvSpPr/>
          <p:nvPr/>
        </p:nvSpPr>
        <p:spPr>
          <a:xfrm>
            <a:off x="507960" y="4370332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6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 - 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Ähnliche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CLARA</a:t>
            </a: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CD5197-B863-49DD-AEAE-FECD70BB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7" y="1305026"/>
            <a:ext cx="10308906" cy="51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501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33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Erstellen eines neuen Datensatzes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Extrahieren von neuen Variablen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latin typeface="LMU CompatilFact"/>
              </a:rPr>
              <a:t>Vorteile dieses Vorgehens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latin typeface="LMU CompatilFact"/>
              </a:rPr>
              <a:t>Reduzierung der </a:t>
            </a:r>
            <a:r>
              <a:rPr lang="de-DE" sz="2000" spc="-1" dirty="0">
                <a:latin typeface="LMU CompatilFact"/>
              </a:rPr>
              <a:t>Dimensionen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Besseres Einbeziehen</a:t>
            </a:r>
            <a:r>
              <a:rPr lang="de-DE" sz="2000" b="0" strike="noStrike" spc="-1" dirty="0">
                <a:latin typeface="LMU CompatilFact"/>
              </a:rPr>
              <a:t> der örtlichen Komponente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Einbringen von anderen möglichen Variablen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5804"/>
              </p:ext>
            </p:extLst>
          </p:nvPr>
        </p:nvGraphicFramePr>
        <p:xfrm>
          <a:off x="213535" y="2385143"/>
          <a:ext cx="11031425" cy="3818929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083093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9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Abstände der Maxima und Minima</a:t>
                      </a:r>
                      <a:br>
                        <a:rPr lang="de-DE" sz="2000" dirty="0">
                          <a:effectLst/>
                          <a:latin typeface="LMU CompatilFact"/>
                        </a:rPr>
                      </a:b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998"/>
              </p:ext>
            </p:extLst>
          </p:nvPr>
        </p:nvGraphicFramePr>
        <p:xfrm>
          <a:off x="213535" y="2385143"/>
          <a:ext cx="11031425" cy="4024574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083093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Numerisch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von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geopot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000" spc="-1" dirty="0">
              <a:latin typeface="LMU CompatilFact"/>
            </a:endParaRP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000" b="0" strike="noStrike" spc="-1" dirty="0">
              <a:latin typeface="LMU CompatilFact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648000" lvl="3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Tage filtern durch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Spatial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Clustering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85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6973063" cy="26007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1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6556475" cy="8771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Folgendes als Beispiel anhand von dem 12.12.2006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2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10439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683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9499460" cy="4616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 dirty="0">
                <a:solidFill>
                  <a:srgbClr val="666666"/>
                </a:solidFill>
                <a:latin typeface="LMU CompatilFact"/>
                <a:ea typeface="DejaVu Sans"/>
              </a:rPr>
              <a:t>http://www.schulbiologiezentrum.info/Wetter%20Materialien/Gro%DFwetterlagen%20Material.pdf - 20.12.2020 2:20Uhr</a:t>
            </a: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837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6124754" cy="12003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710EC0-E5A9-4101-A686-EC387984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7516"/>
              </p:ext>
            </p:extLst>
          </p:nvPr>
        </p:nvGraphicFramePr>
        <p:xfrm>
          <a:off x="963954" y="3158950"/>
          <a:ext cx="8665469" cy="3061228"/>
        </p:xfrm>
        <a:graphic>
          <a:graphicData uri="http://schemas.openxmlformats.org/drawingml/2006/table">
            <a:tbl>
              <a:tblPr/>
              <a:tblGrid>
                <a:gridCol w="1669111">
                  <a:extLst>
                    <a:ext uri="{9D8B030D-6E8A-4147-A177-3AD203B41FA5}">
                      <a16:colId xmlns:a16="http://schemas.microsoft.com/office/drawing/2014/main" val="3008172779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2213852961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4583326"/>
                    </a:ext>
                  </a:extLst>
                </a:gridCol>
                <a:gridCol w="2851398">
                  <a:extLst>
                    <a:ext uri="{9D8B030D-6E8A-4147-A177-3AD203B41FA5}">
                      <a16:colId xmlns:a16="http://schemas.microsoft.com/office/drawing/2014/main" val="389115566"/>
                    </a:ext>
                  </a:extLst>
                </a:gridCol>
              </a:tblGrid>
              <a:tr h="515584"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Parameter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Variable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Erklärung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Metrik</a:t>
                      </a:r>
                      <a:endParaRPr lang="de-DE" sz="2800" b="1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04788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Gesamtcluster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397879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Größe des Clusters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Punkte im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45183"/>
                  </a:ext>
                </a:extLst>
              </a:tr>
              <a:tr h="11241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Räumliche Lage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x Punkte des Clusters liegen in Quadrant y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589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EAD47D-EF03-48CC-8258-8709BEFC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8" y="3486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0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864000" lvl="1" indent="-323640"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1859</Words>
  <Application>Microsoft Office PowerPoint</Application>
  <PresentationFormat>Breitbild</PresentationFormat>
  <Paragraphs>469</Paragraphs>
  <Slides>45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3466</cp:revision>
  <cp:lastPrinted>2002-10-09T14:32:30Z</cp:lastPrinted>
  <dcterms:created xsi:type="dcterms:W3CDTF">2003-07-21T12:00:07Z</dcterms:created>
  <dcterms:modified xsi:type="dcterms:W3CDTF">2021-02-09T11:09:40Z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