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0"/>
  </p:notesMasterIdLst>
  <p:sldIdLst>
    <p:sldId id="256" r:id="rId3"/>
    <p:sldId id="257" r:id="rId4"/>
    <p:sldId id="918" r:id="rId5"/>
    <p:sldId id="258" r:id="rId6"/>
    <p:sldId id="259" r:id="rId7"/>
    <p:sldId id="883" r:id="rId8"/>
    <p:sldId id="877" r:id="rId9"/>
    <p:sldId id="942" r:id="rId10"/>
    <p:sldId id="919" r:id="rId11"/>
    <p:sldId id="260" r:id="rId12"/>
    <p:sldId id="862" r:id="rId13"/>
    <p:sldId id="864" r:id="rId14"/>
    <p:sldId id="865" r:id="rId15"/>
    <p:sldId id="849" r:id="rId16"/>
    <p:sldId id="907" r:id="rId17"/>
    <p:sldId id="908" r:id="rId18"/>
    <p:sldId id="922" r:id="rId19"/>
    <p:sldId id="923" r:id="rId20"/>
    <p:sldId id="924" r:id="rId21"/>
    <p:sldId id="262" r:id="rId22"/>
    <p:sldId id="921" r:id="rId23"/>
    <p:sldId id="263" r:id="rId24"/>
    <p:sldId id="920" r:id="rId25"/>
    <p:sldId id="886" r:id="rId26"/>
    <p:sldId id="925" r:id="rId27"/>
    <p:sldId id="926" r:id="rId28"/>
    <p:sldId id="272" r:id="rId29"/>
    <p:sldId id="927" r:id="rId30"/>
    <p:sldId id="273" r:id="rId31"/>
    <p:sldId id="943" r:id="rId32"/>
    <p:sldId id="944" r:id="rId33"/>
    <p:sldId id="888" r:id="rId34"/>
    <p:sldId id="945" r:id="rId35"/>
    <p:sldId id="946" r:id="rId36"/>
    <p:sldId id="928" r:id="rId37"/>
    <p:sldId id="930" r:id="rId38"/>
    <p:sldId id="929" r:id="rId39"/>
    <p:sldId id="931" r:id="rId40"/>
    <p:sldId id="932" r:id="rId41"/>
    <p:sldId id="933" r:id="rId42"/>
    <p:sldId id="934" r:id="rId43"/>
    <p:sldId id="935" r:id="rId44"/>
    <p:sldId id="936" r:id="rId45"/>
    <p:sldId id="937" r:id="rId46"/>
    <p:sldId id="938" r:id="rId47"/>
    <p:sldId id="939" r:id="rId48"/>
    <p:sldId id="941" r:id="rId49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A9A3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26.02.2021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88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8560" y="3618124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M.Sc. Maximilian Weigert und M.Sc.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95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Reanalyse Datensatz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4356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0001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A76F1D-503D-4900-B0D4-21A6EC412F8F}"/>
              </a:ext>
            </a:extLst>
          </p:cNvPr>
          <p:cNvSpPr/>
          <p:nvPr/>
        </p:nvSpPr>
        <p:spPr>
          <a:xfrm>
            <a:off x="2147040" y="2177244"/>
            <a:ext cx="2526560" cy="261867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423E943-5390-4EB2-A4D8-E4CEBC8DB97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6715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Reduzierung des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Datensatzes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F23D9045-4AFF-4EE8-922F-B15DA0EC1576}"/>
              </a:ext>
            </a:extLst>
          </p:cNvPr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Reduzierung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1971-2000</a:t>
            </a:r>
            <a:endParaRPr lang="en-US" sz="2000" spc="-1" dirty="0">
              <a:latin typeface="Arial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F2416F2B-3B6D-4A60-A056-5AE42B525AF9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0259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30D4073A-6465-4B91-A7E3-1C980F3C5B4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PCA Visualisierung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5C0855DB-E4D2-4FA4-ABE1-25B00E4FA1BC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7225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64AD2CE-7774-45A1-81BC-7C2C88E00795}"/>
              </a:ext>
            </a:extLst>
          </p:cNvPr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Zuteilung einer GWL für jeden Tag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Für die Jahre 1900 bis 2010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B29F002B-B715-434D-BAE3-3091E68CE5B1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Historischer GWL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4B073128-967E-494B-9CC5-EEEF60E362C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9086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96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3F58AA1-1105-48C3-BACE-7751194E179A}"/>
              </a:ext>
            </a:extLst>
          </p:cNvPr>
          <p:cNvSpPr txBox="1">
            <a:spLocks/>
          </p:cNvSpPr>
          <p:nvPr/>
        </p:nvSpPr>
        <p:spPr>
          <a:xfrm>
            <a:off x="496592" y="228185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>
                <a:latin typeface="LMU CompatilFact"/>
              </a:rPr>
              <a:t>Metriken: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6FAA234-627C-4464-A4DC-5790708D0BC6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04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69935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</a:t>
            </a:r>
            <a:r>
              <a:rPr lang="en-US" sz="2400" spc="-1" dirty="0">
                <a:latin typeface="LMU CompatilFact"/>
              </a:rPr>
              <a:t> (Timeline)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Mosaikplots</a:t>
            </a: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Genauerer blick, was haben wir hier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Bilder pro tag</a:t>
            </a:r>
            <a:endParaRPr lang="en-US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45249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Genauerer blick, was haben wir hier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Pattern </a:t>
            </a:r>
            <a:r>
              <a:rPr lang="de-DE" sz="2400" spc="-1" dirty="0" err="1">
                <a:latin typeface="LMU CompatilFact"/>
              </a:rPr>
              <a:t>recognition</a:t>
            </a:r>
            <a:r>
              <a:rPr lang="de-DE" sz="2400" spc="-1" dirty="0">
                <a:latin typeface="LMU CompatilFact"/>
              </a:rPr>
              <a:t> -&gt; Ort wichtig </a:t>
            </a:r>
            <a:endParaRPr lang="en-US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01378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Erstellen eines neuen Datensatzes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Extrahieren von neuen Variablen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latin typeface="LMU CompatilFact"/>
              </a:rPr>
              <a:t>Vorteile dieses Vorgehens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latin typeface="LMU CompatilFact"/>
              </a:rPr>
              <a:t>Reduzierung der </a:t>
            </a:r>
            <a:r>
              <a:rPr lang="de-DE" sz="2000" spc="-1" dirty="0">
                <a:latin typeface="LMU CompatilFact"/>
              </a:rPr>
              <a:t>Dimensionen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Besseres Einbeziehen</a:t>
            </a:r>
            <a:r>
              <a:rPr lang="de-DE" sz="2000" b="0" strike="noStrike" spc="-1" dirty="0">
                <a:latin typeface="LMU CompatilFact"/>
              </a:rPr>
              <a:t> der örtlichen Komponente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Einbringen von anderen möglichen Variablen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Idee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Vorgehen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CBA76A-B13E-4830-A0EB-406817A7FE0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7F75CF-2C73-45F6-9C2D-74C923B80FC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3088A46-64CD-4D47-8AD3-5774378BF22A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br>
              <a:rPr lang="de-DE" dirty="0"/>
            </a:br>
            <a:endParaRPr lang="de-DE" dirty="0"/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AD845C5-465A-4C05-ABF0-EAAA9659CC28}"/>
              </a:ext>
            </a:extLst>
          </p:cNvPr>
          <p:cNvSpPr/>
          <p:nvPr/>
        </p:nvSpPr>
        <p:spPr>
          <a:xfrm>
            <a:off x="158400" y="22356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Ausgangslage: Datensatz mit 320 Dimensionen (schon mit den gemittelten Werten am Tag)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Neue Variablen, die jeden Tag zusammenfassen, z.B. der Mittelwert vom Luftdruck am Tag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Gleiche Anzahl an Zeilen, aber Reduzierung der Spalten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de-DE" sz="2400" spc="-1" dirty="0">
                <a:latin typeface="LMU CompatilFact"/>
              </a:rPr>
              <a:t>       Ziel: Erkennen, welche Tage ähnliche Merkmale aufweisen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765532D-BB0C-4E14-8190-131958A685FD}"/>
              </a:ext>
            </a:extLst>
          </p:cNvPr>
          <p:cNvSpPr/>
          <p:nvPr/>
        </p:nvSpPr>
        <p:spPr>
          <a:xfrm>
            <a:off x="318600" y="4147127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3CD7373-7A13-447D-85D4-4915DAC6667A}"/>
              </a:ext>
            </a:extLst>
          </p:cNvPr>
          <p:cNvSpPr/>
          <p:nvPr/>
        </p:nvSpPr>
        <p:spPr>
          <a:xfrm>
            <a:off x="311645" y="4703952"/>
            <a:ext cx="318709" cy="24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17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36508"/>
              </p:ext>
            </p:extLst>
          </p:nvPr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C961CBD-B283-464D-99FB-4A66679F2635}"/>
              </a:ext>
            </a:extLst>
          </p:cNvPr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1381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/>
        </p:nvGraphicFramePr>
        <p:xfrm>
          <a:off x="213535" y="2305241"/>
          <a:ext cx="7948332" cy="3759671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1979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757046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Differenz am Tag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LMU CompatilFact"/>
                        </a:rPr>
                        <a:t>Summierte Differenzen von 4 Messzeitpunkten am Tag an allen Standorten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58060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8F4C71-279D-4C5B-A100-12F9E1B503D5}"/>
              </a:ext>
            </a:extLst>
          </p:cNvPr>
          <p:cNvSpPr txBox="1"/>
          <p:nvPr/>
        </p:nvSpPr>
        <p:spPr>
          <a:xfrm rot="21441740">
            <a:off x="8117327" y="2700986"/>
            <a:ext cx="981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8B7B66-FFD5-4636-912F-A9B5240A4171}"/>
              </a:ext>
            </a:extLst>
          </p:cNvPr>
          <p:cNvSpPr txBox="1"/>
          <p:nvPr/>
        </p:nvSpPr>
        <p:spPr>
          <a:xfrm>
            <a:off x="9024436" y="4106960"/>
            <a:ext cx="3149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LMU CompatilFact"/>
              </a:rPr>
              <a:t>Variablen, die jeweilige </a:t>
            </a:r>
          </a:p>
          <a:p>
            <a:r>
              <a:rPr lang="de-DE" sz="2000" dirty="0">
                <a:latin typeface="LMU CompatilFact"/>
              </a:rPr>
              <a:t>Verteilung von Geopotential </a:t>
            </a:r>
          </a:p>
          <a:p>
            <a:r>
              <a:rPr lang="de-DE" sz="2000" dirty="0">
                <a:latin typeface="LMU CompatilFact"/>
              </a:rPr>
              <a:t>und </a:t>
            </a:r>
            <a:r>
              <a:rPr lang="de-DE" sz="2000" dirty="0" err="1">
                <a:latin typeface="LMU CompatilFact"/>
              </a:rPr>
              <a:t>Mslp</a:t>
            </a:r>
            <a:r>
              <a:rPr lang="de-DE" sz="2000" dirty="0">
                <a:latin typeface="LMU CompatilFact"/>
              </a:rPr>
              <a:t> pro Tag </a:t>
            </a:r>
          </a:p>
          <a:p>
            <a:r>
              <a:rPr lang="de-DE" sz="2000" dirty="0">
                <a:latin typeface="LMU CompatilFact"/>
              </a:rPr>
              <a:t>beschreiben</a:t>
            </a:r>
          </a:p>
        </p:txBody>
      </p:sp>
    </p:spTree>
    <p:extLst>
      <p:ext uri="{BB962C8B-B14F-4D97-AF65-F5344CB8AC3E}">
        <p14:creationId xmlns:p14="http://schemas.microsoft.com/office/powerpoint/2010/main" val="636227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/>
        </p:nvGraphicFramePr>
        <p:xfrm>
          <a:off x="213535" y="2305241"/>
          <a:ext cx="7948332" cy="4031058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von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geopot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9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07957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59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80506"/>
              </p:ext>
            </p:extLst>
          </p:nvPr>
        </p:nvGraphicFramePr>
        <p:xfrm>
          <a:off x="213535" y="2305241"/>
          <a:ext cx="7948332" cy="4031058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von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geopot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9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790185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07957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69439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8E22E8-1693-4C55-9EE8-D62FD263E6D5}"/>
              </a:ext>
            </a:extLst>
          </p:cNvPr>
          <p:cNvSpPr txBox="1"/>
          <p:nvPr/>
        </p:nvSpPr>
        <p:spPr>
          <a:xfrm rot="21441740">
            <a:off x="8067383" y="2066472"/>
            <a:ext cx="9812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0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  <a:ea typeface="Batang" panose="020B0503020000020004" pitchFamily="18" charset="-127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B59314-DD37-42EC-BD6A-C49133E8A160}"/>
              </a:ext>
            </a:extLst>
          </p:cNvPr>
          <p:cNvSpPr txBox="1"/>
          <p:nvPr/>
        </p:nvSpPr>
        <p:spPr>
          <a:xfrm>
            <a:off x="8976051" y="3847717"/>
            <a:ext cx="2824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LMU CompatilFact"/>
              </a:rPr>
              <a:t>Variablen, die räumliche </a:t>
            </a:r>
          </a:p>
          <a:p>
            <a:r>
              <a:rPr lang="de-DE" sz="2000" dirty="0">
                <a:latin typeface="LMU CompatilFact"/>
              </a:rPr>
              <a:t>Ebene beschreiben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1E71D4A-83FA-49AD-A79D-A2D712B7ECED}"/>
              </a:ext>
            </a:extLst>
          </p:cNvPr>
          <p:cNvSpPr txBox="1"/>
          <p:nvPr/>
        </p:nvSpPr>
        <p:spPr>
          <a:xfrm>
            <a:off x="8976051" y="5608998"/>
            <a:ext cx="2414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LMU CompatilFact"/>
              </a:rPr>
              <a:t>Variablen, die beides </a:t>
            </a:r>
          </a:p>
          <a:p>
            <a:r>
              <a:rPr lang="de-DE" sz="2000" dirty="0">
                <a:latin typeface="LMU CompatilFact"/>
              </a:rPr>
              <a:t>beschreiben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558C9B8-AEF1-444E-897A-A225F94D4CC2}"/>
              </a:ext>
            </a:extLst>
          </p:cNvPr>
          <p:cNvCxnSpPr>
            <a:cxnSpLocks/>
          </p:cNvCxnSpPr>
          <p:nvPr/>
        </p:nvCxnSpPr>
        <p:spPr>
          <a:xfrm>
            <a:off x="8377384" y="5815165"/>
            <a:ext cx="387927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45684"/>
                  </p:ext>
                </p:extLst>
              </p:nvPr>
            </p:nvGraphicFramePr>
            <p:xfrm>
              <a:off x="213535" y="2305241"/>
              <a:ext cx="9650901" cy="3806069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5180400">
                      <a:extLst>
                        <a:ext uri="{9D8B030D-6E8A-4147-A177-3AD203B41FA5}">
                          <a16:colId xmlns:a16="http://schemas.microsoft.com/office/drawing/2014/main" val="2682182610"/>
                        </a:ext>
                      </a:extLst>
                    </a:gridCol>
                    <a:gridCol w="1702101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</a:tblGrid>
                  <a:tr h="33201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Erklärung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Zeitpunkt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de-DE" sz="2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Evtl. für Saisonbereinigung</a:t>
                          </a:r>
                          <a:br>
                            <a:rPr lang="de-DE" sz="1800" dirty="0">
                              <a:effectLst/>
                              <a:latin typeface="LMU CompatilFact"/>
                            </a:rPr>
                          </a:br>
                          <a:endParaRPr lang="de-DE" sz="18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525003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Minimaler/Maximaler Wert am Tag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Mittelwert/ 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Mittelwert/Median und </a:t>
                          </a:r>
                          <a:r>
                            <a:rPr lang="de-DE" sz="2000" dirty="0" err="1">
                              <a:effectLst/>
                              <a:latin typeface="LMU CompatilFact"/>
                            </a:rPr>
                            <a:t>Quartile</a:t>
                          </a: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 für beide </a:t>
                          </a:r>
                          <a:br>
                            <a:rPr lang="de-DE" sz="1800" dirty="0">
                              <a:effectLst/>
                              <a:latin typeface="LMU CompatilFact"/>
                            </a:rPr>
                          </a:b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Variablen pro Tag</a:t>
                          </a:r>
                          <a:endParaRPr lang="de-DE" sz="18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bzw</m:t>
                                </m:r>
                                <m:r>
                                  <a:rPr lang="de-DE" sz="1600" b="0" i="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Anzahl der Messpunkte von beiden Variablen pro Tag die über/unter den </a:t>
                          </a:r>
                          <a:r>
                            <a:rPr lang="de-DE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Quartilen</a:t>
                          </a: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 liegen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Summierte Differenzen von 4 Messzeitpunkten am Tag an allen Standorten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45684"/>
                  </p:ext>
                </p:extLst>
              </p:nvPr>
            </p:nvGraphicFramePr>
            <p:xfrm>
              <a:off x="213535" y="2305241"/>
              <a:ext cx="9650901" cy="3806069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5180400">
                      <a:extLst>
                        <a:ext uri="{9D8B030D-6E8A-4147-A177-3AD203B41FA5}">
                          <a16:colId xmlns:a16="http://schemas.microsoft.com/office/drawing/2014/main" val="2682182610"/>
                        </a:ext>
                      </a:extLst>
                    </a:gridCol>
                    <a:gridCol w="1702101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</a:tblGrid>
                  <a:tr h="45768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Erklärung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Zeitpunkt</a:t>
                          </a:r>
                          <a:endParaRPr lang="de-DE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de-DE" sz="2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LMU CompatilFact"/>
                            </a:rPr>
                            <a:t>Evtl. für Saisonbereinigung</a:t>
                          </a:r>
                          <a:br>
                            <a:rPr lang="de-DE" sz="1800" dirty="0">
                              <a:effectLst/>
                              <a:latin typeface="LMU CompatilFact"/>
                            </a:rPr>
                          </a:br>
                          <a:endParaRPr lang="de-DE" sz="18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550079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Minimum/Maximum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Minimaler/Maximaler Wert am Tag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214286" r="-71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Mittelwert/ Median/</a:t>
                          </a:r>
                          <a:r>
                            <a:rPr lang="de-DE" sz="20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LMU CompatilFact"/>
                            </a:rPr>
                            <a:t>Quartile</a:t>
                          </a:r>
                          <a:endParaRPr lang="de-DE" sz="2000" dirty="0">
                            <a:solidFill>
                              <a:schemeClr val="tx1"/>
                            </a:solidFill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Mittelwert/Median und </a:t>
                          </a:r>
                          <a:r>
                            <a:rPr lang="de-DE" sz="2000" dirty="0" err="1">
                              <a:effectLst/>
                              <a:latin typeface="LMU CompatilFact"/>
                            </a:rPr>
                            <a:t>Quartile</a:t>
                          </a: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 für beide </a:t>
                          </a:r>
                          <a:br>
                            <a:rPr lang="de-DE" sz="1800" dirty="0">
                              <a:effectLst/>
                              <a:latin typeface="LMU CompatilFact"/>
                            </a:rPr>
                          </a:b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Variablen pro Tag</a:t>
                          </a:r>
                          <a:endParaRPr lang="de-DE" sz="18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246552" r="-717" b="-2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Intensität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Anzahl der Messpunkte von beiden Variablen pro Tag die über/unter den </a:t>
                          </a:r>
                          <a:r>
                            <a:rPr lang="de-DE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Quartilen</a:t>
                          </a: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 liegen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349565" r="-717" b="-1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Differenz am Tag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Summierte Differenzen von 4 Messzeitpunkten am Tag an allen Standorten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445690" r="-717" b="-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49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Skalierung und Gewichtung II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201767"/>
                  </p:ext>
                </p:extLst>
              </p:nvPr>
            </p:nvGraphicFramePr>
            <p:xfrm>
              <a:off x="213535" y="2305241"/>
              <a:ext cx="9650901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5180400">
                      <a:extLst>
                        <a:ext uri="{9D8B030D-6E8A-4147-A177-3AD203B41FA5}">
                          <a16:colId xmlns:a16="http://schemas.microsoft.com/office/drawing/2014/main" val="2682182610"/>
                        </a:ext>
                      </a:extLst>
                    </a:gridCol>
                    <a:gridCol w="1702101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</a:tblGrid>
                  <a:tr h="33201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Erklärung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68400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Euklidische Distanz 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525003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Euklidischer Abstand vom Minimum/Maximum von </a:t>
                          </a:r>
                          <a:r>
                            <a:rPr lang="de-DE" sz="2000" dirty="0" err="1">
                              <a:effectLst/>
                              <a:latin typeface="LMU CompatilFact"/>
                            </a:rPr>
                            <a:t>geopot</a:t>
                          </a: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 zu </a:t>
                          </a:r>
                          <a:r>
                            <a:rPr lang="de-DE" sz="2000" dirty="0" err="1">
                              <a:effectLst/>
                              <a:latin typeface="LMU CompatilFact"/>
                            </a:rPr>
                            <a:t>mslp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Quadrant vom Minimum/Maximum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In welchem Bereich befindet sich das Tief/Hoch? Karte aufgeteilt in 9 Felder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Abstand Hoch-tief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Geographischer Abstand zwischen Maximalem und Minimalem Wert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Mittelwerte in allen 9 Quadranten von beiden Variablen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600" i="1" dirty="0" smtClean="0">
                                        <a:solidFill>
                                          <a:srgbClr val="83696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600" dirty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600" b="0" i="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elle 11">
                <a:extLst>
                  <a:ext uri="{FF2B5EF4-FFF2-40B4-BE49-F238E27FC236}">
                    <a16:creationId xmlns:a16="http://schemas.microsoft.com/office/drawing/2014/main" id="{2D6FCB28-CE3F-4302-91AD-D590B9BBAC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201767"/>
                  </p:ext>
                </p:extLst>
              </p:nvPr>
            </p:nvGraphicFramePr>
            <p:xfrm>
              <a:off x="213535" y="2305241"/>
              <a:ext cx="9650901" cy="3975042"/>
            </p:xfrm>
            <a:graphic>
              <a:graphicData uri="http://schemas.openxmlformats.org/drawingml/2006/table">
                <a:tbl>
                  <a:tblPr/>
                  <a:tblGrid>
                    <a:gridCol w="2768400">
                      <a:extLst>
                        <a:ext uri="{9D8B030D-6E8A-4147-A177-3AD203B41FA5}">
                          <a16:colId xmlns:a16="http://schemas.microsoft.com/office/drawing/2014/main" val="1226643753"/>
                        </a:ext>
                      </a:extLst>
                    </a:gridCol>
                    <a:gridCol w="5180400">
                      <a:extLst>
                        <a:ext uri="{9D8B030D-6E8A-4147-A177-3AD203B41FA5}">
                          <a16:colId xmlns:a16="http://schemas.microsoft.com/office/drawing/2014/main" val="2682182610"/>
                        </a:ext>
                      </a:extLst>
                    </a:gridCol>
                    <a:gridCol w="1702101">
                      <a:extLst>
                        <a:ext uri="{9D8B030D-6E8A-4147-A177-3AD203B41FA5}">
                          <a16:colId xmlns:a16="http://schemas.microsoft.com/office/drawing/2014/main" val="2326287419"/>
                        </a:ext>
                      </a:extLst>
                    </a:gridCol>
                  </a:tblGrid>
                  <a:tr h="45768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Variable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Erklärung</a:t>
                          </a:r>
                          <a:endParaRPr lang="de-DE" sz="2400" dirty="0">
                            <a:effectLst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400" b="1" dirty="0">
                              <a:effectLst/>
                              <a:latin typeface="+mj-lt"/>
                            </a:rPr>
                            <a:t>Gewichte</a:t>
                          </a: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062969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Distanz von Maximum und Minimum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Euklidische Distanz 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72174" r="-717" b="-4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4360167"/>
                      </a:ext>
                    </a:extLst>
                  </a:tr>
                  <a:tr h="701526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Distanz der beiden Minima und Maxima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Euklidischer Abstand vom Minimum/Maximum von </a:t>
                          </a:r>
                          <a:r>
                            <a:rPr lang="de-DE" sz="2000" dirty="0" err="1">
                              <a:effectLst/>
                              <a:latin typeface="LMU CompatilFact"/>
                            </a:rPr>
                            <a:t>geopot</a:t>
                          </a:r>
                          <a:r>
                            <a:rPr lang="de-DE" sz="2000" dirty="0">
                              <a:effectLst/>
                              <a:latin typeface="LMU CompatilFact"/>
                            </a:rPr>
                            <a:t> zu </a:t>
                          </a:r>
                          <a:r>
                            <a:rPr lang="de-DE" sz="2000" dirty="0" err="1">
                              <a:effectLst/>
                              <a:latin typeface="LMU CompatilFact"/>
                            </a:rPr>
                            <a:t>mslp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170690" r="-717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184743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Quadrant vom Minimum/Maximum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In welchem Bereich befindet sich das Tief/Hoch? Karte aufgeteilt in 9 Felder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273043" r="-717" b="-2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4790185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Abstand Hoch-tief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Geographischer Abstand zwischen Maximalem und Minimalem Wert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369828" r="-717" b="-1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607957"/>
                      </a:ext>
                    </a:extLst>
                  </a:tr>
                  <a:tr h="704768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Mittelwerte in den Quadranten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LMU CompatilFact"/>
                            </a:rPr>
                            <a:t>Mittelwerte in allen 9 Quadranten von beiden Variablen</a:t>
                          </a:r>
                          <a:endParaRPr lang="de-DE" sz="2000" dirty="0">
                            <a:effectLst/>
                            <a:latin typeface="LMU CompatilFact"/>
                          </a:endParaRPr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45963" marR="45963" marT="45963" marB="45963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8459" t="-469828" r="-717" b="-14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4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948556" y="758916"/>
            <a:ext cx="4098844" cy="239992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Clustera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lgorithmus PAM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584DE1FD-340D-4425-9809-89876DD45B1E}"/>
              </a:ext>
            </a:extLst>
          </p:cNvPr>
          <p:cNvSpPr/>
          <p:nvPr/>
        </p:nvSpPr>
        <p:spPr>
          <a:xfrm>
            <a:off x="158400" y="22356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PAM steht für </a:t>
            </a:r>
            <a:r>
              <a:rPr lang="de-DE" sz="2400" spc="-1" dirty="0" err="1">
                <a:latin typeface="LMU CompatilFact"/>
              </a:rPr>
              <a:t>Partitioning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Around</a:t>
            </a:r>
            <a:r>
              <a:rPr lang="de-DE" sz="2400" spc="-1" dirty="0">
                <a:latin typeface="LMU CompatilFact"/>
              </a:rPr>
              <a:t> </a:t>
            </a:r>
            <a:r>
              <a:rPr lang="de-DE" sz="2400" spc="-1" dirty="0" err="1">
                <a:latin typeface="LMU CompatilFact"/>
              </a:rPr>
              <a:t>Medoids</a:t>
            </a:r>
            <a:endParaRPr lang="de-DE" sz="24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506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377611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Ergebnisse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91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  <a:endParaRPr lang="en-US" sz="24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 der Cluster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5581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boxplots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27751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565560" lvl="1">
              <a:spcAft>
                <a:spcPts val="6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verändert sich das Auftreten verschiedener Großwetterlagen (GWL) 			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lassen sich Tage anhand von ihren Wettermesswerten clustern, um diese 		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	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Timelines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204860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Cluster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saison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-  zeitliche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clusterverteilung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64224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Beispielbilder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009396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977626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Nicht benutzen der zeitlichen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strukt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ur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-&gt;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video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statt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bilder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für zeitliche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komponente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347908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Ansatz mit filtern</a:t>
            </a:r>
          </a:p>
        </p:txBody>
      </p:sp>
    </p:spTree>
    <p:extLst>
      <p:ext uri="{BB962C8B-B14F-4D97-AF65-F5344CB8AC3E}">
        <p14:creationId xmlns:p14="http://schemas.microsoft.com/office/powerpoint/2010/main" val="3041323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4.   </a:t>
            </a:r>
            <a:r>
              <a:rPr lang="de-DE" sz="800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7375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Fazit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7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9" y="1341827"/>
            <a:ext cx="7676481" cy="511765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4F0041B-7208-48CE-A5EE-1D9C6A7F534C}"/>
              </a:ext>
            </a:extLst>
          </p:cNvPr>
          <p:cNvSpPr txBox="1"/>
          <p:nvPr/>
        </p:nvSpPr>
        <p:spPr>
          <a:xfrm>
            <a:off x="8451542" y="2919423"/>
            <a:ext cx="22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TODO: GWL über 30 Jahre </a:t>
            </a:r>
          </a:p>
        </p:txBody>
      </p:sp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buClr>
                <a:srgbClr val="000000"/>
              </a:buClr>
            </a:pPr>
            <a:r>
              <a:rPr lang="de-DE" sz="2800"/>
              <a:t>Motivation</a:t>
            </a: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7D7179C2-1C41-44AF-A642-97475525E13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Vorstellen des Projekts III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9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	ii. Datensätze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8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1940</Words>
  <Application>Microsoft Office PowerPoint</Application>
  <PresentationFormat>Breitbild</PresentationFormat>
  <Paragraphs>533</Paragraphs>
  <Slides>47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Eras Light ITC</vt:lpstr>
      <vt:lpstr>LMU CompatilFact</vt:lpstr>
      <vt:lpstr>StarSymbol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3508</cp:revision>
  <cp:lastPrinted>2002-10-09T14:32:30Z</cp:lastPrinted>
  <dcterms:created xsi:type="dcterms:W3CDTF">2003-07-21T12:00:07Z</dcterms:created>
  <dcterms:modified xsi:type="dcterms:W3CDTF">2021-02-26T13:12:00Z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