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850" r:id="rId7"/>
    <p:sldId id="855" r:id="rId8"/>
    <p:sldId id="854" r:id="rId9"/>
    <p:sldId id="260" r:id="rId10"/>
    <p:sldId id="261" r:id="rId11"/>
    <p:sldId id="849" r:id="rId12"/>
    <p:sldId id="262" r:id="rId13"/>
    <p:sldId id="263" r:id="rId14"/>
    <p:sldId id="264" r:id="rId15"/>
    <p:sldId id="265" r:id="rId16"/>
    <p:sldId id="266" r:id="rId17"/>
    <p:sldId id="851" r:id="rId18"/>
    <p:sldId id="267" r:id="rId19"/>
    <p:sldId id="268" r:id="rId20"/>
    <p:sldId id="269" r:id="rId21"/>
    <p:sldId id="856" r:id="rId22"/>
    <p:sldId id="857" r:id="rId23"/>
    <p:sldId id="858" r:id="rId24"/>
    <p:sldId id="272" r:id="rId25"/>
    <p:sldId id="273" r:id="rId26"/>
    <p:sldId id="274" r:id="rId27"/>
    <p:sldId id="852" r:id="rId28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12-17T12:56:17" idx="1">
    <p:pos x="0" y="0"/>
    <p:text>Get a better visualization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642208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w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"/>
          <p:cNvGrpSpPr/>
          <p:nvPr/>
        </p:nvGrpSpPr>
        <p:grpSpPr>
          <a:xfrm>
            <a:off x="0" y="0"/>
            <a:ext cx="12205080" cy="6857280"/>
            <a:chOff x="0" y="0"/>
            <a:chExt cx="12205080" cy="6857280"/>
          </a:xfrm>
        </p:grpSpPr>
        <p:pic>
          <p:nvPicPr>
            <p:cNvPr id="13" name="Picture 32" descr="standard"/>
            <p:cNvPicPr/>
            <p:nvPr/>
          </p:nvPicPr>
          <p:blipFill>
            <a:blip r:embed="rId14"/>
            <a:stretch/>
          </p:blipFill>
          <p:spPr>
            <a:xfrm>
              <a:off x="3076920" y="0"/>
              <a:ext cx="9128160" cy="685728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2" name="Picture 32" descr="standard"/>
            <p:cNvPicPr/>
            <p:nvPr/>
          </p:nvPicPr>
          <p:blipFill>
            <a:blip r:embed="rId14"/>
            <a:srcRect r="35185"/>
            <a:stretch/>
          </p:blipFill>
          <p:spPr>
            <a:xfrm>
              <a:off x="0" y="0"/>
              <a:ext cx="5915160" cy="685728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3" name="Grafik 9" descr="mnmLogoNeu-50grau.pdf.emf"/>
          <p:cNvPicPr/>
          <p:nvPr/>
        </p:nvPicPr>
        <p:blipFill>
          <a:blip r:embed="rId15"/>
          <a:stretch/>
        </p:blipFill>
        <p:spPr>
          <a:xfrm>
            <a:off x="9363960" y="474480"/>
            <a:ext cx="1734480" cy="484920"/>
          </a:xfrm>
          <a:prstGeom prst="rect">
            <a:avLst/>
          </a:prstGeom>
          <a:ln w="9525">
            <a:noFill/>
          </a:ln>
        </p:spPr>
      </p:pic>
      <p:pic>
        <p:nvPicPr>
          <p:cNvPr id="4" name="Grafik 10" descr="IFI_notext-neueFarben.eps.emf"/>
          <p:cNvPicPr/>
          <p:nvPr/>
        </p:nvPicPr>
        <p:blipFill>
          <a:blip r:embed="rId16"/>
          <a:stretch/>
        </p:blipFill>
        <p:spPr>
          <a:xfrm>
            <a:off x="10716840" y="214560"/>
            <a:ext cx="289440" cy="441360"/>
          </a:xfrm>
          <a:prstGeom prst="rect">
            <a:avLst/>
          </a:prstGeom>
          <a:ln w="9525">
            <a:noFill/>
          </a:ln>
        </p:spPr>
      </p:pic>
      <p:sp>
        <p:nvSpPr>
          <p:cNvPr id="5" name="CustomShape 2" hidden="1"/>
          <p:cNvSpPr/>
          <p:nvPr/>
        </p:nvSpPr>
        <p:spPr>
          <a:xfrm>
            <a:off x="0" y="1197000"/>
            <a:ext cx="12191400" cy="5292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3" hidden="1"/>
          <p:cNvSpPr/>
          <p:nvPr/>
        </p:nvSpPr>
        <p:spPr>
          <a:xfrm>
            <a:off x="0" y="1197000"/>
            <a:ext cx="12191400" cy="5255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" name="Group 4"/>
          <p:cNvGrpSpPr/>
          <p:nvPr/>
        </p:nvGrpSpPr>
        <p:grpSpPr>
          <a:xfrm>
            <a:off x="0" y="0"/>
            <a:ext cx="12191400" cy="6868800"/>
            <a:chOff x="0" y="0"/>
            <a:chExt cx="12191400" cy="6868800"/>
          </a:xfrm>
        </p:grpSpPr>
        <p:pic>
          <p:nvPicPr>
            <p:cNvPr id="8" name="Picture 70" descr="start"/>
            <p:cNvPicPr/>
            <p:nvPr/>
          </p:nvPicPr>
          <p:blipFill>
            <a:blip r:embed="rId17"/>
            <a:stretch/>
          </p:blipFill>
          <p:spPr>
            <a:xfrm>
              <a:off x="3048120" y="0"/>
              <a:ext cx="9143280" cy="686880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9" name="Picture 70" descr="start"/>
            <p:cNvPicPr/>
            <p:nvPr/>
          </p:nvPicPr>
          <p:blipFill>
            <a:blip r:embed="rId17"/>
            <a:srcRect r="40018"/>
            <a:stretch/>
          </p:blipFill>
          <p:spPr>
            <a:xfrm>
              <a:off x="0" y="0"/>
              <a:ext cx="5483160" cy="686880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10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0" y="0"/>
            <a:ext cx="12205080" cy="6857280"/>
            <a:chOff x="0" y="0"/>
            <a:chExt cx="12205080" cy="6857280"/>
          </a:xfrm>
        </p:grpSpPr>
        <p:pic>
          <p:nvPicPr>
            <p:cNvPr id="49" name="Picture 32" descr="standard"/>
            <p:cNvPicPr/>
            <p:nvPr/>
          </p:nvPicPr>
          <p:blipFill>
            <a:blip r:embed="rId15"/>
            <a:stretch/>
          </p:blipFill>
          <p:spPr>
            <a:xfrm>
              <a:off x="3076920" y="0"/>
              <a:ext cx="9128160" cy="685728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50" name="Picture 32" descr="standard"/>
            <p:cNvPicPr/>
            <p:nvPr/>
          </p:nvPicPr>
          <p:blipFill>
            <a:blip r:embed="rId15"/>
            <a:srcRect r="35185"/>
            <a:stretch/>
          </p:blipFill>
          <p:spPr>
            <a:xfrm>
              <a:off x="0" y="0"/>
              <a:ext cx="5915160" cy="685728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51" name="Grafik 9" descr="mnmLogoNeu-50grau.pdf.emf"/>
          <p:cNvPicPr/>
          <p:nvPr/>
        </p:nvPicPr>
        <p:blipFill>
          <a:blip r:embed="rId16"/>
          <a:stretch/>
        </p:blipFill>
        <p:spPr>
          <a:xfrm>
            <a:off x="9363960" y="474480"/>
            <a:ext cx="1734480" cy="484920"/>
          </a:xfrm>
          <a:prstGeom prst="rect">
            <a:avLst/>
          </a:prstGeom>
          <a:ln w="9525">
            <a:noFill/>
          </a:ln>
        </p:spPr>
      </p:pic>
      <p:pic>
        <p:nvPicPr>
          <p:cNvPr id="52" name="Grafik 10" descr="IFI_notext-neueFarben.eps.emf"/>
          <p:cNvPicPr/>
          <p:nvPr/>
        </p:nvPicPr>
        <p:blipFill>
          <a:blip r:embed="rId17"/>
          <a:stretch/>
        </p:blipFill>
        <p:spPr>
          <a:xfrm>
            <a:off x="10716840" y="214560"/>
            <a:ext cx="289440" cy="441360"/>
          </a:xfrm>
          <a:prstGeom prst="rect">
            <a:avLst/>
          </a:prstGeom>
          <a:ln w="9525">
            <a:noFill/>
          </a:ln>
        </p:spPr>
      </p:pic>
      <p:sp>
        <p:nvSpPr>
          <p:cNvPr id="53" name="CustomShape 2"/>
          <p:cNvSpPr/>
          <p:nvPr/>
        </p:nvSpPr>
        <p:spPr>
          <a:xfrm>
            <a:off x="0" y="1197000"/>
            <a:ext cx="12191400" cy="5292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3"/>
          <p:cNvSpPr/>
          <p:nvPr/>
        </p:nvSpPr>
        <p:spPr>
          <a:xfrm>
            <a:off x="0" y="1197000"/>
            <a:ext cx="12191400" cy="5255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523880" y="2332821"/>
            <a:ext cx="9467280" cy="1531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4000"/>
          </a:bodyPr>
          <a:lstStyle/>
          <a:p>
            <a:pPr>
              <a:lnSpc>
                <a:spcPct val="80000"/>
              </a:lnSpc>
            </a:pPr>
            <a:r>
              <a:rPr lang="de-DE" sz="9600" b="1" strike="noStrike" spc="-1" dirty="0" err="1">
                <a:solidFill>
                  <a:srgbClr val="000000"/>
                </a:solidFill>
                <a:latin typeface="LMU CompatilFact"/>
              </a:rPr>
              <a:t>Weather</a:t>
            </a:r>
            <a:r>
              <a:rPr lang="de-DE" sz="9600" b="1" strike="noStrike" spc="-1" dirty="0">
                <a:solidFill>
                  <a:srgbClr val="000000"/>
                </a:solidFill>
                <a:latin typeface="LMU CompatilFact"/>
              </a:rPr>
              <a:t> </a:t>
            </a:r>
            <a:r>
              <a:rPr lang="de-DE" sz="9600" b="1" strike="noStrike" spc="-1" dirty="0" err="1">
                <a:solidFill>
                  <a:srgbClr val="000000"/>
                </a:solidFill>
                <a:latin typeface="LMU CompatilFact"/>
              </a:rPr>
              <a:t>Frog</a:t>
            </a:r>
            <a:endParaRPr lang="en-US" sz="96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337400" y="1413180"/>
            <a:ext cx="9840240" cy="68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Katja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Gutmair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, Stella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Akouete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, Noah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Hurmer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 und Anne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Gritto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487520" y="3804555"/>
            <a:ext cx="9829080" cy="2606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Zwischenpräsentation am 21.12.2020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Institut: Statistik 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Veranstaltung: Statistisches Praktikum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Projektpartner: Maximilian Weigert und Magdalena Mittermeier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Betreuer: Helmut Küchenhoff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Zwischenpräsentation am 21.12.2020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A54566-C011-4326-BC0B-AFE1CB755628}"/>
              </a:ext>
            </a:extLst>
          </p:cNvPr>
          <p:cNvSpPr txBox="1">
            <a:spLocks/>
          </p:cNvSpPr>
          <p:nvPr/>
        </p:nvSpPr>
        <p:spPr>
          <a:xfrm>
            <a:off x="302605" y="12668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endParaRPr lang="en-GB" kern="0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8009493-1578-4098-8756-C183C1606E70}"/>
              </a:ext>
            </a:extLst>
          </p:cNvPr>
          <p:cNvSpPr txBox="1">
            <a:spLocks/>
          </p:cNvSpPr>
          <p:nvPr/>
        </p:nvSpPr>
        <p:spPr>
          <a:xfrm>
            <a:off x="455005" y="14192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sz="4800" b="1" dirty="0"/>
          </a:p>
          <a:p>
            <a:pPr marL="0" indent="0">
              <a:buNone/>
            </a:pPr>
            <a:endParaRPr lang="en-GB" kern="0" dirty="0"/>
          </a:p>
        </p:txBody>
      </p:sp>
      <p:pic>
        <p:nvPicPr>
          <p:cNvPr id="25" name="Inhaltsplatzhalter 2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8C9F5E97-B0E3-4EBC-BFE3-B31EBDDC0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2226228"/>
            <a:ext cx="7224481" cy="1896080"/>
          </a:xfrm>
        </p:spPr>
      </p:pic>
      <p:pic>
        <p:nvPicPr>
          <p:cNvPr id="27" name="Grafik 2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C0619729-9CAB-47E1-AEC6-2D0F959B0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4401620"/>
            <a:ext cx="7197514" cy="714355"/>
          </a:xfrm>
          <a:prstGeom prst="rect">
            <a:avLst/>
          </a:prstGeom>
        </p:spPr>
      </p:pic>
      <p:pic>
        <p:nvPicPr>
          <p:cNvPr id="29" name="Grafik 2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02872A1-6D46-428E-AA96-A1D60E77D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5465912"/>
            <a:ext cx="7189431" cy="714355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69980E07-39B1-418F-BC41-443C1C799B2F}"/>
              </a:ext>
            </a:extLst>
          </p:cNvPr>
          <p:cNvSpPr txBox="1"/>
          <p:nvPr/>
        </p:nvSpPr>
        <p:spPr>
          <a:xfrm>
            <a:off x="5446382" y="398790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.  .  .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5AA273B-CA76-40D9-B49F-4C5AC81AE6D2}"/>
              </a:ext>
            </a:extLst>
          </p:cNvPr>
          <p:cNvSpPr/>
          <p:nvPr/>
        </p:nvSpPr>
        <p:spPr>
          <a:xfrm>
            <a:off x="5446381" y="5038626"/>
            <a:ext cx="607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/>
              <a:t>.  .  .</a:t>
            </a:r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5004BD96-B197-4B64-9000-384BCFF7F33C}"/>
              </a:ext>
            </a:extLst>
          </p:cNvPr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7" name="CustomShape 7">
            <a:extLst>
              <a:ext uri="{FF2B5EF4-FFF2-40B4-BE49-F238E27FC236}">
                <a16:creationId xmlns:a16="http://schemas.microsoft.com/office/drawing/2014/main" id="{6BE213A3-4B3B-4D63-BB03-AF48115A33E7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Auszug aus dem Reanalyse Datensatz</a:t>
            </a:r>
            <a:endParaRPr lang="en-US" sz="4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846979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5985B8-5873-4BEC-A226-ABCB519B8346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147831" y="2306282"/>
            <a:ext cx="11554200" cy="390260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Grundidee: Bildung von möglichst homogenen Gruppen, Cluster untereinander möglichst heterogen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dirty="0">
                <a:latin typeface="LMU CompatilFact"/>
              </a:rPr>
              <a:t>Clusteranalyse ist Verfahren des ”</a:t>
            </a:r>
            <a:r>
              <a:rPr lang="de-DE" sz="2400" dirty="0" err="1">
                <a:latin typeface="LMU CompatilFact"/>
              </a:rPr>
              <a:t>unsupervised</a:t>
            </a:r>
            <a:r>
              <a:rPr lang="de-DE" sz="2400" dirty="0">
                <a:latin typeface="LMU CompatilFact"/>
              </a:rPr>
              <a:t> </a:t>
            </a:r>
            <a:r>
              <a:rPr lang="de-DE" sz="2400" dirty="0" err="1">
                <a:latin typeface="LMU CompatilFact"/>
              </a:rPr>
              <a:t>learning</a:t>
            </a:r>
            <a:r>
              <a:rPr lang="de-DE" sz="2400" dirty="0">
                <a:latin typeface="LMU CompatilFact"/>
              </a:rPr>
              <a:t>”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Verschiedene </a:t>
            </a:r>
            <a:r>
              <a:rPr lang="de-DE" sz="2400" spc="-1" dirty="0" err="1">
                <a:latin typeface="LMU CompatilFact"/>
              </a:rPr>
              <a:t>Distanzmetriken</a:t>
            </a:r>
            <a:endParaRPr lang="de-DE" sz="2400" spc="-1" dirty="0">
              <a:latin typeface="LMU CompatilFact"/>
            </a:endParaRPr>
          </a:p>
          <a:p>
            <a:pPr marL="432000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latin typeface="LMU CompatilFact"/>
              </a:rPr>
              <a:t>Verschiedene Ansätze für Cluster 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Hierarchisches Clustering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Optimale Partitionen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>
                <a:latin typeface="LMU CompatilFact"/>
              </a:rPr>
              <a:t>Mischverteilungsansätze …</a:t>
            </a:r>
          </a:p>
          <a:p>
            <a:pPr marL="565560" lvl="1"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000" spc="-1" dirty="0">
              <a:latin typeface="LMU CompatilFact"/>
            </a:endParaRPr>
          </a:p>
          <a:p>
            <a:pPr marL="565560" lvl="1"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000" spc="-1" dirty="0">
              <a:latin typeface="LMU CompatilFact"/>
            </a:endParaRPr>
          </a:p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3200" b="0" strike="noStrike" spc="-1" dirty="0">
              <a:latin typeface="LMU CompatilFact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Einführung in Clusteranalyse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A6813225-E898-4136-982C-05484CC46CE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Clustereinteilung der beobachteten Wetterdaten</a:t>
            </a: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Ein GWL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soll sich in einem Cluster befinden </a:t>
            </a: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Anzahl Cluster &lt; Anzahl GWL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s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Berücksichtigung der räumlichen und zeitlichen Datenstruktur</a:t>
            </a:r>
            <a:endParaRPr lang="en-US" sz="20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Vergleich der Cluster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Verteilung der GWLs in den Clustern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Vergleich der Zusammensetzung der einzelnen Cluster: max./min Luftdruck/Geopotential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, Quantile, Ermittlung von Ausreißern, Stabilitätsprüfung?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Ziele des Projekts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3E2B69BE-6D57-4340-B488-3F8174559BF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Größe des Datensatzes</a:t>
            </a:r>
            <a:endParaRPr lang="en-US" sz="28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Erstmal Reduzierung auf 5 Jahre (2006-2010)</a:t>
            </a: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Grundsätzlich auf „Klimaperiode“ </a:t>
            </a:r>
            <a:r>
              <a:rPr lang="de-DE" sz="2000" spc="-1" dirty="0">
                <a:solidFill>
                  <a:srgbClr val="C9211E"/>
                </a:solidFill>
                <a:latin typeface="LMU CompatilFact"/>
              </a:rPr>
              <a:t> </a:t>
            </a:r>
            <a:r>
              <a:rPr lang="de-DE" sz="2000" spc="-1" dirty="0">
                <a:latin typeface="LMU CompatilFact"/>
              </a:rPr>
              <a:t>1971-2000</a:t>
            </a:r>
            <a:endParaRPr lang="en-US" sz="2000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Anzahl der Dimensionen</a:t>
            </a:r>
            <a:endParaRPr lang="en-US" sz="2800" spc="-1" dirty="0"/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Tagesdurchschnitt der 4 Messungen</a:t>
            </a:r>
            <a:endParaRPr lang="en-US" sz="20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Arial"/>
            </a:endParaRPr>
          </a:p>
        </p:txBody>
      </p:sp>
      <p:sp>
        <p:nvSpPr>
          <p:cNvPr id="151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 und Ansätze I 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CE8DC46-C957-4BE9-80B4-C31D95C5325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C9211E"/>
                </a:solidFill>
                <a:latin typeface="LMU CompatilFact"/>
              </a:rPr>
              <a:t>##Insert Proof on minimal </a:t>
            </a:r>
            <a:r>
              <a:rPr lang="de-DE" sz="2400" b="0" strike="noStrike" spc="-1" dirty="0" err="1">
                <a:solidFill>
                  <a:srgbClr val="C9211E"/>
                </a:solidFill>
                <a:latin typeface="LMU CompatilFact"/>
              </a:rPr>
              <a:t>difference</a:t>
            </a:r>
            <a:r>
              <a:rPr lang="de-DE" sz="2400" b="0" strike="noStrike" spc="-1" dirty="0">
                <a:solidFill>
                  <a:srgbClr val="C9211E"/>
                </a:solidFill>
                <a:latin typeface="LMU CompatilFact"/>
              </a:rPr>
              <a:t>##             Anscheinend doch recht gleich?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 und Ansätze II </a:t>
            </a:r>
            <a:endParaRPr lang="en-US" sz="4800" b="0" strike="noStrike" spc="-1" dirty="0">
              <a:latin typeface="Arial"/>
            </a:endParaRPr>
          </a:p>
        </p:txBody>
      </p:sp>
      <p:pic>
        <p:nvPicPr>
          <p:cNvPr id="13" name="Grafik 12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DE139C2A-CA23-4F5F-9FE0-4F3AC7E23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00" y="2885950"/>
            <a:ext cx="5499318" cy="274965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27C1225-9F35-4E18-B9B0-56A8B76CB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474" y="2885950"/>
            <a:ext cx="5576012" cy="278800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63F49B4-21AF-4C8A-8C17-D7E3A9ED86D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Clustern mit 320 Dimensionen Überschrift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Clustern mit </a:t>
            </a:r>
            <a:r>
              <a:rPr lang="de-DE" sz="2400" spc="-1" dirty="0" err="1">
                <a:solidFill>
                  <a:srgbClr val="000000"/>
                </a:solidFill>
                <a:latin typeface="LMU CompatilFact"/>
              </a:rPr>
              <a:t>abwandlung</a:t>
            </a: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 von </a:t>
            </a:r>
            <a:r>
              <a:rPr lang="de-DE" sz="2400" spc="-1" dirty="0" err="1">
                <a:solidFill>
                  <a:srgbClr val="000000"/>
                </a:solidFill>
                <a:latin typeface="LMU CompatilFact"/>
              </a:rPr>
              <a:t>kmeans</a:t>
            </a: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, </a:t>
            </a:r>
            <a:r>
              <a:rPr lang="de-DE" sz="2400" spc="-1" dirty="0" err="1">
                <a:solidFill>
                  <a:srgbClr val="000000"/>
                </a:solidFill>
                <a:latin typeface="LMU CompatilFact"/>
              </a:rPr>
              <a:t>clustering</a:t>
            </a: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 large </a:t>
            </a:r>
            <a:r>
              <a:rPr lang="de-DE" sz="2400" spc="-1" dirty="0" err="1">
                <a:solidFill>
                  <a:srgbClr val="000000"/>
                </a:solidFill>
                <a:latin typeface="LMU CompatilFact"/>
              </a:rPr>
              <a:t>applications</a:t>
            </a: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 (</a:t>
            </a:r>
            <a:r>
              <a:rPr lang="de-DE" sz="2400" spc="-1" dirty="0" err="1">
                <a:solidFill>
                  <a:srgbClr val="000000"/>
                </a:solidFill>
                <a:latin typeface="LMU CompatilFact"/>
              </a:rPr>
              <a:t>clara</a:t>
            </a: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)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Clustering ähnelt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LMU CompatilFact"/>
              </a:rPr>
              <a:t>pam</a:t>
            </a: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Verfahren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C9211E"/>
                </a:solidFill>
                <a:latin typeface="LMU CompatilFact"/>
              </a:rPr>
              <a:t>##Insert k-</a:t>
            </a:r>
            <a:r>
              <a:rPr lang="de-DE" sz="2400" b="0" strike="noStrike" spc="-1" dirty="0" err="1">
                <a:solidFill>
                  <a:srgbClr val="C9211E"/>
                </a:solidFill>
                <a:latin typeface="LMU CompatilFact"/>
              </a:rPr>
              <a:t>means</a:t>
            </a:r>
            <a:r>
              <a:rPr lang="de-DE" sz="2400" b="0" strike="noStrike" spc="-1" dirty="0">
                <a:solidFill>
                  <a:srgbClr val="C9211E"/>
                </a:solidFill>
                <a:latin typeface="LMU CompatilFact"/>
              </a:rPr>
              <a:t> </a:t>
            </a:r>
            <a:r>
              <a:rPr lang="de-DE" sz="2400" b="0" strike="noStrike" spc="-1" dirty="0" err="1">
                <a:solidFill>
                  <a:srgbClr val="C9211E"/>
                </a:solidFill>
                <a:latin typeface="LMU CompatilFact"/>
              </a:rPr>
              <a:t>or</a:t>
            </a:r>
            <a:r>
              <a:rPr lang="de-DE" sz="2400" b="0" strike="noStrike" spc="-1" dirty="0">
                <a:solidFill>
                  <a:srgbClr val="C9211E"/>
                </a:solidFill>
                <a:latin typeface="LMU CompatilFact"/>
              </a:rPr>
              <a:t> </a:t>
            </a:r>
            <a:r>
              <a:rPr lang="de-DE" sz="2400" b="0" strike="noStrike" spc="-1" dirty="0" err="1">
                <a:solidFill>
                  <a:srgbClr val="C9211E"/>
                </a:solidFill>
                <a:latin typeface="LMU CompatilFact"/>
              </a:rPr>
              <a:t>pam</a:t>
            </a:r>
            <a:r>
              <a:rPr lang="de-DE" sz="2400" b="0" strike="noStrike" spc="-1" dirty="0">
                <a:solidFill>
                  <a:srgbClr val="C9211E"/>
                </a:solidFill>
                <a:latin typeface="LMU CompatilFact"/>
              </a:rPr>
              <a:t> </a:t>
            </a:r>
            <a:r>
              <a:rPr lang="de-DE" sz="2400" b="0" strike="noStrike" spc="-1" dirty="0" err="1">
                <a:solidFill>
                  <a:srgbClr val="C9211E"/>
                </a:solidFill>
                <a:latin typeface="LMU CompatilFact"/>
              </a:rPr>
              <a:t>of</a:t>
            </a:r>
            <a:r>
              <a:rPr lang="de-DE" sz="2400" b="0" strike="noStrike" spc="-1" dirty="0">
                <a:solidFill>
                  <a:srgbClr val="C9211E"/>
                </a:solidFill>
                <a:latin typeface="LMU CompatilFact"/>
              </a:rPr>
              <a:t> 320 </a:t>
            </a:r>
            <a:r>
              <a:rPr lang="de-DE" sz="2400" b="0" strike="noStrike" spc="-1" dirty="0" err="1">
                <a:solidFill>
                  <a:srgbClr val="C9211E"/>
                </a:solidFill>
                <a:latin typeface="LMU CompatilFact"/>
              </a:rPr>
              <a:t>dim</a:t>
            </a:r>
            <a:r>
              <a:rPr lang="de-DE" sz="2400" b="0" strike="noStrike" spc="-1" dirty="0">
                <a:solidFill>
                  <a:srgbClr val="C9211E"/>
                </a:solidFill>
                <a:latin typeface="LMU CompatilFact"/>
              </a:rPr>
              <a:t>##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63F49B4-21AF-4C8A-8C17-D7E3A9ED86D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Clustern mit 320 Dimensionen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C9211E"/>
                </a:solidFill>
                <a:latin typeface="LMU CompatilFact"/>
              </a:rPr>
              <a:t>Was ist </a:t>
            </a:r>
            <a:r>
              <a:rPr lang="de-DE" sz="2400" spc="-1" dirty="0" err="1">
                <a:solidFill>
                  <a:srgbClr val="C9211E"/>
                </a:solidFill>
                <a:latin typeface="LMU CompatilFact"/>
              </a:rPr>
              <a:t>kmeans</a:t>
            </a:r>
            <a:r>
              <a:rPr lang="de-DE" sz="2400" spc="-1" dirty="0">
                <a:solidFill>
                  <a:srgbClr val="C9211E"/>
                </a:solidFill>
                <a:latin typeface="LMU CompatilFact"/>
              </a:rPr>
              <a:t>, </a:t>
            </a:r>
            <a:r>
              <a:rPr lang="de-DE" sz="2400" spc="-1" dirty="0" err="1">
                <a:solidFill>
                  <a:srgbClr val="C9211E"/>
                </a:solidFill>
                <a:latin typeface="LMU CompatilFact"/>
              </a:rPr>
              <a:t>mahalanobis</a:t>
            </a:r>
            <a:r>
              <a:rPr lang="de-DE" sz="2400" spc="-1" dirty="0">
                <a:solidFill>
                  <a:srgbClr val="C9211E"/>
                </a:solidFill>
                <a:latin typeface="LMU CompatilFact"/>
              </a:rPr>
              <a:t>..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78313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C2B186DD-1F6C-4273-976D-AB514C10FD93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1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LMU CompatilFact"/>
              </a:rPr>
              <a:t>Anzahl Dimensionen</a:t>
            </a:r>
            <a:endParaRPr lang="en-US" sz="24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latin typeface="LMU CompatilFact"/>
              </a:rPr>
              <a:t>PCA</a:t>
            </a:r>
            <a:endParaRPr lang="en-US" sz="16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C9211E"/>
                </a:solidFill>
                <a:latin typeface="LMU CompatilFact"/>
              </a:rPr>
              <a:t>##Insert what is PCA##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72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Probleme und Ansätze II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C365FC97-FEE6-4BC9-BE97-F2C42DAE85FD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2400" b="0" strike="noStrike" spc="-1">
                <a:solidFill>
                  <a:srgbClr val="000000"/>
                </a:solidFill>
                <a:latin typeface="LMU CompatilFact"/>
              </a:rPr>
              <a:t>PCA Versuch: elbow Plot, generell erklären, cluster zeigen, Mosaikplot</a:t>
            </a:r>
            <a:endParaRPr lang="en-US" sz="24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2400" b="0" strike="noStrike" spc="-1">
                <a:solidFill>
                  <a:srgbClr val="C9211E"/>
                </a:solidFill>
                <a:latin typeface="LMU CompatilFact"/>
              </a:rPr>
              <a:t>##Insert PCA and/or tsne attempt##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79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5C9EE46-E291-4ABB-B4E8-C9CA1DA2E119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59120" y="2169000"/>
            <a:ext cx="11554200" cy="4408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Örtliche Komponente sehr wichtig </a:t>
            </a: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Art von Pattern Recognition?</a:t>
            </a:r>
            <a:endParaRPr lang="en-US" sz="2000" b="0" strike="noStrike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Größe Karte &gt; Größe Karte von definierten GWL</a:t>
            </a: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s</a:t>
            </a:r>
            <a:endParaRPr lang="en-US" sz="2400" spc="-1" dirty="0"/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Gewichtung von Europa?</a:t>
            </a:r>
            <a:endParaRPr lang="en-US" sz="2000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Unterschiede der ersten und letzten Tage einer GWL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Saisonale unterschiede in GWL</a:t>
            </a: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s</a:t>
            </a:r>
            <a:endParaRPr lang="de-DE" sz="24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Saisonbereinigung?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1" spc="-1" dirty="0">
                <a:solidFill>
                  <a:srgbClr val="000000"/>
                </a:solidFill>
                <a:latin typeface="LMU CompatilFact"/>
                <a:cs typeface="Times New Roman" panose="02020603050405020304" pitchFamily="18" charset="0"/>
              </a:rPr>
              <a:t>→ </a:t>
            </a:r>
            <a:r>
              <a:rPr lang="de-DE" sz="2400" i="1" spc="-1" dirty="0">
                <a:solidFill>
                  <a:srgbClr val="000000"/>
                </a:solidFill>
                <a:latin typeface="LMU CompatilFact"/>
                <a:cs typeface="Times New Roman" panose="02020603050405020304" pitchFamily="18" charset="0"/>
              </a:rPr>
              <a:t>Datensatz herunterbrechen auf diskrete Variablen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de-DE" sz="2000" spc="-1" dirty="0">
              <a:solidFill>
                <a:srgbClr val="000000"/>
              </a:solidFill>
              <a:latin typeface="LMU CompatilFact"/>
              <a:cs typeface="Times New Roman" panose="02020603050405020304" pitchFamily="18" charset="0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 und Ansätze IV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Vorstellen des Projekts</a:t>
            </a:r>
            <a:endParaRPr lang="en-US" sz="28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Einführung in Clustern</a:t>
            </a:r>
            <a:endParaRPr lang="en-US" sz="28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Ziele</a:t>
            </a:r>
            <a:endParaRPr lang="en-US" sz="28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Probleme und Ansätze</a:t>
            </a:r>
            <a:endParaRPr lang="en-US" sz="28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Konzept der Methodik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Gliederung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5C9EE46-E291-4ABB-B4E8-C9CA1DA2E119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59120" y="2169000"/>
            <a:ext cx="11554200" cy="4408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de-DE" sz="2000" spc="-1" dirty="0">
              <a:solidFill>
                <a:srgbClr val="000000"/>
              </a:solidFill>
              <a:latin typeface="LMU CompatilFact"/>
              <a:cs typeface="Times New Roman" panose="02020603050405020304" pitchFamily="18" charset="0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 und Ansätze IV</a:t>
            </a:r>
            <a:endParaRPr lang="en-US" sz="4800" b="0" strike="noStrike" spc="-1" dirty="0">
              <a:latin typeface="Arial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5F47CF-0F2A-4855-9711-6319C6D39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00" y="2028780"/>
            <a:ext cx="8927999" cy="44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6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5C9EE46-E291-4ABB-B4E8-C9CA1DA2E119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59120" y="2169000"/>
            <a:ext cx="11554200" cy="4408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de-DE" sz="2000" spc="-1" dirty="0">
              <a:solidFill>
                <a:srgbClr val="000000"/>
              </a:solidFill>
              <a:latin typeface="LMU CompatilFact"/>
              <a:cs typeface="Times New Roman" panose="02020603050405020304" pitchFamily="18" charset="0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 und Ansätze IV</a:t>
            </a:r>
            <a:endParaRPr lang="en-US" sz="4800" b="0" strike="noStrike" spc="-1" dirty="0"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2A013CE-91F5-4CD7-9E7A-6D7B54CAC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398" y="1996715"/>
            <a:ext cx="8920392" cy="446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19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5C9EE46-E291-4ABB-B4E8-C9CA1DA2E119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59120" y="2169000"/>
            <a:ext cx="11554200" cy="4408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de-DE" sz="2000" spc="-1" dirty="0">
              <a:solidFill>
                <a:srgbClr val="000000"/>
              </a:solidFill>
              <a:latin typeface="LMU CompatilFact"/>
              <a:cs typeface="Times New Roman" panose="02020603050405020304" pitchFamily="18" charset="0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 und Ansätze IV</a:t>
            </a:r>
            <a:endParaRPr lang="en-US" sz="4800" b="0" strike="noStrike" spc="-1" dirty="0">
              <a:latin typeface="Arial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BCD5197-B863-49DD-AEAE-FECD70BB8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71" y="2048717"/>
            <a:ext cx="8730612" cy="436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04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43BBE9C-0B75-4571-9A1E-B57CD440209A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159120" y="2236734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spc="-1" dirty="0" err="1">
                <a:latin typeface="LMU CompatilFact"/>
              </a:rPr>
              <a:t>Erstellen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eines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neuen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Datensatzes</a:t>
            </a:r>
            <a:endParaRPr lang="en-US" sz="2400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</a:rPr>
              <a:t>Extrahieren</a:t>
            </a:r>
            <a:r>
              <a:rPr lang="en-US" sz="2000" spc="-1" dirty="0">
                <a:latin typeface="LMU CompatilFact"/>
              </a:rPr>
              <a:t> von </a:t>
            </a:r>
            <a:r>
              <a:rPr lang="en-US" sz="2000" spc="-1" dirty="0" err="1">
                <a:latin typeface="LMU CompatilFact"/>
              </a:rPr>
              <a:t>neuen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Variablen</a:t>
            </a:r>
            <a:r>
              <a:rPr lang="en-US" sz="2000" spc="-1" dirty="0">
                <a:latin typeface="LMU CompatilFact"/>
              </a:rPr>
              <a:t>, </a:t>
            </a:r>
            <a:r>
              <a:rPr lang="en-US" sz="2000" spc="-1" dirty="0" err="1">
                <a:latin typeface="LMU CompatilFact"/>
              </a:rPr>
              <a:t>zum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Teil</a:t>
            </a:r>
            <a:r>
              <a:rPr lang="en-US" sz="2000" spc="-1" dirty="0">
                <a:latin typeface="LMU CompatilFact"/>
              </a:rPr>
              <a:t> auf </a:t>
            </a:r>
            <a:r>
              <a:rPr lang="en-US" sz="2000" spc="-1" dirty="0" err="1">
                <a:latin typeface="LMU CompatilFact"/>
              </a:rPr>
              <a:t>diskreter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Ebene</a:t>
            </a:r>
            <a:endParaRPr lang="en-US" sz="2000" spc="-1" dirty="0">
              <a:latin typeface="LMU CompatilFact"/>
            </a:endParaRP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strike="noStrike" spc="-1" dirty="0" err="1">
                <a:latin typeface="LMU CompatilFact"/>
              </a:rPr>
              <a:t>Vorteile</a:t>
            </a:r>
            <a:r>
              <a:rPr lang="en-US" sz="2400" b="0" strike="noStrike" spc="-1" dirty="0">
                <a:latin typeface="LMU CompatilFact"/>
              </a:rPr>
              <a:t> dieses </a:t>
            </a:r>
            <a:r>
              <a:rPr lang="en-US" sz="2400" b="0" strike="noStrike" spc="-1" dirty="0" err="1">
                <a:latin typeface="LMU CompatilFact"/>
              </a:rPr>
              <a:t>Vorgehens</a:t>
            </a:r>
            <a:endParaRPr lang="en-US" sz="2400" b="0" strike="noStrike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b="0" strike="noStrike" spc="-1" dirty="0" err="1">
                <a:latin typeface="LMU CompatilFact"/>
              </a:rPr>
              <a:t>Reduzierung</a:t>
            </a:r>
            <a:r>
              <a:rPr lang="en-US" sz="2000" b="0" strike="noStrike" spc="-1" dirty="0">
                <a:latin typeface="LMU CompatilFact"/>
              </a:rPr>
              <a:t> der </a:t>
            </a:r>
            <a:r>
              <a:rPr lang="en-US" sz="2000" spc="-1" dirty="0" err="1">
                <a:latin typeface="LMU CompatilFact"/>
              </a:rPr>
              <a:t>Dimensionen</a:t>
            </a:r>
            <a:endParaRPr lang="en-US" sz="2000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</a:rPr>
              <a:t>Besseres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Einbeziehen</a:t>
            </a:r>
            <a:r>
              <a:rPr lang="en-US" sz="2000" b="0" strike="noStrike" spc="-1" dirty="0">
                <a:latin typeface="LMU CompatilFact"/>
              </a:rPr>
              <a:t> der </a:t>
            </a:r>
            <a:r>
              <a:rPr lang="en-US" sz="2000" b="0" strike="noStrike" spc="-1" dirty="0" err="1">
                <a:latin typeface="LMU CompatilFact"/>
              </a:rPr>
              <a:t>örtlichen</a:t>
            </a:r>
            <a:r>
              <a:rPr lang="en-US" sz="2000" b="0" strike="noStrike" spc="-1" dirty="0">
                <a:latin typeface="LMU CompatilFact"/>
              </a:rPr>
              <a:t> </a:t>
            </a:r>
            <a:r>
              <a:rPr lang="en-US" sz="2000" b="0" strike="noStrike" spc="-1" dirty="0" err="1">
                <a:latin typeface="LMU CompatilFact"/>
              </a:rPr>
              <a:t>Komponente</a:t>
            </a:r>
            <a:endParaRPr lang="en-US" sz="2000" b="0" strike="noStrike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</a:rPr>
              <a:t>Einbringen</a:t>
            </a:r>
            <a:r>
              <a:rPr lang="en-US" sz="2000" spc="-1" dirty="0">
                <a:latin typeface="LMU CompatilFact"/>
              </a:rPr>
              <a:t> von </a:t>
            </a:r>
            <a:r>
              <a:rPr lang="en-US" sz="2000" spc="-1" dirty="0" err="1">
                <a:latin typeface="LMU CompatilFact"/>
              </a:rPr>
              <a:t>anderen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möglichen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Variablen</a:t>
            </a:r>
            <a:endParaRPr lang="en-US" sz="20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Methodik - Konzept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Extrahierte Variablen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E77B90C-F82C-44E6-A46E-400DE5629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00" y="16049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2D6FCB28-CE3F-4302-91AD-D590B9BBA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875034"/>
              </p:ext>
            </p:extLst>
          </p:nvPr>
        </p:nvGraphicFramePr>
        <p:xfrm>
          <a:off x="213535" y="2385143"/>
          <a:ext cx="11031425" cy="4067713"/>
        </p:xfrm>
        <a:graphic>
          <a:graphicData uri="http://schemas.openxmlformats.org/drawingml/2006/table">
            <a:tbl>
              <a:tblPr/>
              <a:tblGrid>
                <a:gridCol w="2766732">
                  <a:extLst>
                    <a:ext uri="{9D8B030D-6E8A-4147-A177-3AD203B41FA5}">
                      <a16:colId xmlns:a16="http://schemas.microsoft.com/office/drawing/2014/main" val="1226643753"/>
                    </a:ext>
                  </a:extLst>
                </a:gridCol>
                <a:gridCol w="4492977">
                  <a:extLst>
                    <a:ext uri="{9D8B030D-6E8A-4147-A177-3AD203B41FA5}">
                      <a16:colId xmlns:a16="http://schemas.microsoft.com/office/drawing/2014/main" val="2682182610"/>
                    </a:ext>
                  </a:extLst>
                </a:gridCol>
                <a:gridCol w="3771716">
                  <a:extLst>
                    <a:ext uri="{9D8B030D-6E8A-4147-A177-3AD203B41FA5}">
                      <a16:colId xmlns:a16="http://schemas.microsoft.com/office/drawing/2014/main" val="3511293763"/>
                    </a:ext>
                  </a:extLst>
                </a:gridCol>
              </a:tblGrid>
              <a:tr h="332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Erklärung</a:t>
                      </a:r>
                      <a:endParaRPr lang="de-DE" sz="240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Metrik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062969"/>
                  </a:ext>
                </a:extLst>
              </a:tr>
              <a:tr h="6846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MU CompatilFact"/>
                        </a:rPr>
                        <a:t>Zeitpunkt</a:t>
                      </a:r>
                      <a:endParaRPr lang="de-DE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MU CompatilFact"/>
                        </a:rPr>
                        <a:t>Evtl. für Saisonbereinigung</a:t>
                      </a:r>
                      <a:br>
                        <a:rPr lang="de-DE" sz="1800" dirty="0">
                          <a:effectLst/>
                          <a:latin typeface="LMU CompatilFact"/>
                        </a:rPr>
                      </a:br>
                      <a:endParaRPr lang="de-DE" sz="18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MU CompatilFact"/>
                        </a:rPr>
                        <a:t>Kategorial</a:t>
                      </a: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968162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Minimaler/Maximaler Wert am Tag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 (</a:t>
                      </a:r>
                      <a:r>
                        <a:rPr lang="de-D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evtl</a:t>
                      </a: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 kategorial)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690223"/>
                  </a:ext>
                </a:extLst>
              </a:tr>
              <a:tr h="8967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Quadrant vom 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In welchem Bereich befindet sich das Tief/Hoch? Karte aufgeteilt in X Felder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  Europa feiner Unterteilt?</a:t>
                      </a: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Kategorial oder geographischer Abstand der Mittelpunkte der Quadranten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60167"/>
                  </a:ext>
                </a:extLst>
              </a:tr>
              <a:tr h="6846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Range der Parameter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de-DE" sz="2000">
                          <a:effectLst/>
                          <a:latin typeface="LMU CompatilFact"/>
                        </a:rPr>
                      </a:br>
                      <a:endParaRPr lang="de-DE" sz="200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 oder kategorial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184743"/>
                  </a:ext>
                </a:extLst>
              </a:tr>
              <a:tr h="7047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Abstand Hoch-tief</a:t>
                      </a:r>
                      <a:endParaRPr lang="de-DE" sz="200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Geographischer abstand zwischen Maximalem und Minimalem Wert</a:t>
                      </a:r>
                      <a:endParaRPr lang="de-DE" sz="200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 oder Kategorial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567846"/>
                  </a:ext>
                </a:extLst>
              </a:tr>
            </a:tbl>
          </a:graphicData>
        </a:graphic>
      </p:graphicFrame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E89CDBD-EA66-441F-A440-51EC67F0947D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9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0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6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C9211E"/>
                </a:solidFill>
                <a:latin typeface="LMU CompatilFact"/>
              </a:rPr>
              <a:t>##Insert why##</a:t>
            </a:r>
            <a:endParaRPr lang="en-US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C9211E"/>
                </a:solidFill>
                <a:latin typeface="LMU CompatilFact"/>
              </a:rPr>
              <a:t>##Insert what is DBSCAN</a:t>
            </a:r>
            <a:endParaRPr lang="en-US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C9211E"/>
                </a:solidFill>
                <a:latin typeface="LMU CompatilFact"/>
              </a:rPr>
              <a:t>##Insert plots of dbscans</a:t>
            </a:r>
            <a:endParaRPr lang="en-US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C9211E"/>
                </a:solidFill>
                <a:latin typeface="LMU CompatilFact"/>
              </a:rPr>
              <a:t>##Insert table of variables from this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21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Clustern pro Tag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E77B90C-F82C-44E6-A46E-400DE5629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00" y="1050965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DEF2B1E-4BDD-4FA8-BE90-87C504720620}"/>
              </a:ext>
            </a:extLst>
          </p:cNvPr>
          <p:cNvSpPr txBox="1"/>
          <p:nvPr/>
        </p:nvSpPr>
        <p:spPr>
          <a:xfrm>
            <a:off x="318600" y="2469874"/>
            <a:ext cx="93785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Viele Dimensionen (1280 Dimensionen über </a:t>
            </a:r>
            <a:r>
              <a:rPr lang="de-DE" sz="2400" dirty="0" err="1">
                <a:latin typeface="LMU CompatilFact"/>
              </a:rPr>
              <a:t>ca</a:t>
            </a:r>
            <a:r>
              <a:rPr lang="de-DE" sz="2400" dirty="0">
                <a:latin typeface="LMU CompatilFact"/>
              </a:rPr>
              <a:t> 25 Millionen Beobachtungen)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Große Auswahl an Clusteralgorithmen und </a:t>
            </a:r>
            <a:r>
              <a:rPr lang="de-DE" sz="2400" dirty="0" err="1">
                <a:latin typeface="LMU CompatilFact"/>
              </a:rPr>
              <a:t>Distanzmetriken</a:t>
            </a:r>
            <a:endParaRPr lang="de-DE" sz="2400" dirty="0">
              <a:latin typeface="LMU CompatilFact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Wichtigkeit der örtlichen Komponente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GWL werden auch anhand von Variablen definiert, die uns nicht zur Verfügung stehen (z.B. Strömungsrichtung)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Variablen außerhalb der erhobenen Daten sind auch von Interesse (z.B. Saison, Gewichtung von Europa)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>
              <a:latin typeface="LMU CompatilFact"/>
            </a:endParaRP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548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D13132E-6C2B-40F0-9DC3-3E9A0F293EEC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65560" indent="-4572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Übergeordnete Fragestellung:</a:t>
            </a:r>
          </a:p>
          <a:p>
            <a:pPr marL="1022760" lvl="1" indent="-457200">
              <a:spcAft>
                <a:spcPts val="601"/>
              </a:spcAft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Wie verändert sich das Auftreten verschiedener Großwetterlagen (GWL) </a:t>
            </a: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unter dem Einfluss des Klimawandels?</a:t>
            </a:r>
          </a:p>
          <a:p>
            <a:pPr marL="565560" indent="-4572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800" b="0" i="1" strike="noStrike" spc="-1" dirty="0">
                <a:solidFill>
                  <a:srgbClr val="000000"/>
                </a:solidFill>
                <a:latin typeface="LMU CompatilFact"/>
              </a:rPr>
              <a:t> </a:t>
            </a: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Unsere Fragestellung:</a:t>
            </a:r>
            <a:endParaRPr lang="en-US" sz="2400" b="0" strike="noStrike" spc="-1" dirty="0">
              <a:latin typeface="Arial"/>
            </a:endParaRPr>
          </a:p>
          <a:p>
            <a:pPr marL="1022760" lvl="1" indent="-457200">
              <a:spcAft>
                <a:spcPts val="601"/>
              </a:spcAft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Wie lassen sich Tage anhand von ihren Wettermesswerten clustern, um diese GWL-übergreifend in Gruppen einzuteilen?</a:t>
            </a:r>
            <a:endParaRPr lang="en-US" sz="2400" b="0" strike="noStrike" spc="-1" dirty="0">
              <a:latin typeface="LMU CompatilFact"/>
            </a:endParaRPr>
          </a:p>
          <a:p>
            <a:pPr marL="1022760" lvl="1" indent="-457200">
              <a:spcAft>
                <a:spcPts val="601"/>
              </a:spcAft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Wie unterscheiden sich die Gruppen voneinander?</a:t>
            </a:r>
            <a:endParaRPr lang="en-US" sz="2400" b="0" strike="noStrike" spc="-1" dirty="0">
              <a:latin typeface="LMU CompatilFact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Definition Großwetterlage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Atmosphärischer Zustand, definiert durch Strömungsanordnungen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Definiert über ganz Europa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Dauer: &gt; = 3 Tage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Kategorisierung nach dem Katalog von Hess &amp; </a:t>
            </a:r>
            <a:r>
              <a:rPr lang="de-DE" sz="2400" spc="-1" dirty="0" err="1">
                <a:solidFill>
                  <a:srgbClr val="000000"/>
                </a:solidFill>
                <a:latin typeface="LMU CompatilFact"/>
              </a:rPr>
              <a:t>Brezowsky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II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Beispiel Großwetterlage</a:t>
            </a:r>
            <a:endParaRPr lang="en-US" sz="4800" b="0" strike="noStrike" spc="-1" dirty="0"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4C475C2-EADF-4C78-B030-8026BDB26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60" y="2138306"/>
            <a:ext cx="6015572" cy="411102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4144C31-5085-4D0D-B6F5-4A1123F76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532" y="2138306"/>
            <a:ext cx="1300665" cy="411102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987B254-FE9D-4078-90AB-E8D6B47BFB6A}"/>
              </a:ext>
            </a:extLst>
          </p:cNvPr>
          <p:cNvSpPr txBox="1"/>
          <p:nvPr/>
        </p:nvSpPr>
        <p:spPr>
          <a:xfrm>
            <a:off x="6570064" y="6427198"/>
            <a:ext cx="472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https://www.wetter.net/grosswetterlagenkarte</a:t>
            </a:r>
          </a:p>
        </p:txBody>
      </p:sp>
    </p:spTree>
    <p:extLst>
      <p:ext uri="{BB962C8B-B14F-4D97-AF65-F5344CB8AC3E}">
        <p14:creationId xmlns:p14="http://schemas.microsoft.com/office/powerpoint/2010/main" val="1063533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II</a:t>
            </a:r>
            <a:endParaRPr lang="en-US" sz="4800" b="0" strike="noStrike" spc="-1" dirty="0"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8E0D710-3912-4CBC-8120-CF68E67E9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86" y="2062081"/>
            <a:ext cx="6596101" cy="43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2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pc="-1" dirty="0">
                <a:solidFill>
                  <a:srgbClr val="000000"/>
                </a:solidFill>
                <a:latin typeface="LMU CompatilFact"/>
              </a:rPr>
              <a:t>Auszug aus dem GWL Datensatz</a:t>
            </a:r>
            <a:endParaRPr lang="en-US" sz="4800" b="0" strike="noStrike" spc="-1" dirty="0">
              <a:latin typeface="Arial"/>
            </a:endParaRPr>
          </a:p>
        </p:txBody>
      </p:sp>
      <p:pic>
        <p:nvPicPr>
          <p:cNvPr id="4" name="Grafik 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1D761AB-FB27-4C34-AA8B-2CDE1D59C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59" y="2419920"/>
            <a:ext cx="10547162" cy="381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1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D8E73F54-8C99-49E4-B8E1-DC7C9755D06D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ustomShape 6"/>
              <p:cNvSpPr/>
              <p:nvPr/>
            </p:nvSpPr>
            <p:spPr>
              <a:xfrm>
                <a:off x="104040" y="2286000"/>
                <a:ext cx="11554200" cy="38156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marL="432000" indent="-32364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800" b="0" strike="noStrike" spc="-1" dirty="0">
                    <a:solidFill>
                      <a:srgbClr val="000000"/>
                    </a:solidFill>
                    <a:latin typeface="LMU CompatilFact"/>
                  </a:rPr>
                  <a:t>Reanalyse Datensatz</a:t>
                </a:r>
                <a:endParaRPr lang="en-US" sz="2800" b="0" strike="noStrike" spc="-1" dirty="0">
                  <a:latin typeface="LMU CompatilFact"/>
                </a:endParaRPr>
              </a:p>
              <a:p>
                <a:pPr marL="864000" lvl="1" indent="-323640">
                  <a:lnSpc>
                    <a:spcPct val="100000"/>
                  </a:lnSpc>
                  <a:spcBef>
                    <a:spcPts val="1134"/>
                  </a:spcBef>
                  <a:buClr>
                    <a:srgbClr val="000000"/>
                  </a:buClr>
                  <a:buSzPct val="75000"/>
                  <a:buFont typeface="Symbol"/>
                  <a:buChar char="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Pro Tag Messungen an 160 Standorten zu 4 Zeitpunkten</a:t>
                </a:r>
                <a:endParaRPr lang="en-US" sz="2000" b="0" strike="noStrike" spc="-1" dirty="0">
                  <a:latin typeface="LMU CompatilFact"/>
                </a:endParaRPr>
              </a:p>
              <a:p>
                <a:pPr marL="1296000" lvl="2" indent="-287640">
                  <a:lnSpc>
                    <a:spcPct val="100000"/>
                  </a:lnSpc>
                  <a:spcBef>
                    <a:spcPts val="850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Luftdruck auf Meeresspiegelhöhe (</a:t>
                </a:r>
                <a:r>
                  <a:rPr lang="de-DE" sz="2000" b="0" strike="noStrike" spc="-1" dirty="0" err="1">
                    <a:solidFill>
                      <a:srgbClr val="000000"/>
                    </a:solidFill>
                    <a:latin typeface="LMU CompatilFact"/>
                  </a:rPr>
                  <a:t>mslp</a:t>
                </a: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) </a:t>
                </a:r>
                <a:endParaRPr lang="en-US" sz="2000" b="0" strike="noStrike" spc="-1" dirty="0">
                  <a:latin typeface="LMU CompatilFact"/>
                </a:endParaRPr>
              </a:p>
              <a:p>
                <a:pPr marL="1296000" lvl="2" indent="-287640">
                  <a:lnSpc>
                    <a:spcPct val="100000"/>
                  </a:lnSpc>
                  <a:spcBef>
                    <a:spcPts val="850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Geopotential </a:t>
                </a:r>
                <a:r>
                  <a:rPr lang="de-DE" sz="2000" dirty="0">
                    <a:latin typeface="LMU CompatilFact"/>
                  </a:rPr>
                  <a:t>auf 500 hPa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de-DE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b="0" strike="noStrike" spc="-1" dirty="0">
                    <a:latin typeface="LMU CompatilFact"/>
                  </a:rPr>
                  <a:t> (</a:t>
                </a:r>
                <a:r>
                  <a:rPr lang="en-US" sz="2000" b="0" strike="noStrike" spc="-1" dirty="0" err="1">
                    <a:latin typeface="LMU CompatilFact"/>
                  </a:rPr>
                  <a:t>geopot</a:t>
                </a:r>
                <a:r>
                  <a:rPr lang="en-US" sz="2000" b="0" strike="noStrike" spc="-1" dirty="0">
                    <a:latin typeface="LMU CompatilFact"/>
                  </a:rPr>
                  <a:t>)</a:t>
                </a:r>
              </a:p>
              <a:p>
                <a:pPr marL="864000" lvl="1" indent="-323640">
                  <a:lnSpc>
                    <a:spcPct val="100000"/>
                  </a:lnSpc>
                  <a:spcBef>
                    <a:spcPts val="1134"/>
                  </a:spcBef>
                  <a:buClr>
                    <a:srgbClr val="000000"/>
                  </a:buClr>
                  <a:buSzPct val="75000"/>
                  <a:buFont typeface="Symbol"/>
                  <a:buChar char="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Für die Jahre 1900 bis 2010</a:t>
                </a:r>
                <a:endParaRPr lang="en-US" sz="2000" b="0" strike="noStrike" spc="-1" dirty="0">
                  <a:latin typeface="LMU CompatilFact"/>
                </a:endParaRPr>
              </a:p>
              <a:p>
                <a:pPr marL="864000" lvl="1" indent="-323640">
                  <a:lnSpc>
                    <a:spcPct val="100000"/>
                  </a:lnSpc>
                  <a:spcBef>
                    <a:spcPts val="1134"/>
                  </a:spcBef>
                  <a:buClr>
                    <a:srgbClr val="000000"/>
                  </a:buClr>
                  <a:buSzPct val="75000"/>
                  <a:buFont typeface="Symbol"/>
                  <a:buChar char="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Standorte im 8x20 </a:t>
                </a:r>
                <a:r>
                  <a:rPr lang="de-DE" sz="2000" b="0" strike="noStrike" spc="-1" dirty="0" err="1">
                    <a:solidFill>
                      <a:srgbClr val="000000"/>
                    </a:solidFill>
                    <a:latin typeface="LMU CompatilFact"/>
                  </a:rPr>
                  <a:t>Grid</a:t>
                </a: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 über Europa und dem Nordatlantik</a:t>
                </a:r>
                <a:endParaRPr lang="en-US" sz="2000" b="0" strike="noStrike" spc="-1" dirty="0">
                  <a:latin typeface="LMU CompatilFact"/>
                </a:endParaRPr>
              </a:p>
              <a:p>
                <a:pPr marL="864000" lvl="1" indent="-323640">
                  <a:lnSpc>
                    <a:spcPct val="100000"/>
                  </a:lnSpc>
                  <a:spcBef>
                    <a:spcPts val="1134"/>
                  </a:spcBef>
                  <a:buClr>
                    <a:srgbClr val="000000"/>
                  </a:buClr>
                  <a:buSzPct val="75000"/>
                  <a:buFont typeface="Symbol"/>
                  <a:buChar char="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Ohne Information zur herrschenden GWL am Tag</a:t>
                </a:r>
                <a:endParaRPr lang="en-US" sz="2000" b="0" strike="noStrike" spc="-1" dirty="0">
                  <a:latin typeface="LMU CompatilFact"/>
                </a:endParaRPr>
              </a:p>
            </p:txBody>
          </p:sp>
        </mc:Choice>
        <mc:Fallback xmlns="">
          <p:sp>
            <p:nvSpPr>
              <p:cNvPr id="122" name="CustomShap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40" y="2286000"/>
                <a:ext cx="11554200" cy="3815640"/>
              </a:xfrm>
              <a:prstGeom prst="rect">
                <a:avLst/>
              </a:prstGeom>
              <a:blipFill>
                <a:blip r:embed="rId2"/>
                <a:stretch>
                  <a:fillRect t="-1597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III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AA47431-5C55-40B6-B75A-F02AF09FB2BA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0" name="Grafik 14_0"/>
          <p:cNvPicPr/>
          <p:nvPr/>
        </p:nvPicPr>
        <p:blipFill>
          <a:blip r:embed="rId2"/>
          <a:srcRect t="15324" b="15590"/>
          <a:stretch/>
        </p:blipFill>
        <p:spPr>
          <a:xfrm>
            <a:off x="1241640" y="1304640"/>
            <a:ext cx="9273600" cy="5095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1117</Words>
  <Application>Microsoft Office PowerPoint</Application>
  <PresentationFormat>Breitbild</PresentationFormat>
  <Paragraphs>274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26</vt:i4>
      </vt:variant>
    </vt:vector>
  </HeadingPairs>
  <TitlesOfParts>
    <vt:vector size="34" baseType="lpstr">
      <vt:lpstr>Arial</vt:lpstr>
      <vt:lpstr>Cambria Math</vt:lpstr>
      <vt:lpstr>LMU CompatilFact</vt:lpstr>
      <vt:lpstr>StarSymbol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schaaf</dc:creator>
  <dc:description/>
  <cp:lastModifiedBy>ru85zuk</cp:lastModifiedBy>
  <cp:revision>3433</cp:revision>
  <cp:lastPrinted>2002-10-09T14:32:30Z</cp:lastPrinted>
  <dcterms:created xsi:type="dcterms:W3CDTF">2003-07-21T12:00:07Z</dcterms:created>
  <dcterms:modified xsi:type="dcterms:W3CDTF">2020-12-20T09:50:42Z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