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5"/>
  </p:notesMasterIdLst>
  <p:sldIdLst>
    <p:sldId id="256" r:id="rId3"/>
    <p:sldId id="257" r:id="rId4"/>
    <p:sldId id="889" r:id="rId5"/>
    <p:sldId id="258" r:id="rId6"/>
    <p:sldId id="259" r:id="rId7"/>
    <p:sldId id="883" r:id="rId8"/>
    <p:sldId id="877" r:id="rId9"/>
    <p:sldId id="260" r:id="rId10"/>
    <p:sldId id="862" r:id="rId11"/>
    <p:sldId id="863" r:id="rId12"/>
    <p:sldId id="849" r:id="rId13"/>
    <p:sldId id="262" r:id="rId14"/>
    <p:sldId id="263" r:id="rId15"/>
    <p:sldId id="890" r:id="rId16"/>
    <p:sldId id="264" r:id="rId17"/>
    <p:sldId id="864" r:id="rId18"/>
    <p:sldId id="865" r:id="rId19"/>
    <p:sldId id="886" r:id="rId20"/>
    <p:sldId id="854" r:id="rId21"/>
    <p:sldId id="892" r:id="rId22"/>
    <p:sldId id="893" r:id="rId23"/>
    <p:sldId id="853" r:id="rId24"/>
    <p:sldId id="858" r:id="rId25"/>
    <p:sldId id="859" r:id="rId26"/>
    <p:sldId id="269" r:id="rId27"/>
    <p:sldId id="880" r:id="rId28"/>
    <p:sldId id="884" r:id="rId29"/>
    <p:sldId id="856" r:id="rId30"/>
    <p:sldId id="885" r:id="rId31"/>
    <p:sldId id="272" r:id="rId32"/>
    <p:sldId id="273" r:id="rId33"/>
    <p:sldId id="888" r:id="rId34"/>
    <p:sldId id="866" r:id="rId35"/>
    <p:sldId id="867" r:id="rId36"/>
    <p:sldId id="868" r:id="rId37"/>
    <p:sldId id="869" r:id="rId38"/>
    <p:sldId id="852" r:id="rId39"/>
    <p:sldId id="891" r:id="rId40"/>
    <p:sldId id="894" r:id="rId41"/>
    <p:sldId id="895" r:id="rId42"/>
    <p:sldId id="896" r:id="rId43"/>
    <p:sldId id="897" r:id="rId44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C0A5-946A-458C-A050-72221475870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EDAC-DEC4-4D8B-8485-EA705668F3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97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12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93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67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52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Abschlusspräsentation am 01. März 2021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Prof. Dr.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41FD741-0AA5-452A-98C6-73CFE19B448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55240" y="1207910"/>
            <a:ext cx="10989360" cy="5192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und zeitlichen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1D7F-F9F7-466C-A394-E195251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158844"/>
            <a:ext cx="10972440" cy="1144800"/>
          </a:xfrm>
        </p:spPr>
        <p:txBody>
          <a:bodyPr/>
          <a:lstStyle/>
          <a:p>
            <a:r>
              <a:rPr lang="de-DE" dirty="0"/>
              <a:t>2. Analyse</a:t>
            </a:r>
          </a:p>
        </p:txBody>
      </p:sp>
    </p:spTree>
    <p:extLst>
      <p:ext uri="{BB962C8B-B14F-4D97-AF65-F5344CB8AC3E}">
        <p14:creationId xmlns:p14="http://schemas.microsoft.com/office/powerpoint/2010/main" val="265630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Reduzierung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1971-2000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Verteilung</a:t>
            </a:r>
            <a:r>
              <a:rPr lang="en-US" sz="2400" spc="-1" dirty="0">
                <a:latin typeface="LMU CompatilFact"/>
              </a:rPr>
              <a:t> der </a:t>
            </a:r>
            <a:r>
              <a:rPr lang="de-DE" sz="2400" spc="-1" dirty="0">
                <a:latin typeface="LMU CompatilFact"/>
              </a:rPr>
              <a:t>aufeinanderfolgenden</a:t>
            </a:r>
            <a:r>
              <a:rPr lang="en-US" sz="2400" spc="-1" dirty="0">
                <a:latin typeface="LMU CompatilFact"/>
              </a:rPr>
              <a:t> </a:t>
            </a:r>
            <a:r>
              <a:rPr lang="de-DE" sz="2400" spc="-1" dirty="0">
                <a:latin typeface="LMU CompatilFact"/>
              </a:rPr>
              <a:t>Tage</a:t>
            </a:r>
            <a:r>
              <a:rPr lang="en-US" sz="2400" spc="-1" dirty="0">
                <a:latin typeface="LMU CompatilFact"/>
              </a:rPr>
              <a:t> (Timeline)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Mosaikplots</a:t>
            </a: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5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Viele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Beobachtungen</a:t>
            </a:r>
            <a:r>
              <a:rPr lang="en-US" sz="2400" spc="-1" dirty="0">
                <a:latin typeface="LMU CompatilFact"/>
              </a:rPr>
              <a:t> und </a:t>
            </a:r>
            <a:r>
              <a:rPr lang="en-US" sz="2400" spc="-1" dirty="0" err="1">
                <a:latin typeface="LMU CompatilFact"/>
              </a:rPr>
              <a:t>clustern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mit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hohen</a:t>
            </a:r>
            <a:r>
              <a:rPr lang="en-US" sz="2400" spc="-1" dirty="0">
                <a:latin typeface="LMU CompatilFact"/>
              </a:rPr>
              <a:t> (320) </a:t>
            </a:r>
            <a:r>
              <a:rPr lang="en-US" sz="2400" spc="-1" dirty="0" err="1">
                <a:latin typeface="LMU CompatilFact"/>
              </a:rPr>
              <a:t>Dimensionen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Algorithmus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Clustering Large Applications (CLARA)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	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Euklidische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Distanzmetrik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Methodik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Stichprobe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Datensatz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ziehen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in k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einteilen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restlichen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Objekte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zuteilen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, die am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liegen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Wiederholungen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beste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Variante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auswählen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4231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Fragestellung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Clusteranalyse</a:t>
            </a:r>
            <a:endParaRPr lang="en-US" sz="2800" b="0" strike="noStrike" spc="-1" dirty="0">
              <a:latin typeface="Arial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Probleme und Ansätze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3.   Ausblick und Zusammenfassung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203319-3A45-4978-85CC-B23CFAA5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00" y="1245960"/>
            <a:ext cx="6940315" cy="51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5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4BA50B-A9C9-4223-B11A-469AE7E9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0" y="1274134"/>
            <a:ext cx="6902383" cy="51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8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C9ECB96-262F-482A-8C08-7065F4EA8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94DDB4-BE0D-4644-B75D-11C7968D7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9" t="4412" r="-8143" b="16709"/>
          <a:stretch/>
        </p:blipFill>
        <p:spPr>
          <a:xfrm>
            <a:off x="190893" y="1304640"/>
            <a:ext cx="7418625" cy="4572001"/>
          </a:xfrm>
          <a:prstGeom prst="rect">
            <a:avLst/>
          </a:prstGeom>
        </p:spPr>
      </p:pic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F14B9A-87C7-4F13-867A-7180E7B5FF5C}"/>
              </a:ext>
            </a:extLst>
          </p:cNvPr>
          <p:cNvSpPr/>
          <p:nvPr/>
        </p:nvSpPr>
        <p:spPr>
          <a:xfrm>
            <a:off x="8094706" y="2450007"/>
            <a:ext cx="1301044" cy="301014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691011" y="2007881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5504755" y="2007880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7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69A022E3-63BF-4149-BC47-BA8108467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9" t="4412" r="-8143" b="16709"/>
          <a:stretch/>
        </p:blipFill>
        <p:spPr>
          <a:xfrm>
            <a:off x="190893" y="1304640"/>
            <a:ext cx="7418625" cy="4572001"/>
          </a:xfrm>
          <a:prstGeom prst="rect">
            <a:avLst/>
          </a:prstGeom>
        </p:spPr>
      </p:pic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seltener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NA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HNFA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lassen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sich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bzw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zwei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zuordnen</a:t>
            </a:r>
            <a:endParaRPr lang="de-DE" sz="20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EE4DEF7-FF56-43A8-85A2-6AFB04493FA3}"/>
              </a:ext>
            </a:extLst>
          </p:cNvPr>
          <p:cNvSpPr/>
          <p:nvPr/>
        </p:nvSpPr>
        <p:spPr>
          <a:xfrm>
            <a:off x="7568368" y="3314880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A1E993-DC5D-4AE4-BA3B-ECB87225EE5C}"/>
              </a:ext>
            </a:extLst>
          </p:cNvPr>
          <p:cNvSpPr/>
          <p:nvPr/>
        </p:nvSpPr>
        <p:spPr>
          <a:xfrm>
            <a:off x="8071555" y="3642786"/>
            <a:ext cx="1523857" cy="301014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1791844" y="2007880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2147040" y="2007881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54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CD5197-B863-49DD-AEAE-FECD70BB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7" y="1305026"/>
            <a:ext cx="10308906" cy="51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501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F47CF-0F2A-4855-9711-6319C6D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0" y="1367820"/>
            <a:ext cx="10065959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3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1D7F-F9F7-466C-A394-E195251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158844"/>
            <a:ext cx="10972440" cy="1144800"/>
          </a:xfrm>
        </p:spPr>
        <p:txBody>
          <a:bodyPr/>
          <a:lstStyle/>
          <a:p>
            <a:r>
              <a:rPr lang="de-DE" dirty="0"/>
              <a:t>1. Einführung</a:t>
            </a:r>
          </a:p>
        </p:txBody>
      </p:sp>
    </p:spTree>
    <p:extLst>
      <p:ext uri="{BB962C8B-B14F-4D97-AF65-F5344CB8AC3E}">
        <p14:creationId xmlns:p14="http://schemas.microsoft.com/office/powerpoint/2010/main" val="1290281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Erstellen eines neuen Datensatzes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Extrahieren von neuen Variablen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latin typeface="LMU CompatilFact"/>
              </a:rPr>
              <a:t>Vorteile dieses Vorgehens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latin typeface="LMU CompatilFact"/>
              </a:rPr>
              <a:t>Reduzierung der </a:t>
            </a:r>
            <a:r>
              <a:rPr lang="de-DE" sz="2000" spc="-1" dirty="0">
                <a:latin typeface="LMU CompatilFact"/>
              </a:rPr>
              <a:t>Dimensionen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Besseres Einbeziehen</a:t>
            </a:r>
            <a:r>
              <a:rPr lang="de-DE" sz="2000" b="0" strike="noStrike" spc="-1" dirty="0">
                <a:latin typeface="LMU CompatilFact"/>
              </a:rPr>
              <a:t> der örtlichen Komponente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Einbringen von anderen möglichen Variablen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85804"/>
              </p:ext>
            </p:extLst>
          </p:nvPr>
        </p:nvGraphicFramePr>
        <p:xfrm>
          <a:off x="213535" y="2385143"/>
          <a:ext cx="11031425" cy="3818929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083093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9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Abstände der Maxima und Minima</a:t>
                      </a:r>
                      <a:br>
                        <a:rPr lang="de-DE" sz="2000" dirty="0">
                          <a:effectLst/>
                          <a:latin typeface="LMU CompatilFact"/>
                        </a:rPr>
                      </a:b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998"/>
              </p:ext>
            </p:extLst>
          </p:nvPr>
        </p:nvGraphicFramePr>
        <p:xfrm>
          <a:off x="213535" y="2385143"/>
          <a:ext cx="11031425" cy="4024574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083093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Numerisch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von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geopot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24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A3F64EB-2A29-4928-A8B3-03A725745AE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336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Anzahl Dimensionen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   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Principle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Component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Analysis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 Eigenvektoren der Kovarianzmatrix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Erklären der meisten Varianz mit weniger Dimensionen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Hier 85% der Varianz mit 10 Dimensionen erklärt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33360" y="3451578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0BA8B7E-93CD-4A1B-91DC-424BCACF1E4C}"/>
              </a:ext>
            </a:extLst>
          </p:cNvPr>
          <p:cNvSpPr txBox="1"/>
          <p:nvPr/>
        </p:nvSpPr>
        <p:spPr>
          <a:xfrm>
            <a:off x="8126195" y="1723797"/>
            <a:ext cx="36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Falls PCA mit reingenommen wird</a:t>
            </a:r>
          </a:p>
        </p:txBody>
      </p:sp>
    </p:spTree>
    <p:extLst>
      <p:ext uri="{BB962C8B-B14F-4D97-AF65-F5344CB8AC3E}">
        <p14:creationId xmlns:p14="http://schemas.microsoft.com/office/powerpoint/2010/main" val="384672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E2A253-51CD-4F70-BC49-298A2A722F22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119320" y="1219200"/>
            <a:ext cx="7180920" cy="5240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27555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7AB783-09A6-4131-AD84-08B9FC7F8DF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600200" y="1304640"/>
            <a:ext cx="8873280" cy="5095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05841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7F7F9D4-A9D0-4C40-8498-E7485EDA52A5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206"/>
          <p:cNvPicPr/>
          <p:nvPr/>
        </p:nvPicPr>
        <p:blipFill>
          <a:blip r:embed="rId3"/>
          <a:stretch/>
        </p:blipFill>
        <p:spPr>
          <a:xfrm>
            <a:off x="5759280" y="1294200"/>
            <a:ext cx="6432840" cy="4420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07"/>
          <p:cNvPicPr/>
          <p:nvPr/>
        </p:nvPicPr>
        <p:blipFill>
          <a:blip r:embed="rId4"/>
          <a:stretch/>
        </p:blipFill>
        <p:spPr>
          <a:xfrm>
            <a:off x="0" y="1305000"/>
            <a:ext cx="6092640" cy="4410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78764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40.000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1D7F-F9F7-466C-A394-E195251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158844"/>
            <a:ext cx="10972440" cy="1144800"/>
          </a:xfrm>
        </p:spPr>
        <p:txBody>
          <a:bodyPr/>
          <a:lstStyle/>
          <a:p>
            <a:r>
              <a:rPr lang="de-DE" dirty="0"/>
              <a:t>3. Ausblick und 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48915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1D7F-F9F7-466C-A394-E195251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158844"/>
            <a:ext cx="10972440" cy="1144800"/>
          </a:xfrm>
        </p:spPr>
        <p:txBody>
          <a:bodyPr/>
          <a:lstStyle/>
          <a:p>
            <a:r>
              <a:rPr lang="de-DE" dirty="0"/>
              <a:t>3. Ausblick und Zusammenfassung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BF1326C-E4D7-4DE9-A2C7-51ACA40756F6}"/>
              </a:ext>
            </a:extLst>
          </p:cNvPr>
          <p:cNvSpPr txBox="1"/>
          <p:nvPr/>
        </p:nvSpPr>
        <p:spPr>
          <a:xfrm>
            <a:off x="4278489" y="3429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filtern</a:t>
            </a:r>
          </a:p>
        </p:txBody>
      </p:sp>
    </p:spTree>
    <p:extLst>
      <p:ext uri="{BB962C8B-B14F-4D97-AF65-F5344CB8AC3E}">
        <p14:creationId xmlns:p14="http://schemas.microsoft.com/office/powerpoint/2010/main" val="423582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1D7F-F9F7-466C-A394-E195251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158844"/>
            <a:ext cx="10972440" cy="1144800"/>
          </a:xfrm>
        </p:spPr>
        <p:txBody>
          <a:bodyPr/>
          <a:lstStyle/>
          <a:p>
            <a:r>
              <a:rPr lang="de-DE" dirty="0"/>
              <a:t>3. Ausblick und Zusammenfassung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967BD41-04FC-4FF8-ADC4-51EC008ADF64}"/>
              </a:ext>
            </a:extLst>
          </p:cNvPr>
          <p:cNvSpPr txBox="1"/>
          <p:nvPr/>
        </p:nvSpPr>
        <p:spPr>
          <a:xfrm>
            <a:off x="4526844" y="46058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Diff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965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1D7F-F9F7-466C-A394-E195251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158844"/>
            <a:ext cx="10972440" cy="1144800"/>
          </a:xfrm>
        </p:spPr>
        <p:txBody>
          <a:bodyPr/>
          <a:lstStyle/>
          <a:p>
            <a:r>
              <a:rPr lang="de-DE" dirty="0"/>
              <a:t>3. Ausblick und Zusammenfassung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F000E0-64C2-43EB-B225-5CF549D8F9D1}"/>
              </a:ext>
            </a:extLst>
          </p:cNvPr>
          <p:cNvSpPr txBox="1"/>
          <p:nvPr/>
        </p:nvSpPr>
        <p:spPr>
          <a:xfrm>
            <a:off x="4718756" y="4323644"/>
            <a:ext cx="188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Idee mit 3 Tagen</a:t>
            </a:r>
          </a:p>
        </p:txBody>
      </p:sp>
    </p:spTree>
    <p:extLst>
      <p:ext uri="{BB962C8B-B14F-4D97-AF65-F5344CB8AC3E}">
        <p14:creationId xmlns:p14="http://schemas.microsoft.com/office/powerpoint/2010/main" val="2493633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1D7F-F9F7-466C-A394-E195251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158844"/>
            <a:ext cx="10972440" cy="1144800"/>
          </a:xfrm>
        </p:spPr>
        <p:txBody>
          <a:bodyPr/>
          <a:lstStyle/>
          <a:p>
            <a:r>
              <a:rPr lang="de-DE" dirty="0"/>
              <a:t>3. Ausblick und Zusammenfassung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01A9EA-490F-4F91-855E-289DC55852C7}"/>
              </a:ext>
            </a:extLst>
          </p:cNvPr>
          <p:cNvSpPr txBox="1"/>
          <p:nvPr/>
        </p:nvSpPr>
        <p:spPr>
          <a:xfrm>
            <a:off x="4131733" y="407528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fuzzy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51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400" spc="-1" dirty="0">
              <a:solidFill>
                <a:srgbClr val="000000"/>
              </a:solidFill>
              <a:latin typeface="LMU CompatilFact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ECE362D-EB95-4D03-BAFA-C2C562CBB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502230"/>
            <a:ext cx="7892577" cy="2293691"/>
          </a:xfrm>
          <a:prstGeom prst="rect">
            <a:avLst/>
          </a:prstGeom>
        </p:spPr>
      </p:pic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0D0CE3-6065-4D66-9253-AA17A2AB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5367596"/>
            <a:ext cx="7078173" cy="5645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3CBF8E-4482-4FA5-A72B-466869833B7D}"/>
              </a:ext>
            </a:extLst>
          </p:cNvPr>
          <p:cNvSpPr txBox="1"/>
          <p:nvPr/>
        </p:nvSpPr>
        <p:spPr>
          <a:xfrm>
            <a:off x="507960" y="4756488"/>
            <a:ext cx="74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6" y="2062081"/>
            <a:ext cx="6596101" cy="4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864000" lvl="1" indent="-323640"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1508</Words>
  <Application>Microsoft Office PowerPoint</Application>
  <PresentationFormat>Breitbild</PresentationFormat>
  <Paragraphs>381</Paragraphs>
  <Slides>42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1. Einführung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2. Analyse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3. Ausblick und Zusammenfassung</vt:lpstr>
      <vt:lpstr>3. Ausblick und Zusammenfassung</vt:lpstr>
      <vt:lpstr>3. Ausblick und Zusammenfassung</vt:lpstr>
      <vt:lpstr>3. Ausblick und Zusammenfassung</vt:lpstr>
      <vt:lpstr>3. Ausblick und 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3473</cp:revision>
  <cp:lastPrinted>2002-10-09T14:32:30Z</cp:lastPrinted>
  <dcterms:created xsi:type="dcterms:W3CDTF">2003-07-21T12:00:07Z</dcterms:created>
  <dcterms:modified xsi:type="dcterms:W3CDTF">2021-02-23T16:55:55Z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