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2" r:id="rId1"/>
  </p:sldMasterIdLst>
  <p:notesMasterIdLst>
    <p:notesMasterId r:id="rId16"/>
  </p:notesMasterIdLst>
  <p:handoutMasterIdLst>
    <p:handoutMasterId r:id="rId17"/>
  </p:handoutMasterIdLst>
  <p:sldIdLst>
    <p:sldId id="836" r:id="rId2"/>
    <p:sldId id="837" r:id="rId3"/>
    <p:sldId id="846" r:id="rId4"/>
    <p:sldId id="847" r:id="rId5"/>
    <p:sldId id="848" r:id="rId6"/>
    <p:sldId id="849" r:id="rId7"/>
    <p:sldId id="845" r:id="rId8"/>
    <p:sldId id="838" r:id="rId9"/>
    <p:sldId id="839" r:id="rId10"/>
    <p:sldId id="840" r:id="rId11"/>
    <p:sldId id="841" r:id="rId12"/>
    <p:sldId id="842" r:id="rId13"/>
    <p:sldId id="843" r:id="rId14"/>
    <p:sldId id="844" r:id="rId15"/>
  </p:sldIdLst>
  <p:sldSz cx="12192000" cy="6858000"/>
  <p:notesSz cx="6781800" cy="9855200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LMU CompatilFact" pitchFamily="2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LMU CompatilFact" pitchFamily="2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LMU CompatilFact" pitchFamily="2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LMU CompatilFact" pitchFamily="2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LMU CompatilFact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LMU CompatilFact" pitchFamily="2" charset="0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LMU CompatilFact" pitchFamily="2" charset="0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LMU CompatilFact" pitchFamily="2" charset="0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LMU CompatilFact" pitchFamily="2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42" userDrawn="1">
          <p15:clr>
            <a:srgbClr val="A4A3A4"/>
          </p15:clr>
        </p15:guide>
        <p15:guide id="2" pos="15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3">
          <p15:clr>
            <a:srgbClr val="A4A3A4"/>
          </p15:clr>
        </p15:guide>
        <p15:guide id="2" pos="213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0"/>
    <a:srgbClr val="C6C7BE"/>
    <a:srgbClr val="CCCCFF"/>
    <a:srgbClr val="FFFFCC"/>
    <a:srgbClr val="CCFFCC"/>
    <a:srgbClr val="DDDDDD"/>
    <a:srgbClr val="FF9999"/>
    <a:srgbClr val="FFCC99"/>
    <a:srgbClr val="F38A79"/>
    <a:srgbClr val="99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A488322-F2BA-4B5B-9748-0D474271808F}" styleName="Mittlere Formatvorlage 3 - Akz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Keine Formatvorlage, Tabellengitternetz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0A1B5D5-9B99-4C35-A422-299274C87663}" styleName="Mittlere Formatvorlage 1 - Akz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EB344D84-9AFB-497E-A393-DC336BA19D2E}" styleName="Mittlere Formatvorlage 3 - Akz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67" autoAdjust="0"/>
    <p:restoredTop sz="85265" autoAdjust="0"/>
  </p:normalViewPr>
  <p:slideViewPr>
    <p:cSldViewPr>
      <p:cViewPr varScale="1">
        <p:scale>
          <a:sx n="76" d="100"/>
          <a:sy n="76" d="100"/>
        </p:scale>
        <p:origin x="1056" y="96"/>
      </p:cViewPr>
      <p:guideLst>
        <p:guide orient="horz" pos="4042"/>
        <p:guide pos="151"/>
      </p:guideLst>
    </p:cSldViewPr>
  </p:slideViewPr>
  <p:outlineViewPr>
    <p:cViewPr>
      <p:scale>
        <a:sx n="33" d="100"/>
        <a:sy n="33" d="100"/>
      </p:scale>
      <p:origin x="0" y="41135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-3420" y="-96"/>
      </p:cViewPr>
      <p:guideLst>
        <p:guide orient="horz" pos="3103"/>
        <p:guide pos="2135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78648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3"/>
            <a:ext cx="2940050" cy="277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335" tIns="46167" rIns="92335" bIns="46167" numCol="1" anchor="t" anchorCtr="0" compatLnSpc="1">
            <a:prstTxWarp prst="textNoShape">
              <a:avLst/>
            </a:prstTxWarp>
            <a:spAutoFit/>
          </a:bodyPr>
          <a:lstStyle>
            <a:lvl1pPr defTabSz="923877">
              <a:spcBef>
                <a:spcPct val="50000"/>
              </a:spcBef>
              <a:defRPr>
                <a:latin typeface="LMU SabonNext Demi" pitchFamily="18" charset="0"/>
              </a:defRPr>
            </a:lvl1pPr>
          </a:lstStyle>
          <a:p>
            <a:endParaRPr lang="de-DE" dirty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1751" y="3"/>
            <a:ext cx="2940050" cy="277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335" tIns="46167" rIns="92335" bIns="46167" numCol="1" anchor="t" anchorCtr="0" compatLnSpc="1">
            <a:prstTxWarp prst="textNoShape">
              <a:avLst/>
            </a:prstTxWarp>
            <a:spAutoFit/>
          </a:bodyPr>
          <a:lstStyle>
            <a:lvl1pPr algn="r" defTabSz="923877">
              <a:spcBef>
                <a:spcPct val="50000"/>
              </a:spcBef>
              <a:defRPr>
                <a:latin typeface="LMU SabonNext Demi" pitchFamily="18" charset="0"/>
              </a:defRPr>
            </a:lvl1pPr>
          </a:lstStyle>
          <a:p>
            <a:fld id="{AE02961B-B228-4466-84E5-B65BB245109F}" type="datetimeFigureOut">
              <a:rPr lang="de-DE"/>
              <a:pPr/>
              <a:t>11.12.2020</a:t>
            </a:fld>
            <a:endParaRPr lang="de-DE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6363" y="739775"/>
            <a:ext cx="6569075" cy="36957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4876" y="4681539"/>
            <a:ext cx="4972050" cy="1227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335" tIns="46167" rIns="92335" bIns="46167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de-DE" noProof="0" dirty="0"/>
              <a:t>Mastertextformat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24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580564"/>
            <a:ext cx="2940050" cy="277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335" tIns="46167" rIns="92335" bIns="46167" numCol="1" anchor="b" anchorCtr="0" compatLnSpc="1">
            <a:prstTxWarp prst="textNoShape">
              <a:avLst/>
            </a:prstTxWarp>
            <a:spAutoFit/>
          </a:bodyPr>
          <a:lstStyle>
            <a:lvl1pPr defTabSz="923877">
              <a:spcBef>
                <a:spcPct val="50000"/>
              </a:spcBef>
              <a:defRPr>
                <a:latin typeface="LMU SabonNext Demi" pitchFamily="18" charset="0"/>
              </a:defRPr>
            </a:lvl1pPr>
          </a:lstStyle>
          <a:p>
            <a:endParaRPr lang="de-DE"/>
          </a:p>
        </p:txBody>
      </p:sp>
      <p:sp>
        <p:nvSpPr>
          <p:cNvPr id="24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1751" y="9580564"/>
            <a:ext cx="2940050" cy="277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335" tIns="46167" rIns="92335" bIns="46167" numCol="1" anchor="b" anchorCtr="0" compatLnSpc="1">
            <a:prstTxWarp prst="textNoShape">
              <a:avLst/>
            </a:prstTxWarp>
            <a:spAutoFit/>
          </a:bodyPr>
          <a:lstStyle>
            <a:lvl1pPr algn="r" defTabSz="923877">
              <a:spcBef>
                <a:spcPct val="50000"/>
              </a:spcBef>
              <a:defRPr>
                <a:latin typeface="LMU SabonNext Demi" pitchFamily="18" charset="0"/>
              </a:defRPr>
            </a:lvl1pPr>
          </a:lstStyle>
          <a:p>
            <a:fld id="{87E9C61A-9B5E-4580-98DD-1AC874081FFB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66926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4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4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4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4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4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 userDrawn="1"/>
        </p:nvGrpSpPr>
        <p:grpSpPr>
          <a:xfrm>
            <a:off x="0" y="0"/>
            <a:ext cx="12192000" cy="6869430"/>
            <a:chOff x="0" y="0"/>
            <a:chExt cx="12192000" cy="6869430"/>
          </a:xfrm>
        </p:grpSpPr>
        <p:pic>
          <p:nvPicPr>
            <p:cNvPr id="8" name="Picture 70" descr="start"/>
            <p:cNvPicPr>
              <a:picLocks noChangeAspect="1" noChangeArrowheads="1"/>
            </p:cNvPicPr>
            <p:nvPr userDrawn="1"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048000" y="0"/>
              <a:ext cx="9144000" cy="68694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" name="Picture 70" descr="start"/>
            <p:cNvPicPr>
              <a:picLocks noChangeAspect="1" noChangeArrowheads="1"/>
            </p:cNvPicPr>
            <p:nvPr userDrawn="1"/>
          </p:nvPicPr>
          <p:blipFill rotWithShape="1">
            <a:blip r:embed="rId2"/>
            <a:srcRect r="40027"/>
            <a:stretch/>
          </p:blipFill>
          <p:spPr bwMode="auto">
            <a:xfrm>
              <a:off x="0" y="0"/>
              <a:ext cx="5483932" cy="68694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87043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524000" y="4386261"/>
            <a:ext cx="9829872" cy="1963779"/>
          </a:xfrm>
          <a:ln w="12700"/>
        </p:spPr>
        <p:txBody>
          <a:bodyPr/>
          <a:lstStyle>
            <a:lvl1pPr marL="0" indent="0">
              <a:buClrTx/>
              <a:defRPr sz="1800"/>
            </a:lvl1pPr>
            <a:lvl2pPr marL="457200" indent="0">
              <a:buClrTx/>
              <a:buNone/>
              <a:defRPr/>
            </a:lvl2pPr>
          </a:lstStyle>
          <a:p>
            <a:r>
              <a:rPr lang="de-DE" dirty="0"/>
              <a:t>Master-Untertitelformat bearbeiten</a:t>
            </a:r>
          </a:p>
        </p:txBody>
      </p:sp>
      <p:sp>
        <p:nvSpPr>
          <p:cNvPr id="87044" name="Rectangle 4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524000" y="2625715"/>
            <a:ext cx="9468544" cy="1531947"/>
          </a:xfrm>
          <a:ln w="12700"/>
        </p:spPr>
        <p:txBody>
          <a:bodyPr>
            <a:normAutofit/>
          </a:bodyPr>
          <a:lstStyle>
            <a:lvl1pPr>
              <a:lnSpc>
                <a:spcPct val="80000"/>
              </a:lnSpc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Vortragstitel (Titel der Arbeit) durch Klicken hinzufügen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993967" y="6459580"/>
            <a:ext cx="1054100" cy="29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rgbClr val="006C30"/>
                </a:solidFill>
              </a:defRPr>
            </a:lvl1pPr>
          </a:lstStyle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6" name="Rectangle 2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08001" y="6459579"/>
            <a:ext cx="10310348" cy="29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006C30"/>
                </a:solidFill>
              </a:defRPr>
            </a:lvl1pPr>
          </a:lstStyle>
          <a:p>
            <a:r>
              <a:rPr lang="de-DE"/>
              <a:t>Vortrags-Kurztitel (Für alle Folien setzen: Klick auf "Einfügen" - "Kopf- und Fußzeile")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487488" y="1736812"/>
            <a:ext cx="9841093" cy="684076"/>
          </a:xfrm>
        </p:spPr>
        <p:txBody>
          <a:bodyPr anchor="b"/>
          <a:lstStyle>
            <a:lvl1pPr marL="0" indent="0">
              <a:buClrTx/>
              <a:buFontTx/>
              <a:buNone/>
              <a:defRPr sz="1800" b="1" baseline="0"/>
            </a:lvl1pPr>
          </a:lstStyle>
          <a:p>
            <a:pPr lvl="0"/>
            <a:r>
              <a:rPr lang="de-DE" dirty="0"/>
              <a:t>Name des Vortragenden durch Klicken hinzufügen</a:t>
            </a:r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anchor="b" anchorCtr="0"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02605" y="1347759"/>
            <a:ext cx="11554963" cy="4900641"/>
          </a:xfr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/>
            </a:lvl4pPr>
            <a:lvl5pPr>
              <a:buClrTx/>
              <a:defRPr/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993967" y="6459580"/>
            <a:ext cx="1054100" cy="29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rgbClr val="006C30"/>
                </a:solidFill>
              </a:defRPr>
            </a:lvl1pPr>
          </a:lstStyle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8" name="Rectangle 2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08001" y="6459579"/>
            <a:ext cx="10310348" cy="29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006C30"/>
                </a:solidFill>
              </a:defRPr>
            </a:lvl1pPr>
          </a:lstStyle>
          <a:p>
            <a:r>
              <a:rPr lang="de-DE"/>
              <a:t>Vortrags-Kurztitel (Für alle Folien setzen: Klick auf "Einfügen" - "Kopf- und Fußzeile")</a:t>
            </a:r>
            <a:endParaRPr lang="de-DE" dirty="0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emf"/><Relationship Id="rId5" Type="http://schemas.openxmlformats.org/officeDocument/2006/relationships/image" Target="../media/image2.emf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 userDrawn="1"/>
        </p:nvGrpSpPr>
        <p:grpSpPr>
          <a:xfrm>
            <a:off x="1" y="1"/>
            <a:ext cx="12205803" cy="6857999"/>
            <a:chOff x="1" y="1"/>
            <a:chExt cx="12205803" cy="6857999"/>
          </a:xfrm>
        </p:grpSpPr>
        <p:pic>
          <p:nvPicPr>
            <p:cNvPr id="12" name="Picture 32" descr="standard"/>
            <p:cNvPicPr>
              <a:picLocks noChangeAspect="1" noChangeArrowheads="1"/>
            </p:cNvPicPr>
            <p:nvPr userDrawn="1"/>
          </p:nvPicPr>
          <p:blipFill>
            <a:blip r:embed="rId4"/>
            <a:stretch>
              <a:fillRect/>
            </a:stretch>
          </p:blipFill>
          <p:spPr bwMode="auto">
            <a:xfrm>
              <a:off x="3077019" y="1"/>
              <a:ext cx="9128785" cy="6857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26" name="Picture 32" descr="standard"/>
            <p:cNvPicPr>
              <a:picLocks noChangeAspect="1" noChangeArrowheads="1"/>
            </p:cNvPicPr>
            <p:nvPr/>
          </p:nvPicPr>
          <p:blipFill rotWithShape="1">
            <a:blip r:embed="rId4"/>
            <a:srcRect r="35194"/>
            <a:stretch/>
          </p:blipFill>
          <p:spPr bwMode="auto">
            <a:xfrm>
              <a:off x="1" y="1"/>
              <a:ext cx="5915980" cy="6857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86020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993967" y="6459580"/>
            <a:ext cx="1054100" cy="29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rgbClr val="006C30"/>
                </a:solidFill>
              </a:defRPr>
            </a:lvl1pPr>
          </a:lstStyle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2762251" y="620713"/>
            <a:ext cx="525568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Mastertitelformat bearbeiten</a:t>
            </a:r>
          </a:p>
        </p:txBody>
      </p:sp>
      <p:pic>
        <p:nvPicPr>
          <p:cNvPr id="1031" name="Grafik 9" descr="mnmLogoNeu-50grau.pdf.emf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9364045" y="474591"/>
            <a:ext cx="1735359" cy="48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Grafik 10" descr="IFI_notext-neueFarben.eps.emf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0716683" y="214714"/>
            <a:ext cx="290233" cy="441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1196976"/>
            <a:ext cx="12192000" cy="529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 sz="1200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1196976"/>
            <a:ext cx="12192000" cy="52562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 sz="1200"/>
          </a:p>
        </p:txBody>
      </p:sp>
      <p:sp>
        <p:nvSpPr>
          <p:cNvPr id="1028" name="Rectangle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2605" y="1347759"/>
            <a:ext cx="11554963" cy="49292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1" name="Rectangle 2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08001" y="6459579"/>
            <a:ext cx="10310348" cy="29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006C30"/>
                </a:solidFill>
              </a:defRPr>
            </a:lvl1pPr>
          </a:lstStyle>
          <a:p>
            <a:r>
              <a:rPr lang="de-DE"/>
              <a:t>Vortrags-Kurztitel (Für alle Folien setzen: Klick auf "Einfügen" - "Kopf- und Fußzeile")</a:t>
            </a:r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77" r:id="rId2"/>
  </p:sldLayoutIdLst>
  <p:transition spd="med"/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006C3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006C30"/>
          </a:solidFill>
          <a:latin typeface="LMU CompatilFact" pitchFamily="2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006C30"/>
          </a:solidFill>
          <a:latin typeface="LMU CompatilFact" pitchFamily="2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006C30"/>
          </a:solidFill>
          <a:latin typeface="LMU CompatilFact" pitchFamily="2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006C30"/>
          </a:solidFill>
          <a:latin typeface="LMU CompatilFact" pitchFamily="2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1600">
          <a:solidFill>
            <a:srgbClr val="006C30"/>
          </a:solidFill>
          <a:latin typeface="LMU CompatilFact" pitchFamily="2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1600">
          <a:solidFill>
            <a:srgbClr val="006C30"/>
          </a:solidFill>
          <a:latin typeface="LMU CompatilFact" pitchFamily="2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1600">
          <a:solidFill>
            <a:srgbClr val="006C30"/>
          </a:solidFill>
          <a:latin typeface="LMU CompatilFact" pitchFamily="2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1600">
          <a:solidFill>
            <a:srgbClr val="006C30"/>
          </a:solidFill>
          <a:latin typeface="LMU CompatilFact" pitchFamily="2" charset="0"/>
        </a:defRPr>
      </a:lvl9pPr>
    </p:titleStyle>
    <p:bodyStyle>
      <a:lvl1pPr marL="342900" indent="-342900" algn="l" rtl="0" eaLnBrk="0" fontAlgn="base" hangingPunct="0">
        <a:lnSpc>
          <a:spcPct val="100000"/>
        </a:lnSpc>
        <a:spcBef>
          <a:spcPts val="0"/>
        </a:spcBef>
        <a:spcAft>
          <a:spcPts val="600"/>
        </a:spcAft>
        <a:buClrTx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00000"/>
        </a:lnSpc>
        <a:spcBef>
          <a:spcPts val="0"/>
        </a:spcBef>
        <a:spcAft>
          <a:spcPts val="600"/>
        </a:spcAft>
        <a:buClrTx/>
        <a:buFont typeface="Times" pitchFamily="18" charset="0"/>
        <a:buChar char="•"/>
        <a:defRPr sz="16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lnSpc>
          <a:spcPct val="100000"/>
        </a:lnSpc>
        <a:spcBef>
          <a:spcPts val="0"/>
        </a:spcBef>
        <a:spcAft>
          <a:spcPts val="600"/>
        </a:spcAft>
        <a:buClrTx/>
        <a:buFont typeface="LMU CompatilFact" pitchFamily="2" charset="0"/>
        <a:buChar char="–"/>
        <a:defRPr sz="1600">
          <a:solidFill>
            <a:schemeClr val="tx1"/>
          </a:solidFill>
          <a:latin typeface="+mn-lt"/>
        </a:defRPr>
      </a:lvl3pPr>
      <a:lvl4pPr marL="1562100" indent="-228600" algn="l" rtl="0" eaLnBrk="0" fontAlgn="base" hangingPunct="0">
        <a:lnSpc>
          <a:spcPct val="100000"/>
        </a:lnSpc>
        <a:spcBef>
          <a:spcPts val="0"/>
        </a:spcBef>
        <a:spcAft>
          <a:spcPts val="600"/>
        </a:spcAft>
        <a:buClrTx/>
        <a:buChar char="-"/>
        <a:defRPr sz="1600">
          <a:solidFill>
            <a:schemeClr val="tx1"/>
          </a:solidFill>
          <a:latin typeface="+mn-lt"/>
        </a:defRPr>
      </a:lvl4pPr>
      <a:lvl5pPr marL="1981200" indent="-228600" algn="l" rtl="0" eaLnBrk="0" fontAlgn="base" hangingPunct="0">
        <a:lnSpc>
          <a:spcPct val="100000"/>
        </a:lnSpc>
        <a:spcBef>
          <a:spcPts val="0"/>
        </a:spcBef>
        <a:spcAft>
          <a:spcPts val="600"/>
        </a:spcAft>
        <a:buClrTx/>
        <a:buChar char="»"/>
        <a:defRPr sz="1600">
          <a:solidFill>
            <a:schemeClr val="tx1"/>
          </a:solidFill>
          <a:latin typeface="+mn-lt"/>
        </a:defRPr>
      </a:lvl5pPr>
      <a:lvl6pPr marL="2438400" indent="-228600" algn="l" rtl="0" fontAlgn="base">
        <a:spcBef>
          <a:spcPct val="20000"/>
        </a:spcBef>
        <a:spcAft>
          <a:spcPct val="0"/>
        </a:spcAft>
        <a:defRPr sz="1600">
          <a:solidFill>
            <a:srgbClr val="006C30"/>
          </a:solidFill>
          <a:latin typeface="+mn-lt"/>
        </a:defRPr>
      </a:lvl6pPr>
      <a:lvl7pPr marL="2895600" indent="-228600" algn="l" rtl="0" fontAlgn="base">
        <a:spcBef>
          <a:spcPct val="20000"/>
        </a:spcBef>
        <a:spcAft>
          <a:spcPct val="0"/>
        </a:spcAft>
        <a:defRPr sz="1600">
          <a:solidFill>
            <a:srgbClr val="006C30"/>
          </a:solidFill>
          <a:latin typeface="+mn-lt"/>
        </a:defRPr>
      </a:lvl7pPr>
      <a:lvl8pPr marL="3352800" indent="-228600" algn="l" rtl="0" fontAlgn="base">
        <a:spcBef>
          <a:spcPct val="20000"/>
        </a:spcBef>
        <a:spcAft>
          <a:spcPct val="0"/>
        </a:spcAft>
        <a:defRPr sz="1600">
          <a:solidFill>
            <a:srgbClr val="006C30"/>
          </a:solidFill>
          <a:latin typeface="+mn-lt"/>
        </a:defRPr>
      </a:lvl8pPr>
      <a:lvl9pPr marL="3810000" indent="-228600" algn="l" rtl="0" fontAlgn="base">
        <a:spcBef>
          <a:spcPct val="20000"/>
        </a:spcBef>
        <a:spcAft>
          <a:spcPct val="0"/>
        </a:spcAft>
        <a:defRPr sz="1600">
          <a:solidFill>
            <a:srgbClr val="006C30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8">
            <a:extLst>
              <a:ext uri="{FF2B5EF4-FFF2-40B4-BE49-F238E27FC236}">
                <a16:creationId xmlns:a16="http://schemas.microsoft.com/office/drawing/2014/main" id="{99960928-F7CA-4233-8112-88538066F2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56892"/>
            <a:ext cx="9467850" cy="1531938"/>
          </a:xfrm>
        </p:spPr>
        <p:txBody>
          <a:bodyPr>
            <a:normAutofit/>
          </a:bodyPr>
          <a:lstStyle/>
          <a:p>
            <a:r>
              <a:rPr lang="de-DE" sz="9600" dirty="0" err="1"/>
              <a:t>Weather</a:t>
            </a:r>
            <a:r>
              <a:rPr lang="de-DE" sz="9600" dirty="0"/>
              <a:t> </a:t>
            </a:r>
            <a:r>
              <a:rPr lang="de-DE" sz="9600" dirty="0" err="1"/>
              <a:t>Frog</a:t>
            </a:r>
            <a:endParaRPr lang="de-DE" sz="9600" dirty="0"/>
          </a:p>
        </p:txBody>
      </p:sp>
      <p:sp>
        <p:nvSpPr>
          <p:cNvPr id="6" name="Textplatzhalter 10">
            <a:extLst>
              <a:ext uri="{FF2B5EF4-FFF2-40B4-BE49-F238E27FC236}">
                <a16:creationId xmlns:a16="http://schemas.microsoft.com/office/drawing/2014/main" id="{ABB33D8F-BA2B-48C0-9AD8-61C0C01FCEE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87488" y="1556792"/>
            <a:ext cx="9840912" cy="684213"/>
          </a:xfrm>
        </p:spPr>
        <p:txBody>
          <a:bodyPr/>
          <a:lstStyle/>
          <a:p>
            <a:r>
              <a:rPr lang="de-DE" sz="2800" b="0" dirty="0"/>
              <a:t>Katja </a:t>
            </a:r>
            <a:r>
              <a:rPr lang="de-DE" sz="2800" b="0" dirty="0" err="1"/>
              <a:t>Gutmair</a:t>
            </a:r>
            <a:r>
              <a:rPr lang="de-DE" sz="2800" b="0" dirty="0"/>
              <a:t>, Stella </a:t>
            </a:r>
            <a:r>
              <a:rPr lang="de-DE" sz="2800" b="0" dirty="0" err="1"/>
              <a:t>Akouete</a:t>
            </a:r>
            <a:r>
              <a:rPr lang="de-DE" sz="2800" b="0" dirty="0"/>
              <a:t>, Noah </a:t>
            </a:r>
            <a:r>
              <a:rPr lang="de-DE" sz="2800" b="0" dirty="0" err="1"/>
              <a:t>Hurmer</a:t>
            </a:r>
            <a:r>
              <a:rPr lang="de-DE" sz="2800" b="0" dirty="0"/>
              <a:t> und Anne </a:t>
            </a:r>
            <a:r>
              <a:rPr lang="de-DE" sz="2800" b="0" dirty="0" err="1"/>
              <a:t>Gritto</a:t>
            </a:r>
            <a:endParaRPr lang="de-DE" sz="2800" b="0" dirty="0"/>
          </a:p>
        </p:txBody>
      </p:sp>
      <p:sp>
        <p:nvSpPr>
          <p:cNvPr id="8" name="Untertitel 9">
            <a:extLst>
              <a:ext uri="{FF2B5EF4-FFF2-40B4-BE49-F238E27FC236}">
                <a16:creationId xmlns:a16="http://schemas.microsoft.com/office/drawing/2014/main" id="{4D358535-8B33-48A0-A9B0-CCD58D9BB2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7488" y="3861048"/>
            <a:ext cx="9829800" cy="2607133"/>
          </a:xfrm>
        </p:spPr>
        <p:txBody>
          <a:bodyPr/>
          <a:lstStyle/>
          <a:p>
            <a:r>
              <a:rPr lang="de-DE" sz="2400" dirty="0"/>
              <a:t> Zwischenpräsentation am 21.12.2020</a:t>
            </a:r>
          </a:p>
          <a:p>
            <a:r>
              <a:rPr lang="de-DE" sz="2400" dirty="0"/>
              <a:t> Institut: Statistik </a:t>
            </a:r>
          </a:p>
          <a:p>
            <a:r>
              <a:rPr lang="de-DE" sz="2400" dirty="0"/>
              <a:t> Veranstaltung: Statistisches Praktikum</a:t>
            </a:r>
          </a:p>
          <a:p>
            <a:r>
              <a:rPr lang="de-DE" sz="2400" dirty="0"/>
              <a:t> Projektpartner: Maximilian Weigert und Magdalena Mittermeier</a:t>
            </a:r>
          </a:p>
          <a:p>
            <a:r>
              <a:rPr lang="de-DE" sz="2400" dirty="0"/>
              <a:t> Betreuer: Helmut Küchenhoff</a:t>
            </a:r>
          </a:p>
        </p:txBody>
      </p:sp>
    </p:spTree>
    <p:extLst>
      <p:ext uri="{BB962C8B-B14F-4D97-AF65-F5344CB8AC3E}">
        <p14:creationId xmlns:p14="http://schemas.microsoft.com/office/powerpoint/2010/main" val="2931754677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02605" y="1347759"/>
            <a:ext cx="11554963" cy="1505177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Cluster Versuch mit 320 Dimensionen und </a:t>
            </a:r>
            <a:r>
              <a:rPr lang="de-DE" dirty="0" err="1"/>
              <a:t>Mahalanobis</a:t>
            </a:r>
            <a:r>
              <a:rPr lang="de-DE" dirty="0"/>
              <a:t> Distanz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10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solidFill>
            <a:srgbClr val="C6C7BE"/>
          </a:solidFill>
        </p:spPr>
        <p:txBody>
          <a:bodyPr/>
          <a:lstStyle/>
          <a:p>
            <a:r>
              <a:rPr lang="de-DE" dirty="0"/>
              <a:t>Zwischenpräsentation am 21.12.2020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29390B17-4145-41B9-82BB-F790CBEBDE6D}"/>
              </a:ext>
            </a:extLst>
          </p:cNvPr>
          <p:cNvSpPr/>
          <p:nvPr/>
        </p:nvSpPr>
        <p:spPr bwMode="auto">
          <a:xfrm>
            <a:off x="9300356" y="188640"/>
            <a:ext cx="1800200" cy="792088"/>
          </a:xfrm>
          <a:prstGeom prst="rect">
            <a:avLst/>
          </a:prstGeom>
          <a:solidFill>
            <a:srgbClr val="C6C7BE"/>
          </a:solidFill>
          <a:ln w="12700" cap="flat" cmpd="sng" algn="ctr">
            <a:solidFill>
              <a:srgbClr val="C6C7BE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MU CompatilFact" pitchFamily="2" charset="0"/>
            </a:endParaRPr>
          </a:p>
        </p:txBody>
      </p:sp>
      <p:sp>
        <p:nvSpPr>
          <p:cNvPr id="8" name="Textplatzhalter 10">
            <a:extLst>
              <a:ext uri="{FF2B5EF4-FFF2-40B4-BE49-F238E27FC236}">
                <a16:creationId xmlns:a16="http://schemas.microsoft.com/office/drawing/2014/main" id="{684298D9-AF3C-4E36-981C-BC14C51ED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7568" y="620713"/>
            <a:ext cx="6768752" cy="457200"/>
          </a:xfrm>
        </p:spPr>
        <p:txBody>
          <a:bodyPr/>
          <a:lstStyle/>
          <a:p>
            <a:r>
              <a:rPr lang="de-DE" b="0" dirty="0"/>
              <a:t>Katja </a:t>
            </a:r>
            <a:r>
              <a:rPr lang="de-DE" b="0" dirty="0" err="1"/>
              <a:t>Gutmair</a:t>
            </a:r>
            <a:r>
              <a:rPr lang="de-DE" b="0" dirty="0"/>
              <a:t>, Stella </a:t>
            </a:r>
            <a:r>
              <a:rPr lang="de-DE" b="0" dirty="0" err="1"/>
              <a:t>Akouete</a:t>
            </a:r>
            <a:r>
              <a:rPr lang="de-DE" b="0" dirty="0"/>
              <a:t>, Noah </a:t>
            </a:r>
            <a:r>
              <a:rPr lang="de-DE" b="0" dirty="0" err="1"/>
              <a:t>Hurmer</a:t>
            </a:r>
            <a:r>
              <a:rPr lang="de-DE" b="0" dirty="0"/>
              <a:t> und Anne </a:t>
            </a:r>
            <a:r>
              <a:rPr lang="de-DE" b="0" dirty="0" err="1"/>
              <a:t>Gritto</a:t>
            </a:r>
            <a:endParaRPr lang="de-DE" b="0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9384E611-4063-43BC-B19B-9DDAB886DBCE}"/>
              </a:ext>
            </a:extLst>
          </p:cNvPr>
          <p:cNvSpPr txBox="1"/>
          <p:nvPr/>
        </p:nvSpPr>
        <p:spPr>
          <a:xfrm>
            <a:off x="9272180" y="658682"/>
            <a:ext cx="25853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>
                <a:solidFill>
                  <a:srgbClr val="006C30"/>
                </a:solidFill>
              </a:rPr>
              <a:t>Statistisches Praktikum</a:t>
            </a:r>
          </a:p>
        </p:txBody>
      </p:sp>
    </p:spTree>
    <p:extLst>
      <p:ext uri="{BB962C8B-B14F-4D97-AF65-F5344CB8AC3E}">
        <p14:creationId xmlns:p14="http://schemas.microsoft.com/office/powerpoint/2010/main" val="525843294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02605" y="1347759"/>
            <a:ext cx="11554963" cy="1505177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PCA Versuch: </a:t>
            </a:r>
            <a:r>
              <a:rPr lang="de-DE" dirty="0" err="1"/>
              <a:t>elbow</a:t>
            </a:r>
            <a:r>
              <a:rPr lang="de-DE" dirty="0"/>
              <a:t> Plot, generell erklären, </a:t>
            </a:r>
            <a:r>
              <a:rPr lang="de-DE" dirty="0" err="1"/>
              <a:t>cluster</a:t>
            </a:r>
            <a:r>
              <a:rPr lang="de-DE" dirty="0"/>
              <a:t> zeigen, Mosaikplot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11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solidFill>
            <a:srgbClr val="C6C7BE"/>
          </a:solidFill>
        </p:spPr>
        <p:txBody>
          <a:bodyPr/>
          <a:lstStyle/>
          <a:p>
            <a:r>
              <a:rPr lang="de-DE" dirty="0"/>
              <a:t>Zwischenpräsentation am 21.12.2020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29390B17-4145-41B9-82BB-F790CBEBDE6D}"/>
              </a:ext>
            </a:extLst>
          </p:cNvPr>
          <p:cNvSpPr/>
          <p:nvPr/>
        </p:nvSpPr>
        <p:spPr bwMode="auto">
          <a:xfrm>
            <a:off x="9300356" y="188640"/>
            <a:ext cx="1800200" cy="792088"/>
          </a:xfrm>
          <a:prstGeom prst="rect">
            <a:avLst/>
          </a:prstGeom>
          <a:solidFill>
            <a:srgbClr val="C6C7BE"/>
          </a:solidFill>
          <a:ln w="12700" cap="flat" cmpd="sng" algn="ctr">
            <a:solidFill>
              <a:srgbClr val="C6C7BE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MU CompatilFact" pitchFamily="2" charset="0"/>
            </a:endParaRPr>
          </a:p>
        </p:txBody>
      </p:sp>
      <p:sp>
        <p:nvSpPr>
          <p:cNvPr id="8" name="Textplatzhalter 10">
            <a:extLst>
              <a:ext uri="{FF2B5EF4-FFF2-40B4-BE49-F238E27FC236}">
                <a16:creationId xmlns:a16="http://schemas.microsoft.com/office/drawing/2014/main" id="{684298D9-AF3C-4E36-981C-BC14C51ED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7568" y="620713"/>
            <a:ext cx="6768752" cy="457200"/>
          </a:xfrm>
        </p:spPr>
        <p:txBody>
          <a:bodyPr/>
          <a:lstStyle/>
          <a:p>
            <a:r>
              <a:rPr lang="de-DE" b="0" dirty="0"/>
              <a:t>Katja </a:t>
            </a:r>
            <a:r>
              <a:rPr lang="de-DE" b="0" dirty="0" err="1"/>
              <a:t>Gutmair</a:t>
            </a:r>
            <a:r>
              <a:rPr lang="de-DE" b="0" dirty="0"/>
              <a:t>, Stella </a:t>
            </a:r>
            <a:r>
              <a:rPr lang="de-DE" b="0" dirty="0" err="1"/>
              <a:t>Akouete</a:t>
            </a:r>
            <a:r>
              <a:rPr lang="de-DE" b="0" dirty="0"/>
              <a:t>, Noah </a:t>
            </a:r>
            <a:r>
              <a:rPr lang="de-DE" b="0" dirty="0" err="1"/>
              <a:t>Hurmer</a:t>
            </a:r>
            <a:r>
              <a:rPr lang="de-DE" b="0" dirty="0"/>
              <a:t> und Anne </a:t>
            </a:r>
            <a:r>
              <a:rPr lang="de-DE" b="0" dirty="0" err="1"/>
              <a:t>Gritto</a:t>
            </a:r>
            <a:endParaRPr lang="de-DE" b="0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9384E611-4063-43BC-B19B-9DDAB886DBCE}"/>
              </a:ext>
            </a:extLst>
          </p:cNvPr>
          <p:cNvSpPr txBox="1"/>
          <p:nvPr/>
        </p:nvSpPr>
        <p:spPr>
          <a:xfrm>
            <a:off x="9272180" y="658682"/>
            <a:ext cx="25853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>
                <a:solidFill>
                  <a:srgbClr val="006C30"/>
                </a:solidFill>
              </a:rPr>
              <a:t>Statistisches Praktikum</a:t>
            </a:r>
          </a:p>
        </p:txBody>
      </p:sp>
    </p:spTree>
    <p:extLst>
      <p:ext uri="{BB962C8B-B14F-4D97-AF65-F5344CB8AC3E}">
        <p14:creationId xmlns:p14="http://schemas.microsoft.com/office/powerpoint/2010/main" val="91214873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02605" y="1347759"/>
            <a:ext cx="11554963" cy="1505177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Datensatz filtern: wie das gemacht wurde </a:t>
            </a:r>
            <a:r>
              <a:rPr lang="de-DE" dirty="0" err="1"/>
              <a:t>bzw</a:t>
            </a:r>
            <a:r>
              <a:rPr lang="de-DE" dirty="0"/>
              <a:t> welche Variablen über bleiben und Clusterversuch, </a:t>
            </a:r>
            <a:r>
              <a:rPr lang="de-DE" dirty="0" err="1"/>
              <a:t>evtl</a:t>
            </a:r>
            <a:r>
              <a:rPr lang="de-DE" dirty="0"/>
              <a:t> auch Mosaikplot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12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solidFill>
            <a:srgbClr val="C6C7BE"/>
          </a:solidFill>
        </p:spPr>
        <p:txBody>
          <a:bodyPr/>
          <a:lstStyle/>
          <a:p>
            <a:r>
              <a:rPr lang="de-DE" dirty="0"/>
              <a:t>Zwischenpräsentation am 21.12.2020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29390B17-4145-41B9-82BB-F790CBEBDE6D}"/>
              </a:ext>
            </a:extLst>
          </p:cNvPr>
          <p:cNvSpPr/>
          <p:nvPr/>
        </p:nvSpPr>
        <p:spPr bwMode="auto">
          <a:xfrm>
            <a:off x="9300356" y="188640"/>
            <a:ext cx="1800200" cy="792088"/>
          </a:xfrm>
          <a:prstGeom prst="rect">
            <a:avLst/>
          </a:prstGeom>
          <a:solidFill>
            <a:srgbClr val="C6C7BE"/>
          </a:solidFill>
          <a:ln w="12700" cap="flat" cmpd="sng" algn="ctr">
            <a:solidFill>
              <a:srgbClr val="C6C7BE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MU CompatilFact" pitchFamily="2" charset="0"/>
            </a:endParaRPr>
          </a:p>
        </p:txBody>
      </p:sp>
      <p:sp>
        <p:nvSpPr>
          <p:cNvPr id="8" name="Textplatzhalter 10">
            <a:extLst>
              <a:ext uri="{FF2B5EF4-FFF2-40B4-BE49-F238E27FC236}">
                <a16:creationId xmlns:a16="http://schemas.microsoft.com/office/drawing/2014/main" id="{684298D9-AF3C-4E36-981C-BC14C51ED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7568" y="620713"/>
            <a:ext cx="6768752" cy="457200"/>
          </a:xfrm>
        </p:spPr>
        <p:txBody>
          <a:bodyPr/>
          <a:lstStyle/>
          <a:p>
            <a:r>
              <a:rPr lang="de-DE" b="0" dirty="0"/>
              <a:t>Katja </a:t>
            </a:r>
            <a:r>
              <a:rPr lang="de-DE" b="0" dirty="0" err="1"/>
              <a:t>Gutmair</a:t>
            </a:r>
            <a:r>
              <a:rPr lang="de-DE" b="0" dirty="0"/>
              <a:t>, Stella </a:t>
            </a:r>
            <a:r>
              <a:rPr lang="de-DE" b="0" dirty="0" err="1"/>
              <a:t>Akouete</a:t>
            </a:r>
            <a:r>
              <a:rPr lang="de-DE" b="0" dirty="0"/>
              <a:t>, Noah </a:t>
            </a:r>
            <a:r>
              <a:rPr lang="de-DE" b="0" dirty="0" err="1"/>
              <a:t>Hurmer</a:t>
            </a:r>
            <a:r>
              <a:rPr lang="de-DE" b="0" dirty="0"/>
              <a:t> und Anne </a:t>
            </a:r>
            <a:r>
              <a:rPr lang="de-DE" b="0" dirty="0" err="1"/>
              <a:t>Gritto</a:t>
            </a:r>
            <a:endParaRPr lang="de-DE" b="0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9384E611-4063-43BC-B19B-9DDAB886DBCE}"/>
              </a:ext>
            </a:extLst>
          </p:cNvPr>
          <p:cNvSpPr txBox="1"/>
          <p:nvPr/>
        </p:nvSpPr>
        <p:spPr>
          <a:xfrm>
            <a:off x="9272180" y="658682"/>
            <a:ext cx="25853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>
                <a:solidFill>
                  <a:srgbClr val="006C30"/>
                </a:solidFill>
              </a:rPr>
              <a:t>Statistisches Praktikum</a:t>
            </a:r>
          </a:p>
        </p:txBody>
      </p:sp>
    </p:spTree>
    <p:extLst>
      <p:ext uri="{BB962C8B-B14F-4D97-AF65-F5344CB8AC3E}">
        <p14:creationId xmlns:p14="http://schemas.microsoft.com/office/powerpoint/2010/main" val="2394635770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02605" y="1347759"/>
            <a:ext cx="11554963" cy="1505177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Etc.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13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solidFill>
            <a:srgbClr val="C6C7BE"/>
          </a:solidFill>
        </p:spPr>
        <p:txBody>
          <a:bodyPr/>
          <a:lstStyle/>
          <a:p>
            <a:r>
              <a:rPr lang="de-DE" dirty="0"/>
              <a:t>Zwischenpräsentation am 21.12.2020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29390B17-4145-41B9-82BB-F790CBEBDE6D}"/>
              </a:ext>
            </a:extLst>
          </p:cNvPr>
          <p:cNvSpPr/>
          <p:nvPr/>
        </p:nvSpPr>
        <p:spPr bwMode="auto">
          <a:xfrm>
            <a:off x="9300356" y="188640"/>
            <a:ext cx="1800200" cy="792088"/>
          </a:xfrm>
          <a:prstGeom prst="rect">
            <a:avLst/>
          </a:prstGeom>
          <a:solidFill>
            <a:srgbClr val="C6C7BE"/>
          </a:solidFill>
          <a:ln w="12700" cap="flat" cmpd="sng" algn="ctr">
            <a:solidFill>
              <a:srgbClr val="C6C7BE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MU CompatilFact" pitchFamily="2" charset="0"/>
            </a:endParaRPr>
          </a:p>
        </p:txBody>
      </p:sp>
      <p:sp>
        <p:nvSpPr>
          <p:cNvPr id="8" name="Textplatzhalter 10">
            <a:extLst>
              <a:ext uri="{FF2B5EF4-FFF2-40B4-BE49-F238E27FC236}">
                <a16:creationId xmlns:a16="http://schemas.microsoft.com/office/drawing/2014/main" id="{684298D9-AF3C-4E36-981C-BC14C51ED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7568" y="620713"/>
            <a:ext cx="6768752" cy="457200"/>
          </a:xfrm>
        </p:spPr>
        <p:txBody>
          <a:bodyPr/>
          <a:lstStyle/>
          <a:p>
            <a:r>
              <a:rPr lang="de-DE" b="0" dirty="0"/>
              <a:t>Katja </a:t>
            </a:r>
            <a:r>
              <a:rPr lang="de-DE" b="0" dirty="0" err="1"/>
              <a:t>Gutmair</a:t>
            </a:r>
            <a:r>
              <a:rPr lang="de-DE" b="0" dirty="0"/>
              <a:t>, Stella </a:t>
            </a:r>
            <a:r>
              <a:rPr lang="de-DE" b="0" dirty="0" err="1"/>
              <a:t>Akouete</a:t>
            </a:r>
            <a:r>
              <a:rPr lang="de-DE" b="0" dirty="0"/>
              <a:t>, Noah </a:t>
            </a:r>
            <a:r>
              <a:rPr lang="de-DE" b="0" dirty="0" err="1"/>
              <a:t>Hurmer</a:t>
            </a:r>
            <a:r>
              <a:rPr lang="de-DE" b="0" dirty="0"/>
              <a:t> und Anne </a:t>
            </a:r>
            <a:r>
              <a:rPr lang="de-DE" b="0" dirty="0" err="1"/>
              <a:t>Gritto</a:t>
            </a:r>
            <a:endParaRPr lang="de-DE" b="0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9384E611-4063-43BC-B19B-9DDAB886DBCE}"/>
              </a:ext>
            </a:extLst>
          </p:cNvPr>
          <p:cNvSpPr txBox="1"/>
          <p:nvPr/>
        </p:nvSpPr>
        <p:spPr>
          <a:xfrm>
            <a:off x="9272180" y="658682"/>
            <a:ext cx="25853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>
                <a:solidFill>
                  <a:srgbClr val="006C30"/>
                </a:solidFill>
              </a:rPr>
              <a:t>Statistisches Praktikum</a:t>
            </a:r>
          </a:p>
        </p:txBody>
      </p:sp>
    </p:spTree>
    <p:extLst>
      <p:ext uri="{BB962C8B-B14F-4D97-AF65-F5344CB8AC3E}">
        <p14:creationId xmlns:p14="http://schemas.microsoft.com/office/powerpoint/2010/main" val="3258005233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02605" y="1347759"/>
            <a:ext cx="11554963" cy="1505177"/>
          </a:xfrm>
        </p:spPr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solidFill>
            <a:srgbClr val="C6C7BE"/>
          </a:solidFill>
        </p:spPr>
        <p:txBody>
          <a:bodyPr/>
          <a:lstStyle/>
          <a:p>
            <a:r>
              <a:rPr lang="de-DE" dirty="0"/>
              <a:t>Zwischenpräsentation am 21.12.2020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29390B17-4145-41B9-82BB-F790CBEBDE6D}"/>
              </a:ext>
            </a:extLst>
          </p:cNvPr>
          <p:cNvSpPr/>
          <p:nvPr/>
        </p:nvSpPr>
        <p:spPr bwMode="auto">
          <a:xfrm>
            <a:off x="9300356" y="188640"/>
            <a:ext cx="1800200" cy="792088"/>
          </a:xfrm>
          <a:prstGeom prst="rect">
            <a:avLst/>
          </a:prstGeom>
          <a:solidFill>
            <a:srgbClr val="C6C7BE"/>
          </a:solidFill>
          <a:ln w="12700" cap="flat" cmpd="sng" algn="ctr">
            <a:solidFill>
              <a:srgbClr val="C6C7BE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MU CompatilFact" pitchFamily="2" charset="0"/>
            </a:endParaRPr>
          </a:p>
        </p:txBody>
      </p:sp>
      <p:sp>
        <p:nvSpPr>
          <p:cNvPr id="8" name="Textplatzhalter 10">
            <a:extLst>
              <a:ext uri="{FF2B5EF4-FFF2-40B4-BE49-F238E27FC236}">
                <a16:creationId xmlns:a16="http://schemas.microsoft.com/office/drawing/2014/main" id="{684298D9-AF3C-4E36-981C-BC14C51ED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7568" y="620713"/>
            <a:ext cx="6768752" cy="457200"/>
          </a:xfrm>
        </p:spPr>
        <p:txBody>
          <a:bodyPr/>
          <a:lstStyle/>
          <a:p>
            <a:r>
              <a:rPr lang="de-DE" b="0" dirty="0"/>
              <a:t>Katja </a:t>
            </a:r>
            <a:r>
              <a:rPr lang="de-DE" b="0" dirty="0" err="1"/>
              <a:t>Gutmair</a:t>
            </a:r>
            <a:r>
              <a:rPr lang="de-DE" b="0" dirty="0"/>
              <a:t>, Stella </a:t>
            </a:r>
            <a:r>
              <a:rPr lang="de-DE" b="0" dirty="0" err="1"/>
              <a:t>Akouete</a:t>
            </a:r>
            <a:r>
              <a:rPr lang="de-DE" b="0" dirty="0"/>
              <a:t>, Noah </a:t>
            </a:r>
            <a:r>
              <a:rPr lang="de-DE" b="0" dirty="0" err="1"/>
              <a:t>Hurmer</a:t>
            </a:r>
            <a:r>
              <a:rPr lang="de-DE" b="0" dirty="0"/>
              <a:t> und Anne </a:t>
            </a:r>
            <a:r>
              <a:rPr lang="de-DE" b="0" dirty="0" err="1"/>
              <a:t>Gritto</a:t>
            </a:r>
            <a:endParaRPr lang="de-DE" b="0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9384E611-4063-43BC-B19B-9DDAB886DBCE}"/>
              </a:ext>
            </a:extLst>
          </p:cNvPr>
          <p:cNvSpPr txBox="1"/>
          <p:nvPr/>
        </p:nvSpPr>
        <p:spPr>
          <a:xfrm>
            <a:off x="9272180" y="658682"/>
            <a:ext cx="25853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>
                <a:solidFill>
                  <a:srgbClr val="006C30"/>
                </a:solidFill>
              </a:rPr>
              <a:t>Statistisches Praktikum</a:t>
            </a:r>
          </a:p>
        </p:txBody>
      </p:sp>
    </p:spTree>
    <p:extLst>
      <p:ext uri="{BB962C8B-B14F-4D97-AF65-F5344CB8AC3E}">
        <p14:creationId xmlns:p14="http://schemas.microsoft.com/office/powerpoint/2010/main" val="1592585429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2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solidFill>
            <a:srgbClr val="C6C7BE"/>
          </a:solidFill>
        </p:spPr>
        <p:txBody>
          <a:bodyPr/>
          <a:lstStyle/>
          <a:p>
            <a:r>
              <a:rPr lang="de-DE" dirty="0"/>
              <a:t>Zwischenpräsentation am 21.12.2020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29390B17-4145-41B9-82BB-F790CBEBDE6D}"/>
              </a:ext>
            </a:extLst>
          </p:cNvPr>
          <p:cNvSpPr/>
          <p:nvPr/>
        </p:nvSpPr>
        <p:spPr bwMode="auto">
          <a:xfrm>
            <a:off x="9300356" y="188640"/>
            <a:ext cx="1800200" cy="792088"/>
          </a:xfrm>
          <a:prstGeom prst="rect">
            <a:avLst/>
          </a:prstGeom>
          <a:solidFill>
            <a:srgbClr val="C6C7BE"/>
          </a:solidFill>
          <a:ln w="12700" cap="flat" cmpd="sng" algn="ctr">
            <a:solidFill>
              <a:srgbClr val="C6C7BE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MU CompatilFact" pitchFamily="2" charset="0"/>
            </a:endParaRPr>
          </a:p>
        </p:txBody>
      </p:sp>
      <p:sp>
        <p:nvSpPr>
          <p:cNvPr id="8" name="Textplatzhalter 10">
            <a:extLst>
              <a:ext uri="{FF2B5EF4-FFF2-40B4-BE49-F238E27FC236}">
                <a16:creationId xmlns:a16="http://schemas.microsoft.com/office/drawing/2014/main" id="{684298D9-AF3C-4E36-981C-BC14C51ED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7568" y="620713"/>
            <a:ext cx="6768752" cy="457200"/>
          </a:xfrm>
        </p:spPr>
        <p:txBody>
          <a:bodyPr/>
          <a:lstStyle/>
          <a:p>
            <a:r>
              <a:rPr lang="de-DE" b="0" dirty="0"/>
              <a:t>Katja </a:t>
            </a:r>
            <a:r>
              <a:rPr lang="de-DE" b="0" dirty="0" err="1"/>
              <a:t>Gutmair</a:t>
            </a:r>
            <a:r>
              <a:rPr lang="de-DE" b="0" dirty="0"/>
              <a:t>, Stella </a:t>
            </a:r>
            <a:r>
              <a:rPr lang="de-DE" b="0" dirty="0" err="1"/>
              <a:t>Akouete</a:t>
            </a:r>
            <a:r>
              <a:rPr lang="de-DE" b="0" dirty="0"/>
              <a:t>, Noah </a:t>
            </a:r>
            <a:r>
              <a:rPr lang="de-DE" b="0" dirty="0" err="1"/>
              <a:t>Hurmer</a:t>
            </a:r>
            <a:r>
              <a:rPr lang="de-DE" b="0" dirty="0"/>
              <a:t> und Anne </a:t>
            </a:r>
            <a:r>
              <a:rPr lang="de-DE" b="0" dirty="0" err="1"/>
              <a:t>Gritto</a:t>
            </a:r>
            <a:endParaRPr lang="de-DE" b="0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9384E611-4063-43BC-B19B-9DDAB886DBCE}"/>
              </a:ext>
            </a:extLst>
          </p:cNvPr>
          <p:cNvSpPr txBox="1"/>
          <p:nvPr/>
        </p:nvSpPr>
        <p:spPr>
          <a:xfrm>
            <a:off x="9272180" y="658682"/>
            <a:ext cx="25853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>
                <a:solidFill>
                  <a:srgbClr val="006C30"/>
                </a:solidFill>
              </a:rPr>
              <a:t>Statistisches Praktikum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9D0F9AB-3489-418A-80B9-C2B818D92E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965" y="2168861"/>
            <a:ext cx="11554963" cy="3816424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de-DE" sz="2800" dirty="0"/>
              <a:t>Vorstellen des Projekts</a:t>
            </a:r>
          </a:p>
          <a:p>
            <a:pPr marL="457200" indent="-457200">
              <a:buAutoNum type="arabicPeriod"/>
            </a:pPr>
            <a:r>
              <a:rPr lang="de-DE" sz="2800" dirty="0"/>
              <a:t>Einführung in Clustern</a:t>
            </a:r>
          </a:p>
        </p:txBody>
      </p:sp>
      <p:sp>
        <p:nvSpPr>
          <p:cNvPr id="11" name="Textplatzhalter 4">
            <a:extLst>
              <a:ext uri="{FF2B5EF4-FFF2-40B4-BE49-F238E27FC236}">
                <a16:creationId xmlns:a16="http://schemas.microsoft.com/office/drawing/2014/main" id="{87489741-22AB-47C0-B5C9-500374B00FF5}"/>
              </a:ext>
            </a:extLst>
          </p:cNvPr>
          <p:cNvSpPr txBox="1">
            <a:spLocks/>
          </p:cNvSpPr>
          <p:nvPr/>
        </p:nvSpPr>
        <p:spPr>
          <a:xfrm>
            <a:off x="318518" y="1304764"/>
            <a:ext cx="11554963" cy="75798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Times" pitchFamily="18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LMU CompatilFact" pitchFamily="2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-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de-DE" sz="4800" b="1" kern="0" dirty="0"/>
              <a:t>Gliederung</a:t>
            </a:r>
            <a:endParaRPr lang="en-GB" sz="3200" b="1" kern="0" dirty="0"/>
          </a:p>
        </p:txBody>
      </p:sp>
    </p:spTree>
    <p:extLst>
      <p:ext uri="{BB962C8B-B14F-4D97-AF65-F5344CB8AC3E}">
        <p14:creationId xmlns:p14="http://schemas.microsoft.com/office/powerpoint/2010/main" val="3273344848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3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solidFill>
            <a:srgbClr val="C6C7BE"/>
          </a:solidFill>
        </p:spPr>
        <p:txBody>
          <a:bodyPr/>
          <a:lstStyle/>
          <a:p>
            <a:r>
              <a:rPr lang="de-DE" dirty="0"/>
              <a:t>Zwischenpräsentation am 21.12.2020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29390B17-4145-41B9-82BB-F790CBEBDE6D}"/>
              </a:ext>
            </a:extLst>
          </p:cNvPr>
          <p:cNvSpPr/>
          <p:nvPr/>
        </p:nvSpPr>
        <p:spPr bwMode="auto">
          <a:xfrm>
            <a:off x="9300356" y="188640"/>
            <a:ext cx="1800200" cy="792088"/>
          </a:xfrm>
          <a:prstGeom prst="rect">
            <a:avLst/>
          </a:prstGeom>
          <a:solidFill>
            <a:srgbClr val="C6C7BE"/>
          </a:solidFill>
          <a:ln w="12700" cap="flat" cmpd="sng" algn="ctr">
            <a:solidFill>
              <a:srgbClr val="C6C7BE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MU CompatilFact" pitchFamily="2" charset="0"/>
            </a:endParaRPr>
          </a:p>
        </p:txBody>
      </p:sp>
      <p:sp>
        <p:nvSpPr>
          <p:cNvPr id="8" name="Textplatzhalter 10">
            <a:extLst>
              <a:ext uri="{FF2B5EF4-FFF2-40B4-BE49-F238E27FC236}">
                <a16:creationId xmlns:a16="http://schemas.microsoft.com/office/drawing/2014/main" id="{684298D9-AF3C-4E36-981C-BC14C51ED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7568" y="620713"/>
            <a:ext cx="6768752" cy="457200"/>
          </a:xfrm>
        </p:spPr>
        <p:txBody>
          <a:bodyPr/>
          <a:lstStyle/>
          <a:p>
            <a:r>
              <a:rPr lang="de-DE" b="0" dirty="0"/>
              <a:t>Katja </a:t>
            </a:r>
            <a:r>
              <a:rPr lang="de-DE" b="0" dirty="0" err="1"/>
              <a:t>Gutmair</a:t>
            </a:r>
            <a:r>
              <a:rPr lang="de-DE" b="0" dirty="0"/>
              <a:t>, Stella </a:t>
            </a:r>
            <a:r>
              <a:rPr lang="de-DE" b="0" dirty="0" err="1"/>
              <a:t>Akouete</a:t>
            </a:r>
            <a:r>
              <a:rPr lang="de-DE" b="0" dirty="0"/>
              <a:t>, Noah </a:t>
            </a:r>
            <a:r>
              <a:rPr lang="de-DE" b="0" dirty="0" err="1"/>
              <a:t>Hurmer</a:t>
            </a:r>
            <a:r>
              <a:rPr lang="de-DE" b="0" dirty="0"/>
              <a:t> und Anne </a:t>
            </a:r>
            <a:r>
              <a:rPr lang="de-DE" b="0" dirty="0" err="1"/>
              <a:t>Gritto</a:t>
            </a:r>
            <a:endParaRPr lang="de-DE" b="0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9384E611-4063-43BC-B19B-9DDAB886DBCE}"/>
              </a:ext>
            </a:extLst>
          </p:cNvPr>
          <p:cNvSpPr txBox="1"/>
          <p:nvPr/>
        </p:nvSpPr>
        <p:spPr>
          <a:xfrm>
            <a:off x="9272180" y="658682"/>
            <a:ext cx="25853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>
                <a:solidFill>
                  <a:srgbClr val="006C30"/>
                </a:solidFill>
              </a:rPr>
              <a:t>Statistisches Praktikum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9D0F9AB-3489-418A-80B9-C2B818D92E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340" y="1528834"/>
            <a:ext cx="11554963" cy="3816424"/>
          </a:xfrm>
        </p:spPr>
        <p:txBody>
          <a:bodyPr/>
          <a:lstStyle/>
          <a:p>
            <a:pPr marL="914400" indent="-914400">
              <a:buAutoNum type="arabicPeriod"/>
            </a:pPr>
            <a:r>
              <a:rPr lang="de-DE" sz="4800" b="1" dirty="0"/>
              <a:t>Vorstellen des Projekts</a:t>
            </a:r>
          </a:p>
          <a:p>
            <a:pPr marL="0" indent="0">
              <a:buNone/>
            </a:pPr>
            <a:endParaRPr lang="de-DE" sz="900" b="1" dirty="0"/>
          </a:p>
          <a:p>
            <a:r>
              <a:rPr lang="de-DE" sz="2800" dirty="0"/>
              <a:t>Forschungsprojekt</a:t>
            </a:r>
          </a:p>
          <a:p>
            <a:r>
              <a:rPr lang="de-DE" sz="2800" dirty="0"/>
              <a:t>Übergeordnete Fragestellung: Wie verändert sich das Auftreten verschiedener Großwetterlagen (GWL) unter Einfluss des Klimawandels?</a:t>
            </a:r>
          </a:p>
          <a:p>
            <a:r>
              <a:rPr lang="de-DE" sz="2800" dirty="0"/>
              <a:t>2 Datensätze: Reanalyse Datensatz ERA-20C mit Wetterdaten und ein Katalog zu historischen Großwetterlagen</a:t>
            </a:r>
          </a:p>
          <a:p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3125450453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solidFill>
            <a:srgbClr val="C6C7BE"/>
          </a:solidFill>
        </p:spPr>
        <p:txBody>
          <a:bodyPr/>
          <a:lstStyle/>
          <a:p>
            <a:r>
              <a:rPr lang="de-DE" dirty="0"/>
              <a:t>Zwischenpräsentation am 21.12.2020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29390B17-4145-41B9-82BB-F790CBEBDE6D}"/>
              </a:ext>
            </a:extLst>
          </p:cNvPr>
          <p:cNvSpPr/>
          <p:nvPr/>
        </p:nvSpPr>
        <p:spPr bwMode="auto">
          <a:xfrm>
            <a:off x="9300356" y="188640"/>
            <a:ext cx="1800200" cy="792088"/>
          </a:xfrm>
          <a:prstGeom prst="rect">
            <a:avLst/>
          </a:prstGeom>
          <a:solidFill>
            <a:srgbClr val="C6C7BE"/>
          </a:solidFill>
          <a:ln w="12700" cap="flat" cmpd="sng" algn="ctr">
            <a:solidFill>
              <a:srgbClr val="C6C7BE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MU CompatilFact" pitchFamily="2" charset="0"/>
            </a:endParaRPr>
          </a:p>
        </p:txBody>
      </p:sp>
      <p:sp>
        <p:nvSpPr>
          <p:cNvPr id="8" name="Textplatzhalter 10">
            <a:extLst>
              <a:ext uri="{FF2B5EF4-FFF2-40B4-BE49-F238E27FC236}">
                <a16:creationId xmlns:a16="http://schemas.microsoft.com/office/drawing/2014/main" id="{684298D9-AF3C-4E36-981C-BC14C51ED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7568" y="620713"/>
            <a:ext cx="6768752" cy="457200"/>
          </a:xfrm>
        </p:spPr>
        <p:txBody>
          <a:bodyPr/>
          <a:lstStyle/>
          <a:p>
            <a:r>
              <a:rPr lang="de-DE" b="0" dirty="0"/>
              <a:t>Katja </a:t>
            </a:r>
            <a:r>
              <a:rPr lang="de-DE" b="0" dirty="0" err="1"/>
              <a:t>Gutmair</a:t>
            </a:r>
            <a:r>
              <a:rPr lang="de-DE" b="0" dirty="0"/>
              <a:t>, Stella </a:t>
            </a:r>
            <a:r>
              <a:rPr lang="de-DE" b="0" dirty="0" err="1"/>
              <a:t>Akouete</a:t>
            </a:r>
            <a:r>
              <a:rPr lang="de-DE" b="0" dirty="0"/>
              <a:t>, Noah </a:t>
            </a:r>
            <a:r>
              <a:rPr lang="de-DE" b="0" dirty="0" err="1"/>
              <a:t>Hurmer</a:t>
            </a:r>
            <a:r>
              <a:rPr lang="de-DE" b="0" dirty="0"/>
              <a:t> und Anne </a:t>
            </a:r>
            <a:r>
              <a:rPr lang="de-DE" b="0" dirty="0" err="1"/>
              <a:t>Gritto</a:t>
            </a:r>
            <a:endParaRPr lang="de-DE" b="0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9384E611-4063-43BC-B19B-9DDAB886DBCE}"/>
              </a:ext>
            </a:extLst>
          </p:cNvPr>
          <p:cNvSpPr txBox="1"/>
          <p:nvPr/>
        </p:nvSpPr>
        <p:spPr>
          <a:xfrm>
            <a:off x="9272180" y="658682"/>
            <a:ext cx="25853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>
                <a:solidFill>
                  <a:srgbClr val="006C30"/>
                </a:solidFill>
              </a:rPr>
              <a:t>Statistisches Praktikum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480A894-B728-4E4F-B28E-A188777B45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605" y="2319536"/>
            <a:ext cx="11554963" cy="533400"/>
          </a:xfrm>
        </p:spPr>
        <p:txBody>
          <a:bodyPr/>
          <a:lstStyle/>
          <a:p>
            <a:r>
              <a:rPr lang="de-DE" sz="2800" dirty="0"/>
              <a:t>8x20 </a:t>
            </a:r>
            <a:r>
              <a:rPr lang="de-DE" sz="2800" dirty="0" err="1"/>
              <a:t>Grid</a:t>
            </a:r>
            <a:r>
              <a:rPr lang="de-DE" sz="2800" dirty="0"/>
              <a:t> mit Messungen über Europa und Atlantik</a:t>
            </a:r>
            <a:endParaRPr lang="en-GB" sz="2800" dirty="0"/>
          </a:p>
          <a:p>
            <a:endParaRPr lang="de-DE" dirty="0"/>
          </a:p>
        </p:txBody>
      </p:sp>
      <p:sp>
        <p:nvSpPr>
          <p:cNvPr id="12" name="Textplatzhalter 4">
            <a:extLst>
              <a:ext uri="{FF2B5EF4-FFF2-40B4-BE49-F238E27FC236}">
                <a16:creationId xmlns:a16="http://schemas.microsoft.com/office/drawing/2014/main" id="{D3A54566-C011-4326-BC0B-AFE1CB755628}"/>
              </a:ext>
            </a:extLst>
          </p:cNvPr>
          <p:cNvSpPr txBox="1">
            <a:spLocks/>
          </p:cNvSpPr>
          <p:nvPr/>
        </p:nvSpPr>
        <p:spPr>
          <a:xfrm>
            <a:off x="302605" y="1266864"/>
            <a:ext cx="11554963" cy="75798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Times" pitchFamily="18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LMU CompatilFact" pitchFamily="2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-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9pPr>
          </a:lstStyle>
          <a:p>
            <a:endParaRPr lang="en-GB" kern="0" dirty="0"/>
          </a:p>
        </p:txBody>
      </p:sp>
      <p:sp>
        <p:nvSpPr>
          <p:cNvPr id="13" name="Textplatzhalter 4">
            <a:extLst>
              <a:ext uri="{FF2B5EF4-FFF2-40B4-BE49-F238E27FC236}">
                <a16:creationId xmlns:a16="http://schemas.microsoft.com/office/drawing/2014/main" id="{18009493-1578-4098-8756-C183C1606E70}"/>
              </a:ext>
            </a:extLst>
          </p:cNvPr>
          <p:cNvSpPr txBox="1">
            <a:spLocks/>
          </p:cNvSpPr>
          <p:nvPr/>
        </p:nvSpPr>
        <p:spPr>
          <a:xfrm>
            <a:off x="455005" y="1419264"/>
            <a:ext cx="11554963" cy="75798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Times" pitchFamily="18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LMU CompatilFact" pitchFamily="2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-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de-DE" sz="4800" b="1" dirty="0"/>
              <a:t>Reanalyse Datensatz</a:t>
            </a:r>
            <a:endParaRPr lang="en-GB" sz="4800" b="1" dirty="0"/>
          </a:p>
          <a:p>
            <a:pPr marL="0" indent="0">
              <a:buNone/>
            </a:pPr>
            <a:endParaRPr lang="en-GB" kern="0" dirty="0"/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1130551C-18C9-471F-AEAA-DAB3569D9AF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24" b="15588"/>
          <a:stretch/>
        </p:blipFill>
        <p:spPr>
          <a:xfrm>
            <a:off x="776282" y="2997696"/>
            <a:ext cx="5449060" cy="299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94334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solidFill>
            <a:srgbClr val="C6C7BE"/>
          </a:solidFill>
        </p:spPr>
        <p:txBody>
          <a:bodyPr/>
          <a:lstStyle/>
          <a:p>
            <a:r>
              <a:rPr lang="de-DE" dirty="0"/>
              <a:t>Zwischenpräsentation am 21.12.2020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29390B17-4145-41B9-82BB-F790CBEBDE6D}"/>
              </a:ext>
            </a:extLst>
          </p:cNvPr>
          <p:cNvSpPr/>
          <p:nvPr/>
        </p:nvSpPr>
        <p:spPr bwMode="auto">
          <a:xfrm>
            <a:off x="9300356" y="188640"/>
            <a:ext cx="1800200" cy="792088"/>
          </a:xfrm>
          <a:prstGeom prst="rect">
            <a:avLst/>
          </a:prstGeom>
          <a:solidFill>
            <a:srgbClr val="C6C7BE"/>
          </a:solidFill>
          <a:ln w="12700" cap="flat" cmpd="sng" algn="ctr">
            <a:solidFill>
              <a:srgbClr val="C6C7BE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MU CompatilFact" pitchFamily="2" charset="0"/>
            </a:endParaRPr>
          </a:p>
        </p:txBody>
      </p:sp>
      <p:sp>
        <p:nvSpPr>
          <p:cNvPr id="8" name="Textplatzhalter 10">
            <a:extLst>
              <a:ext uri="{FF2B5EF4-FFF2-40B4-BE49-F238E27FC236}">
                <a16:creationId xmlns:a16="http://schemas.microsoft.com/office/drawing/2014/main" id="{684298D9-AF3C-4E36-981C-BC14C51ED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7568" y="620713"/>
            <a:ext cx="6768752" cy="457200"/>
          </a:xfrm>
        </p:spPr>
        <p:txBody>
          <a:bodyPr/>
          <a:lstStyle/>
          <a:p>
            <a:r>
              <a:rPr lang="de-DE" b="0" dirty="0"/>
              <a:t>Katja </a:t>
            </a:r>
            <a:r>
              <a:rPr lang="de-DE" b="0" dirty="0" err="1"/>
              <a:t>Gutmair</a:t>
            </a:r>
            <a:r>
              <a:rPr lang="de-DE" b="0" dirty="0"/>
              <a:t>, Stella </a:t>
            </a:r>
            <a:r>
              <a:rPr lang="de-DE" b="0" dirty="0" err="1"/>
              <a:t>Akouete</a:t>
            </a:r>
            <a:r>
              <a:rPr lang="de-DE" b="0" dirty="0"/>
              <a:t>, Noah </a:t>
            </a:r>
            <a:r>
              <a:rPr lang="de-DE" b="0" dirty="0" err="1"/>
              <a:t>Hurmer</a:t>
            </a:r>
            <a:r>
              <a:rPr lang="de-DE" b="0" dirty="0"/>
              <a:t> und Anne </a:t>
            </a:r>
            <a:r>
              <a:rPr lang="de-DE" b="0" dirty="0" err="1"/>
              <a:t>Gritto</a:t>
            </a:r>
            <a:endParaRPr lang="de-DE" b="0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9384E611-4063-43BC-B19B-9DDAB886DBCE}"/>
              </a:ext>
            </a:extLst>
          </p:cNvPr>
          <p:cNvSpPr txBox="1"/>
          <p:nvPr/>
        </p:nvSpPr>
        <p:spPr>
          <a:xfrm>
            <a:off x="9272180" y="658682"/>
            <a:ext cx="25853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>
                <a:solidFill>
                  <a:srgbClr val="006C30"/>
                </a:solidFill>
              </a:rPr>
              <a:t>Statistisches Praktikum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8480A894-B728-4E4F-B28E-A188777B451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02605" y="2319536"/>
                <a:ext cx="11554963" cy="3271600"/>
              </a:xfrm>
            </p:spPr>
            <p:txBody>
              <a:bodyPr/>
              <a:lstStyle/>
              <a:p>
                <a:r>
                  <a:rPr lang="de-DE" sz="2800" dirty="0"/>
                  <a:t>Jeweils 4 Messungen am Tag</a:t>
                </a:r>
              </a:p>
              <a:p>
                <a:pPr lvl="2">
                  <a:buFont typeface="Wingdings" panose="05000000000000000000" pitchFamily="2" charset="2"/>
                  <a:buChar char="Ø"/>
                </a:pPr>
                <a:r>
                  <a:rPr lang="de-DE" sz="2000" dirty="0"/>
                  <a:t>     </a:t>
                </a:r>
                <a:r>
                  <a:rPr lang="de-DE" sz="2400" dirty="0"/>
                  <a:t>Vorerst Verwenden des Mittelwerts </a:t>
                </a:r>
                <a:r>
                  <a:rPr lang="de-DE" sz="2000" dirty="0"/>
                  <a:t>    </a:t>
                </a:r>
              </a:p>
              <a:p>
                <a:r>
                  <a:rPr lang="de-DE" sz="2800" dirty="0"/>
                  <a:t>Datenerhebung von 1900 – 2010</a:t>
                </a:r>
              </a:p>
              <a:p>
                <a:r>
                  <a:rPr lang="de-DE" sz="2800" dirty="0"/>
                  <a:t>Erhobene Variablen:</a:t>
                </a:r>
              </a:p>
              <a:p>
                <a:pPr lvl="2">
                  <a:buFont typeface="Wingdings" panose="05000000000000000000" pitchFamily="2" charset="2"/>
                  <a:buChar char="Ø"/>
                </a:pPr>
                <a:r>
                  <a:rPr lang="de-DE" sz="2000" dirty="0"/>
                  <a:t>     </a:t>
                </a:r>
                <a:r>
                  <a:rPr lang="de-DE" sz="2400" dirty="0"/>
                  <a:t>Luftdruck auf Meereshöhe in Pascal (</a:t>
                </a:r>
                <a:r>
                  <a:rPr lang="de-DE" sz="2400" dirty="0" err="1"/>
                  <a:t>mslp</a:t>
                </a:r>
                <a:r>
                  <a:rPr lang="de-DE" sz="2400" dirty="0"/>
                  <a:t>)</a:t>
                </a:r>
              </a:p>
              <a:p>
                <a:pPr lvl="2">
                  <a:buFont typeface="Wingdings" panose="05000000000000000000" pitchFamily="2" charset="2"/>
                  <a:buChar char="Ø"/>
                </a:pPr>
                <a:r>
                  <a:rPr lang="de-DE" sz="2000" dirty="0"/>
                  <a:t>     </a:t>
                </a:r>
                <a:r>
                  <a:rPr lang="de-DE" sz="2400" dirty="0"/>
                  <a:t>Geopotential auf 500 hPa in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sz="200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de-DE" sz="200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200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de-DE" sz="200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de-DE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200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de-DE" sz="200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de-DE" sz="2000" dirty="0"/>
                  <a:t>              </a:t>
                </a:r>
              </a:p>
              <a:p>
                <a:pPr marL="0" indent="0">
                  <a:buNone/>
                </a:pPr>
                <a:r>
                  <a:rPr lang="de-DE" sz="2800" dirty="0"/>
                  <a:t>       </a:t>
                </a:r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8480A894-B728-4E4F-B28E-A188777B45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2605" y="2319536"/>
                <a:ext cx="11554963" cy="3271600"/>
              </a:xfrm>
              <a:blipFill>
                <a:blip r:embed="rId2"/>
                <a:stretch>
                  <a:fillRect l="-1108" t="-205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platzhalter 4">
            <a:extLst>
              <a:ext uri="{FF2B5EF4-FFF2-40B4-BE49-F238E27FC236}">
                <a16:creationId xmlns:a16="http://schemas.microsoft.com/office/drawing/2014/main" id="{D3A54566-C011-4326-BC0B-AFE1CB755628}"/>
              </a:ext>
            </a:extLst>
          </p:cNvPr>
          <p:cNvSpPr txBox="1">
            <a:spLocks/>
          </p:cNvSpPr>
          <p:nvPr/>
        </p:nvSpPr>
        <p:spPr>
          <a:xfrm>
            <a:off x="302605" y="1266864"/>
            <a:ext cx="11554963" cy="75798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Times" pitchFamily="18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LMU CompatilFact" pitchFamily="2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-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9pPr>
          </a:lstStyle>
          <a:p>
            <a:endParaRPr lang="en-GB" kern="0" dirty="0"/>
          </a:p>
        </p:txBody>
      </p:sp>
      <p:sp>
        <p:nvSpPr>
          <p:cNvPr id="13" name="Textplatzhalter 4">
            <a:extLst>
              <a:ext uri="{FF2B5EF4-FFF2-40B4-BE49-F238E27FC236}">
                <a16:creationId xmlns:a16="http://schemas.microsoft.com/office/drawing/2014/main" id="{18009493-1578-4098-8756-C183C1606E70}"/>
              </a:ext>
            </a:extLst>
          </p:cNvPr>
          <p:cNvSpPr txBox="1">
            <a:spLocks/>
          </p:cNvSpPr>
          <p:nvPr/>
        </p:nvSpPr>
        <p:spPr>
          <a:xfrm>
            <a:off x="455005" y="1419264"/>
            <a:ext cx="11554963" cy="75798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Times" pitchFamily="18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LMU CompatilFact" pitchFamily="2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-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de-DE" sz="4800" b="1" dirty="0"/>
              <a:t>Reanalyse Datensatz</a:t>
            </a:r>
            <a:endParaRPr lang="en-GB" sz="4800" b="1" dirty="0"/>
          </a:p>
          <a:p>
            <a:pPr marL="0" indent="0">
              <a:buNone/>
            </a:pPr>
            <a:endParaRPr lang="en-GB" kern="0" dirty="0"/>
          </a:p>
        </p:txBody>
      </p:sp>
    </p:spTree>
    <p:extLst>
      <p:ext uri="{BB962C8B-B14F-4D97-AF65-F5344CB8AC3E}">
        <p14:creationId xmlns:p14="http://schemas.microsoft.com/office/powerpoint/2010/main" val="3081709184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6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solidFill>
            <a:srgbClr val="C6C7BE"/>
          </a:solidFill>
        </p:spPr>
        <p:txBody>
          <a:bodyPr/>
          <a:lstStyle/>
          <a:p>
            <a:r>
              <a:rPr lang="de-DE" dirty="0"/>
              <a:t>Zwischenpräsentation am 21.12.2020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29390B17-4145-41B9-82BB-F790CBEBDE6D}"/>
              </a:ext>
            </a:extLst>
          </p:cNvPr>
          <p:cNvSpPr/>
          <p:nvPr/>
        </p:nvSpPr>
        <p:spPr bwMode="auto">
          <a:xfrm>
            <a:off x="9300356" y="188640"/>
            <a:ext cx="1800200" cy="792088"/>
          </a:xfrm>
          <a:prstGeom prst="rect">
            <a:avLst/>
          </a:prstGeom>
          <a:solidFill>
            <a:srgbClr val="C6C7BE"/>
          </a:solidFill>
          <a:ln w="12700" cap="flat" cmpd="sng" algn="ctr">
            <a:solidFill>
              <a:srgbClr val="C6C7BE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MU CompatilFact" pitchFamily="2" charset="0"/>
            </a:endParaRPr>
          </a:p>
        </p:txBody>
      </p:sp>
      <p:sp>
        <p:nvSpPr>
          <p:cNvPr id="8" name="Textplatzhalter 10">
            <a:extLst>
              <a:ext uri="{FF2B5EF4-FFF2-40B4-BE49-F238E27FC236}">
                <a16:creationId xmlns:a16="http://schemas.microsoft.com/office/drawing/2014/main" id="{684298D9-AF3C-4E36-981C-BC14C51ED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7568" y="620713"/>
            <a:ext cx="6768752" cy="457200"/>
          </a:xfrm>
        </p:spPr>
        <p:txBody>
          <a:bodyPr/>
          <a:lstStyle/>
          <a:p>
            <a:r>
              <a:rPr lang="de-DE" b="0" dirty="0"/>
              <a:t>Katja </a:t>
            </a:r>
            <a:r>
              <a:rPr lang="de-DE" b="0" dirty="0" err="1"/>
              <a:t>Gutmair</a:t>
            </a:r>
            <a:r>
              <a:rPr lang="de-DE" b="0" dirty="0"/>
              <a:t>, Stella </a:t>
            </a:r>
            <a:r>
              <a:rPr lang="de-DE" b="0" dirty="0" err="1"/>
              <a:t>Akouete</a:t>
            </a:r>
            <a:r>
              <a:rPr lang="de-DE" b="0" dirty="0"/>
              <a:t>, Noah </a:t>
            </a:r>
            <a:r>
              <a:rPr lang="de-DE" b="0" dirty="0" err="1"/>
              <a:t>Hurmer</a:t>
            </a:r>
            <a:r>
              <a:rPr lang="de-DE" b="0" dirty="0"/>
              <a:t> und Anne </a:t>
            </a:r>
            <a:r>
              <a:rPr lang="de-DE" b="0" dirty="0" err="1"/>
              <a:t>Gritto</a:t>
            </a:r>
            <a:endParaRPr lang="de-DE" b="0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9384E611-4063-43BC-B19B-9DDAB886DBCE}"/>
              </a:ext>
            </a:extLst>
          </p:cNvPr>
          <p:cNvSpPr txBox="1"/>
          <p:nvPr/>
        </p:nvSpPr>
        <p:spPr>
          <a:xfrm>
            <a:off x="9272180" y="658682"/>
            <a:ext cx="25853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>
                <a:solidFill>
                  <a:srgbClr val="006C30"/>
                </a:solidFill>
              </a:rPr>
              <a:t>Statistisches Praktikum</a:t>
            </a:r>
          </a:p>
        </p:txBody>
      </p:sp>
      <p:sp>
        <p:nvSpPr>
          <p:cNvPr id="12" name="Textplatzhalter 4">
            <a:extLst>
              <a:ext uri="{FF2B5EF4-FFF2-40B4-BE49-F238E27FC236}">
                <a16:creationId xmlns:a16="http://schemas.microsoft.com/office/drawing/2014/main" id="{D3A54566-C011-4326-BC0B-AFE1CB755628}"/>
              </a:ext>
            </a:extLst>
          </p:cNvPr>
          <p:cNvSpPr txBox="1">
            <a:spLocks/>
          </p:cNvSpPr>
          <p:nvPr/>
        </p:nvSpPr>
        <p:spPr>
          <a:xfrm>
            <a:off x="302605" y="1266864"/>
            <a:ext cx="11554963" cy="75798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Times" pitchFamily="18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LMU CompatilFact" pitchFamily="2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-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9pPr>
          </a:lstStyle>
          <a:p>
            <a:endParaRPr lang="en-GB" kern="0" dirty="0"/>
          </a:p>
        </p:txBody>
      </p:sp>
      <p:sp>
        <p:nvSpPr>
          <p:cNvPr id="13" name="Textplatzhalter 4">
            <a:extLst>
              <a:ext uri="{FF2B5EF4-FFF2-40B4-BE49-F238E27FC236}">
                <a16:creationId xmlns:a16="http://schemas.microsoft.com/office/drawing/2014/main" id="{18009493-1578-4098-8756-C183C1606E70}"/>
              </a:ext>
            </a:extLst>
          </p:cNvPr>
          <p:cNvSpPr txBox="1">
            <a:spLocks/>
          </p:cNvSpPr>
          <p:nvPr/>
        </p:nvSpPr>
        <p:spPr>
          <a:xfrm>
            <a:off x="455005" y="1419264"/>
            <a:ext cx="11554963" cy="75798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Times" pitchFamily="18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LMU CompatilFact" pitchFamily="2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-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de-DE" sz="4800" b="1" dirty="0"/>
              <a:t>Auszug aus dem Reanalyse Datensatz</a:t>
            </a:r>
            <a:endParaRPr lang="en-GB" sz="4800" b="1" dirty="0"/>
          </a:p>
          <a:p>
            <a:pPr marL="0" indent="0">
              <a:buNone/>
            </a:pPr>
            <a:endParaRPr lang="en-GB" kern="0" dirty="0"/>
          </a:p>
        </p:txBody>
      </p:sp>
      <p:pic>
        <p:nvPicPr>
          <p:cNvPr id="25" name="Inhaltsplatzhalter 24" descr="Ein Bild, das Tisch enthält.&#10;&#10;Automatisch generierte Beschreibung">
            <a:extLst>
              <a:ext uri="{FF2B5EF4-FFF2-40B4-BE49-F238E27FC236}">
                <a16:creationId xmlns:a16="http://schemas.microsoft.com/office/drawing/2014/main" id="{8C9F5E97-B0E3-4EBC-BFE3-B31EBDDC0E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217" y="2385316"/>
            <a:ext cx="5990827" cy="1572305"/>
          </a:xfrm>
        </p:spPr>
      </p:pic>
      <p:pic>
        <p:nvPicPr>
          <p:cNvPr id="27" name="Grafik 26" descr="Ein Bild, das Tisch enthält.&#10;&#10;Automatisch generierte Beschreibung">
            <a:extLst>
              <a:ext uri="{FF2B5EF4-FFF2-40B4-BE49-F238E27FC236}">
                <a16:creationId xmlns:a16="http://schemas.microsoft.com/office/drawing/2014/main" id="{C0619729-9CAB-47E1-AEC6-2D0F959B0C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217" y="4269590"/>
            <a:ext cx="6040983" cy="599569"/>
          </a:xfrm>
          <a:prstGeom prst="rect">
            <a:avLst/>
          </a:prstGeom>
        </p:spPr>
      </p:pic>
      <p:pic>
        <p:nvPicPr>
          <p:cNvPr id="29" name="Grafik 28" descr="Ein Bild, das Tisch enthält.&#10;&#10;Automatisch generierte Beschreibung">
            <a:extLst>
              <a:ext uri="{FF2B5EF4-FFF2-40B4-BE49-F238E27FC236}">
                <a16:creationId xmlns:a16="http://schemas.microsoft.com/office/drawing/2014/main" id="{D02872A1-6D46-428E-AA96-A1D60E77D6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497" y="5373216"/>
            <a:ext cx="6034199" cy="599569"/>
          </a:xfrm>
          <a:prstGeom prst="rect">
            <a:avLst/>
          </a:prstGeom>
        </p:spPr>
      </p:pic>
      <p:sp>
        <p:nvSpPr>
          <p:cNvPr id="30" name="Textfeld 29">
            <a:extLst>
              <a:ext uri="{FF2B5EF4-FFF2-40B4-BE49-F238E27FC236}">
                <a16:creationId xmlns:a16="http://schemas.microsoft.com/office/drawing/2014/main" id="{69980E07-39B1-418F-BC41-443C1C799B2F}"/>
              </a:ext>
            </a:extLst>
          </p:cNvPr>
          <p:cNvSpPr txBox="1"/>
          <p:nvPr/>
        </p:nvSpPr>
        <p:spPr>
          <a:xfrm>
            <a:off x="3293360" y="3806554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/>
              <a:t>.  .  .</a:t>
            </a: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D5AA273B-CA76-40D9-B49F-4C5AC81AE6D2}"/>
              </a:ext>
            </a:extLst>
          </p:cNvPr>
          <p:cNvSpPr/>
          <p:nvPr/>
        </p:nvSpPr>
        <p:spPr>
          <a:xfrm>
            <a:off x="3293361" y="4864745"/>
            <a:ext cx="60785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000" dirty="0"/>
              <a:t>.  .  .</a:t>
            </a:r>
          </a:p>
        </p:txBody>
      </p:sp>
    </p:spTree>
    <p:extLst>
      <p:ext uri="{BB962C8B-B14F-4D97-AF65-F5344CB8AC3E}">
        <p14:creationId xmlns:p14="http://schemas.microsoft.com/office/powerpoint/2010/main" val="4188469799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02605" y="1347759"/>
            <a:ext cx="11554963" cy="1505177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Datensatz Reanalyse erklären (8x 20 Messungen, Bereich zeigen auf Weltkarte wo die Messungen sind, </a:t>
            </a:r>
            <a:r>
              <a:rPr lang="de-DE" dirty="0" err="1"/>
              <a:t>mslp</a:t>
            </a:r>
            <a:r>
              <a:rPr lang="de-DE" dirty="0"/>
              <a:t> und geopotential vorstellen (Wertebereich, Mittelwert etc.), täglich 4 Messungen, deshalb erstmal zusammengefasst zu </a:t>
            </a:r>
            <a:r>
              <a:rPr lang="de-DE" dirty="0" err="1"/>
              <a:t>avg</a:t>
            </a: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solidFill>
            <a:srgbClr val="C6C7BE"/>
          </a:solidFill>
        </p:spPr>
        <p:txBody>
          <a:bodyPr/>
          <a:lstStyle/>
          <a:p>
            <a:r>
              <a:rPr lang="de-DE" dirty="0"/>
              <a:t>Zwischenpräsentation am 21.12.2020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29390B17-4145-41B9-82BB-F790CBEBDE6D}"/>
              </a:ext>
            </a:extLst>
          </p:cNvPr>
          <p:cNvSpPr/>
          <p:nvPr/>
        </p:nvSpPr>
        <p:spPr bwMode="auto">
          <a:xfrm>
            <a:off x="9300356" y="188640"/>
            <a:ext cx="1800200" cy="792088"/>
          </a:xfrm>
          <a:prstGeom prst="rect">
            <a:avLst/>
          </a:prstGeom>
          <a:solidFill>
            <a:srgbClr val="C6C7BE"/>
          </a:solidFill>
          <a:ln w="12700" cap="flat" cmpd="sng" algn="ctr">
            <a:solidFill>
              <a:srgbClr val="C6C7BE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MU CompatilFact" pitchFamily="2" charset="0"/>
            </a:endParaRPr>
          </a:p>
        </p:txBody>
      </p:sp>
      <p:sp>
        <p:nvSpPr>
          <p:cNvPr id="8" name="Textplatzhalter 10">
            <a:extLst>
              <a:ext uri="{FF2B5EF4-FFF2-40B4-BE49-F238E27FC236}">
                <a16:creationId xmlns:a16="http://schemas.microsoft.com/office/drawing/2014/main" id="{684298D9-AF3C-4E36-981C-BC14C51ED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7568" y="620713"/>
            <a:ext cx="6768752" cy="457200"/>
          </a:xfrm>
        </p:spPr>
        <p:txBody>
          <a:bodyPr/>
          <a:lstStyle/>
          <a:p>
            <a:r>
              <a:rPr lang="de-DE" b="0" dirty="0"/>
              <a:t>Katja </a:t>
            </a:r>
            <a:r>
              <a:rPr lang="de-DE" b="0" dirty="0" err="1"/>
              <a:t>Gutmair</a:t>
            </a:r>
            <a:r>
              <a:rPr lang="de-DE" b="0" dirty="0"/>
              <a:t>, Stella </a:t>
            </a:r>
            <a:r>
              <a:rPr lang="de-DE" b="0" dirty="0" err="1"/>
              <a:t>Akouete</a:t>
            </a:r>
            <a:r>
              <a:rPr lang="de-DE" b="0" dirty="0"/>
              <a:t>, Noah </a:t>
            </a:r>
            <a:r>
              <a:rPr lang="de-DE" b="0" dirty="0" err="1"/>
              <a:t>Hurmer</a:t>
            </a:r>
            <a:r>
              <a:rPr lang="de-DE" b="0" dirty="0"/>
              <a:t> und Anne </a:t>
            </a:r>
            <a:r>
              <a:rPr lang="de-DE" b="0" dirty="0" err="1"/>
              <a:t>Gritto</a:t>
            </a:r>
            <a:endParaRPr lang="de-DE" b="0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9384E611-4063-43BC-B19B-9DDAB886DBCE}"/>
              </a:ext>
            </a:extLst>
          </p:cNvPr>
          <p:cNvSpPr txBox="1"/>
          <p:nvPr/>
        </p:nvSpPr>
        <p:spPr>
          <a:xfrm>
            <a:off x="9272180" y="658682"/>
            <a:ext cx="25853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>
                <a:solidFill>
                  <a:srgbClr val="006C30"/>
                </a:solidFill>
              </a:rPr>
              <a:t>Statistisches Praktikum</a:t>
            </a:r>
          </a:p>
        </p:txBody>
      </p:sp>
    </p:spTree>
    <p:extLst>
      <p:ext uri="{BB962C8B-B14F-4D97-AF65-F5344CB8AC3E}">
        <p14:creationId xmlns:p14="http://schemas.microsoft.com/office/powerpoint/2010/main" val="2496986549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8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solidFill>
            <a:srgbClr val="C6C7BE"/>
          </a:solidFill>
        </p:spPr>
        <p:txBody>
          <a:bodyPr/>
          <a:lstStyle/>
          <a:p>
            <a:r>
              <a:rPr lang="de-DE" dirty="0"/>
              <a:t>Zwischenpräsentation am 21.12.2020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29390B17-4145-41B9-82BB-F790CBEBDE6D}"/>
              </a:ext>
            </a:extLst>
          </p:cNvPr>
          <p:cNvSpPr/>
          <p:nvPr/>
        </p:nvSpPr>
        <p:spPr bwMode="auto">
          <a:xfrm>
            <a:off x="9300356" y="188640"/>
            <a:ext cx="1800200" cy="792088"/>
          </a:xfrm>
          <a:prstGeom prst="rect">
            <a:avLst/>
          </a:prstGeom>
          <a:solidFill>
            <a:srgbClr val="C6C7BE"/>
          </a:solidFill>
          <a:ln w="12700" cap="flat" cmpd="sng" algn="ctr">
            <a:solidFill>
              <a:srgbClr val="C6C7BE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MU CompatilFact" pitchFamily="2" charset="0"/>
            </a:endParaRPr>
          </a:p>
        </p:txBody>
      </p:sp>
      <p:sp>
        <p:nvSpPr>
          <p:cNvPr id="8" name="Textplatzhalter 10">
            <a:extLst>
              <a:ext uri="{FF2B5EF4-FFF2-40B4-BE49-F238E27FC236}">
                <a16:creationId xmlns:a16="http://schemas.microsoft.com/office/drawing/2014/main" id="{684298D9-AF3C-4E36-981C-BC14C51ED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7568" y="620713"/>
            <a:ext cx="6768752" cy="457200"/>
          </a:xfrm>
        </p:spPr>
        <p:txBody>
          <a:bodyPr/>
          <a:lstStyle/>
          <a:p>
            <a:r>
              <a:rPr lang="de-DE" b="0" dirty="0"/>
              <a:t>Katja </a:t>
            </a:r>
            <a:r>
              <a:rPr lang="de-DE" b="0" dirty="0" err="1"/>
              <a:t>Gutmair</a:t>
            </a:r>
            <a:r>
              <a:rPr lang="de-DE" b="0" dirty="0"/>
              <a:t>, Stella </a:t>
            </a:r>
            <a:r>
              <a:rPr lang="de-DE" b="0" dirty="0" err="1"/>
              <a:t>Akouete</a:t>
            </a:r>
            <a:r>
              <a:rPr lang="de-DE" b="0" dirty="0"/>
              <a:t>, Noah </a:t>
            </a:r>
            <a:r>
              <a:rPr lang="de-DE" b="0" dirty="0" err="1"/>
              <a:t>Hurmer</a:t>
            </a:r>
            <a:r>
              <a:rPr lang="de-DE" b="0" dirty="0"/>
              <a:t> und Anne </a:t>
            </a:r>
            <a:r>
              <a:rPr lang="de-DE" b="0" dirty="0" err="1"/>
              <a:t>Gritto</a:t>
            </a:r>
            <a:endParaRPr lang="de-DE" b="0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9384E611-4063-43BC-B19B-9DDAB886DBCE}"/>
              </a:ext>
            </a:extLst>
          </p:cNvPr>
          <p:cNvSpPr txBox="1"/>
          <p:nvPr/>
        </p:nvSpPr>
        <p:spPr>
          <a:xfrm>
            <a:off x="9272180" y="658682"/>
            <a:ext cx="25853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>
                <a:solidFill>
                  <a:srgbClr val="006C30"/>
                </a:solidFill>
              </a:rPr>
              <a:t>Statistisches Praktikum</a:t>
            </a:r>
          </a:p>
        </p:txBody>
      </p:sp>
      <p:sp>
        <p:nvSpPr>
          <p:cNvPr id="10" name="Inhaltsplatzhalter 5">
            <a:extLst>
              <a:ext uri="{FF2B5EF4-FFF2-40B4-BE49-F238E27FC236}">
                <a16:creationId xmlns:a16="http://schemas.microsoft.com/office/drawing/2014/main" id="{A5ACB287-AAF7-490C-B404-B677804C2208}"/>
              </a:ext>
            </a:extLst>
          </p:cNvPr>
          <p:cNvSpPr txBox="1">
            <a:spLocks/>
          </p:cNvSpPr>
          <p:nvPr/>
        </p:nvSpPr>
        <p:spPr bwMode="auto">
          <a:xfrm>
            <a:off x="155340" y="1528834"/>
            <a:ext cx="11554963" cy="3816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Times" pitchFamily="18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LMU CompatilFact" pitchFamily="2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-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9pPr>
          </a:lstStyle>
          <a:p>
            <a:pPr marL="914400" indent="-914400">
              <a:buAutoNum type="arabicPeriod" startAt="2"/>
            </a:pPr>
            <a:r>
              <a:rPr lang="de-DE" sz="4800" b="1" kern="0" dirty="0"/>
              <a:t>Einführung in Cluster</a:t>
            </a:r>
          </a:p>
          <a:p>
            <a:r>
              <a:rPr lang="de-DE" sz="2800" dirty="0"/>
              <a:t>Grundidee: Bildung von möglichst homogenen Gruppen, Cluster untereinander möglichst heterogen</a:t>
            </a:r>
          </a:p>
          <a:p>
            <a:r>
              <a:rPr lang="de-DE" sz="2800" kern="0" dirty="0"/>
              <a:t>Hierarchisches Clustering: …</a:t>
            </a:r>
          </a:p>
          <a:p>
            <a:r>
              <a:rPr lang="de-DE" sz="2800" kern="0" dirty="0"/>
              <a:t>Partitioniertes Clustering: …</a:t>
            </a:r>
          </a:p>
          <a:p>
            <a:r>
              <a:rPr lang="de-DE" sz="2800" kern="0" dirty="0"/>
              <a:t>Distanzmatrix etc.</a:t>
            </a:r>
          </a:p>
          <a:p>
            <a:pPr marL="0" indent="0">
              <a:buFontTx/>
              <a:buNone/>
            </a:pPr>
            <a:endParaRPr lang="de-DE" sz="900" b="1" kern="0" dirty="0"/>
          </a:p>
          <a:p>
            <a:pPr marL="0" indent="0">
              <a:buNone/>
            </a:pPr>
            <a:endParaRPr lang="de-DE" sz="2800" kern="0" dirty="0"/>
          </a:p>
        </p:txBody>
      </p:sp>
    </p:spTree>
    <p:extLst>
      <p:ext uri="{BB962C8B-B14F-4D97-AF65-F5344CB8AC3E}">
        <p14:creationId xmlns:p14="http://schemas.microsoft.com/office/powerpoint/2010/main" val="4265196740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02605" y="1347759"/>
            <a:ext cx="11554963" cy="1505177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Cluster Versuch mit 320 Dimensionen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9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solidFill>
            <a:srgbClr val="C6C7BE"/>
          </a:solidFill>
        </p:spPr>
        <p:txBody>
          <a:bodyPr/>
          <a:lstStyle/>
          <a:p>
            <a:r>
              <a:rPr lang="de-DE" dirty="0"/>
              <a:t>Zwischenpräsentation am 21.12.2020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29390B17-4145-41B9-82BB-F790CBEBDE6D}"/>
              </a:ext>
            </a:extLst>
          </p:cNvPr>
          <p:cNvSpPr/>
          <p:nvPr/>
        </p:nvSpPr>
        <p:spPr bwMode="auto">
          <a:xfrm>
            <a:off x="9300356" y="188640"/>
            <a:ext cx="1800200" cy="792088"/>
          </a:xfrm>
          <a:prstGeom prst="rect">
            <a:avLst/>
          </a:prstGeom>
          <a:solidFill>
            <a:srgbClr val="C6C7BE"/>
          </a:solidFill>
          <a:ln w="12700" cap="flat" cmpd="sng" algn="ctr">
            <a:solidFill>
              <a:srgbClr val="C6C7BE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MU CompatilFact" pitchFamily="2" charset="0"/>
            </a:endParaRPr>
          </a:p>
        </p:txBody>
      </p:sp>
      <p:sp>
        <p:nvSpPr>
          <p:cNvPr id="8" name="Textplatzhalter 10">
            <a:extLst>
              <a:ext uri="{FF2B5EF4-FFF2-40B4-BE49-F238E27FC236}">
                <a16:creationId xmlns:a16="http://schemas.microsoft.com/office/drawing/2014/main" id="{684298D9-AF3C-4E36-981C-BC14C51ED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7568" y="620713"/>
            <a:ext cx="6768752" cy="457200"/>
          </a:xfrm>
        </p:spPr>
        <p:txBody>
          <a:bodyPr/>
          <a:lstStyle/>
          <a:p>
            <a:r>
              <a:rPr lang="de-DE" b="0" dirty="0"/>
              <a:t>Katja </a:t>
            </a:r>
            <a:r>
              <a:rPr lang="de-DE" b="0" dirty="0" err="1"/>
              <a:t>Gutmair</a:t>
            </a:r>
            <a:r>
              <a:rPr lang="de-DE" b="0" dirty="0"/>
              <a:t>, Stella </a:t>
            </a:r>
            <a:r>
              <a:rPr lang="de-DE" b="0" dirty="0" err="1"/>
              <a:t>Akouete</a:t>
            </a:r>
            <a:r>
              <a:rPr lang="de-DE" b="0" dirty="0"/>
              <a:t>, Noah </a:t>
            </a:r>
            <a:r>
              <a:rPr lang="de-DE" b="0" dirty="0" err="1"/>
              <a:t>Hurmer</a:t>
            </a:r>
            <a:r>
              <a:rPr lang="de-DE" b="0" dirty="0"/>
              <a:t> und Anne </a:t>
            </a:r>
            <a:r>
              <a:rPr lang="de-DE" b="0" dirty="0" err="1"/>
              <a:t>Gritto</a:t>
            </a:r>
            <a:endParaRPr lang="de-DE" b="0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9384E611-4063-43BC-B19B-9DDAB886DBCE}"/>
              </a:ext>
            </a:extLst>
          </p:cNvPr>
          <p:cNvSpPr txBox="1"/>
          <p:nvPr/>
        </p:nvSpPr>
        <p:spPr>
          <a:xfrm>
            <a:off x="9272180" y="658682"/>
            <a:ext cx="25853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>
                <a:solidFill>
                  <a:srgbClr val="006C30"/>
                </a:solidFill>
              </a:rPr>
              <a:t>Statistisches Praktikum</a:t>
            </a:r>
          </a:p>
        </p:txBody>
      </p:sp>
    </p:spTree>
    <p:extLst>
      <p:ext uri="{BB962C8B-B14F-4D97-AF65-F5344CB8AC3E}">
        <p14:creationId xmlns:p14="http://schemas.microsoft.com/office/powerpoint/2010/main" val="3950738348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Praesentation_lmu_aktuell">
  <a:themeElements>
    <a:clrScheme name="Praesentation_lmu_aktuel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raesentation_lmu_aktuell">
      <a:majorFont>
        <a:latin typeface="LMU CompatilFact"/>
        <a:ea typeface=""/>
        <a:cs typeface=""/>
      </a:majorFont>
      <a:minorFont>
        <a:latin typeface="LMU CompatilFact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MU CompatilFact" pitchFamily="2" charset="0"/>
          </a:defRPr>
        </a:defPPr>
      </a:lstStyle>
    </a:spDef>
    <a:lnDef>
      <a:spPr bwMode="auto">
        <a:noFill/>
        <a:ln w="190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Praesentation_lmu_aktuel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aesentation_lmu_aktuel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aesentation_lmu_aktuel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aesentation_lmu_aktuel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aesentation_lmu_aktuel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aesentation_lmu_aktuel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aesentation_lmu_aktuel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aesentation_lmu_aktuel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aesentation_lmu_aktuel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aesentation_lmu_aktuel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aesentation_lmu_aktuel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aesentation_lmu_aktuel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aesentation_lmu_aktuell 13">
        <a:dk1>
          <a:srgbClr val="000000"/>
        </a:dk1>
        <a:lt1>
          <a:srgbClr val="FFFFFF"/>
        </a:lt1>
        <a:dk2>
          <a:srgbClr val="4C4C4C"/>
        </a:dk2>
        <a:lt2>
          <a:srgbClr val="808080"/>
        </a:lt2>
        <a:accent1>
          <a:srgbClr val="FFCC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E78A00"/>
        </a:accent6>
        <a:hlink>
          <a:srgbClr val="0099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469</Words>
  <Application>Microsoft Office PowerPoint</Application>
  <PresentationFormat>Breitbild</PresentationFormat>
  <Paragraphs>91</Paragraphs>
  <Slides>14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20" baseType="lpstr">
      <vt:lpstr>Cambria Math</vt:lpstr>
      <vt:lpstr>LMU CompatilFact</vt:lpstr>
      <vt:lpstr>LMU SabonNext Demi</vt:lpstr>
      <vt:lpstr>Times</vt:lpstr>
      <vt:lpstr>Wingdings</vt:lpstr>
      <vt:lpstr>Praesentation_lmu_aktuell</vt:lpstr>
      <vt:lpstr>Weather Frog</vt:lpstr>
      <vt:lpstr>Katja Gutmair, Stella Akouete, Noah Hurmer und Anne Gritto</vt:lpstr>
      <vt:lpstr>Katja Gutmair, Stella Akouete, Noah Hurmer und Anne Gritto</vt:lpstr>
      <vt:lpstr>Katja Gutmair, Stella Akouete, Noah Hurmer und Anne Gritto</vt:lpstr>
      <vt:lpstr>Katja Gutmair, Stella Akouete, Noah Hurmer und Anne Gritto</vt:lpstr>
      <vt:lpstr>Katja Gutmair, Stella Akouete, Noah Hurmer und Anne Gritto</vt:lpstr>
      <vt:lpstr>Katja Gutmair, Stella Akouete, Noah Hurmer und Anne Gritto</vt:lpstr>
      <vt:lpstr>Katja Gutmair, Stella Akouete, Noah Hurmer und Anne Gritto</vt:lpstr>
      <vt:lpstr>Katja Gutmair, Stella Akouete, Noah Hurmer und Anne Gritto</vt:lpstr>
      <vt:lpstr>Katja Gutmair, Stella Akouete, Noah Hurmer und Anne Gritto</vt:lpstr>
      <vt:lpstr>Katja Gutmair, Stella Akouete, Noah Hurmer und Anne Gritto</vt:lpstr>
      <vt:lpstr>Katja Gutmair, Stella Akouete, Noah Hurmer und Anne Gritto</vt:lpstr>
      <vt:lpstr>Katja Gutmair, Stella Akouete, Noah Hurmer und Anne Gritto</vt:lpstr>
      <vt:lpstr>Katja Gutmair, Stella Akouete, Noah Hurmer und Anne Gritto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schaaf</dc:creator>
  <cp:lastModifiedBy>HP</cp:lastModifiedBy>
  <cp:revision>3389</cp:revision>
  <cp:lastPrinted>2002-10-09T14:32:30Z</cp:lastPrinted>
  <dcterms:created xsi:type="dcterms:W3CDTF">2003-07-21T12:00:07Z</dcterms:created>
  <dcterms:modified xsi:type="dcterms:W3CDTF">2020-12-11T18:00:00Z</dcterms:modified>
</cp:coreProperties>
</file>