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7" r:id="rId2"/>
    <p:sldId id="269" r:id="rId3"/>
    <p:sldId id="268" r:id="rId4"/>
    <p:sldId id="272" r:id="rId5"/>
    <p:sldId id="281" r:id="rId6"/>
    <p:sldId id="282" r:id="rId7"/>
    <p:sldId id="279" r:id="rId8"/>
    <p:sldId id="287" r:id="rId9"/>
    <p:sldId id="286" r:id="rId10"/>
    <p:sldId id="288" r:id="rId11"/>
    <p:sldId id="283" r:id="rId12"/>
    <p:sldId id="289" r:id="rId13"/>
    <p:sldId id="292" r:id="rId14"/>
    <p:sldId id="295" r:id="rId15"/>
    <p:sldId id="277" r:id="rId16"/>
    <p:sldId id="294" r:id="rId17"/>
    <p:sldId id="284" r:id="rId18"/>
    <p:sldId id="296" r:id="rId19"/>
    <p:sldId id="299" r:id="rId20"/>
    <p:sldId id="28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0A1"/>
    <a:srgbClr val="FF0000"/>
    <a:srgbClr val="EE2F27"/>
    <a:srgbClr val="FFF1EE"/>
    <a:srgbClr val="595959"/>
    <a:srgbClr val="09347E"/>
    <a:srgbClr val="C6E1FE"/>
    <a:srgbClr val="FFFFFF"/>
    <a:srgbClr val="76BAFE"/>
    <a:srgbClr val="407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3391" autoAdjust="0"/>
  </p:normalViewPr>
  <p:slideViewPr>
    <p:cSldViewPr snapToGrid="0" showGuides="1">
      <p:cViewPr varScale="1">
        <p:scale>
          <a:sx n="114" d="100"/>
          <a:sy n="114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-2064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F1A7798-7FC8-4766-AF8D-A2AE2C43E9C1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rgbClr val="09347E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A0F48CB-CF24-4A95-B993-64D354E97957}"/>
              </a:ext>
            </a:extLst>
          </p:cNvPr>
          <p:cNvCxnSpPr/>
          <p:nvPr userDrawn="1"/>
        </p:nvCxnSpPr>
        <p:spPr>
          <a:xfrm rot="5400000">
            <a:off x="8498806" y="460246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4E9E96A-FC3C-4936-9EBA-076C013A4102}"/>
              </a:ext>
            </a:extLst>
          </p:cNvPr>
          <p:cNvCxnSpPr/>
          <p:nvPr userDrawn="1"/>
        </p:nvCxnSpPr>
        <p:spPr>
          <a:xfrm rot="5400000">
            <a:off x="8070525" y="459710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24B7545-C5D8-46E5-AFAF-2E8FFB9FD702}"/>
              </a:ext>
            </a:extLst>
          </p:cNvPr>
          <p:cNvCxnSpPr/>
          <p:nvPr userDrawn="1"/>
        </p:nvCxnSpPr>
        <p:spPr>
          <a:xfrm rot="16200000" flipH="1">
            <a:off x="3246156" y="4602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6D522DAD-CE4C-4262-9EE0-91B991054FE1}"/>
              </a:ext>
            </a:extLst>
          </p:cNvPr>
          <p:cNvCxnSpPr/>
          <p:nvPr userDrawn="1"/>
        </p:nvCxnSpPr>
        <p:spPr>
          <a:xfrm rot="16200000" flipH="1">
            <a:off x="3674437" y="4597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6B9A1E63-C976-49CC-B268-B23FC78EA877}"/>
              </a:ext>
            </a:extLst>
          </p:cNvPr>
          <p:cNvCxnSpPr/>
          <p:nvPr userDrawn="1"/>
        </p:nvCxnSpPr>
        <p:spPr>
          <a:xfrm rot="16200000">
            <a:off x="3246156" y="167461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FAFB4328-5719-4E0A-B626-6C8B8CCC75D2}"/>
              </a:ext>
            </a:extLst>
          </p:cNvPr>
          <p:cNvCxnSpPr/>
          <p:nvPr userDrawn="1"/>
        </p:nvCxnSpPr>
        <p:spPr>
          <a:xfrm rot="16200000">
            <a:off x="3674437" y="1679973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0656ED20-202A-4389-B4AF-3B2AB9B18701}"/>
              </a:ext>
            </a:extLst>
          </p:cNvPr>
          <p:cNvCxnSpPr/>
          <p:nvPr userDrawn="1"/>
        </p:nvCxnSpPr>
        <p:spPr>
          <a:xfrm rot="5400000" flipH="1">
            <a:off x="8498806" y="167461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32F885E0-DE1E-41FE-8745-8C3D1FB7BD25}"/>
              </a:ext>
            </a:extLst>
          </p:cNvPr>
          <p:cNvCxnSpPr/>
          <p:nvPr userDrawn="1"/>
        </p:nvCxnSpPr>
        <p:spPr>
          <a:xfrm rot="5400000" flipH="1">
            <a:off x="8070525" y="167997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바닥글 개체 틀 4">
            <a:extLst>
              <a:ext uri="{FF2B5EF4-FFF2-40B4-BE49-F238E27FC236}">
                <a16:creationId xmlns:a16="http://schemas.microsoft.com/office/drawing/2014/main" id="{A040AC3D-16C3-4AA1-92AD-188FFA1D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301740"/>
            <a:ext cx="5852159" cy="259397"/>
          </a:xfrm>
        </p:spPr>
        <p:txBody>
          <a:bodyPr/>
          <a:lstStyle>
            <a:lvl1pPr algn="dist">
              <a:lnSpc>
                <a:spcPct val="150000"/>
              </a:lnSpc>
              <a:defRPr sz="900" b="1">
                <a:solidFill>
                  <a:srgbClr val="EE2F27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ko-KR" altLang="en-US" sz="8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E3D865-E836-4BA8-BAF1-279863D5C23D}"/>
              </a:ext>
            </a:extLst>
          </p:cNvPr>
          <p:cNvGrpSpPr/>
          <p:nvPr userDrawn="1"/>
        </p:nvGrpSpPr>
        <p:grpSpPr>
          <a:xfrm>
            <a:off x="2492956" y="312420"/>
            <a:ext cx="7231192" cy="6179820"/>
            <a:chOff x="2821647" y="312420"/>
            <a:chExt cx="6573811" cy="617982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F4ED073-82ED-4662-A4C2-0F2C00898F12}"/>
                </a:ext>
              </a:extLst>
            </p:cNvPr>
            <p:cNvCxnSpPr/>
            <p:nvPr userDrawn="1"/>
          </p:nvCxnSpPr>
          <p:spPr>
            <a:xfrm>
              <a:off x="2821647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4397B50-F715-477F-8655-B51B6328C6BD}"/>
                </a:ext>
              </a:extLst>
            </p:cNvPr>
            <p:cNvCxnSpPr/>
            <p:nvPr userDrawn="1"/>
          </p:nvCxnSpPr>
          <p:spPr>
            <a:xfrm>
              <a:off x="9395458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8858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13A20-97DA-4153-B555-BAF89E1E8080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8180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5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9347E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8213" y="3639811"/>
            <a:ext cx="2500088" cy="315084"/>
          </a:xfrm>
        </p:spPr>
        <p:txBody>
          <a:bodyPr/>
          <a:lstStyle>
            <a:lvl1pPr algn="ctr">
              <a:defRPr sz="18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RETRO BLUE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01CCC1-5029-4569-BB3D-B8BAF1AE3EFF}"/>
              </a:ext>
            </a:extLst>
          </p:cNvPr>
          <p:cNvGrpSpPr/>
          <p:nvPr userDrawn="1"/>
        </p:nvGrpSpPr>
        <p:grpSpPr>
          <a:xfrm>
            <a:off x="1898180" y="2340638"/>
            <a:ext cx="2500088" cy="2047837"/>
            <a:chOff x="1630316" y="2340638"/>
            <a:chExt cx="5852160" cy="204783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DCE90B3-9F83-4707-9680-9A0C8F7AED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4388475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15B552-588C-4C1A-AD40-B51748CCE7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2340638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C550322-58AC-43B8-BE42-AB126E4F9A69}"/>
              </a:ext>
            </a:extLst>
          </p:cNvPr>
          <p:cNvSpPr/>
          <p:nvPr userDrawn="1"/>
        </p:nvSpPr>
        <p:spPr>
          <a:xfrm>
            <a:off x="3019340" y="2206491"/>
            <a:ext cx="257767" cy="257767"/>
          </a:xfrm>
          <a:prstGeom prst="ellipse">
            <a:avLst/>
          </a:prstGeom>
          <a:solidFill>
            <a:schemeClr val="bg1"/>
          </a:solidFill>
          <a:ln w="63500">
            <a:solidFill>
              <a:srgbClr val="EE2F27"/>
            </a:solidFill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0E33E8-581D-4CE8-B43E-CAA09F3E45E0}"/>
              </a:ext>
            </a:extLst>
          </p:cNvPr>
          <p:cNvCxnSpPr/>
          <p:nvPr userDrawn="1"/>
        </p:nvCxnSpPr>
        <p:spPr>
          <a:xfrm>
            <a:off x="11809336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  <a:alpha val="22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890D7C-E53F-4A37-A355-A39A6BD56DB4}"/>
              </a:ext>
            </a:extLst>
          </p:cNvPr>
          <p:cNvGrpSpPr/>
          <p:nvPr userDrawn="1"/>
        </p:nvGrpSpPr>
        <p:grpSpPr>
          <a:xfrm>
            <a:off x="3656042" y="4653353"/>
            <a:ext cx="657641" cy="339895"/>
            <a:chOff x="3155625" y="4597100"/>
            <a:chExt cx="875321" cy="452401"/>
          </a:xfrm>
        </p:grpSpPr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81E92C13-7269-45F5-8EE6-964606365BEB}"/>
                </a:ext>
              </a:extLst>
            </p:cNvPr>
            <p:cNvCxnSpPr/>
            <p:nvPr userDrawn="1"/>
          </p:nvCxnSpPr>
          <p:spPr>
            <a:xfrm rot="5400000">
              <a:off x="3583906" y="4602461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592C909D-E989-4974-8D3B-017A84F5F488}"/>
                </a:ext>
              </a:extLst>
            </p:cNvPr>
            <p:cNvCxnSpPr/>
            <p:nvPr userDrawn="1"/>
          </p:nvCxnSpPr>
          <p:spPr>
            <a:xfrm rot="5400000">
              <a:off x="3155625" y="4597100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26AAE5-8DB7-4D0F-9AC2-C6A427473D53}"/>
              </a:ext>
            </a:extLst>
          </p:cNvPr>
          <p:cNvGrpSpPr/>
          <p:nvPr userDrawn="1"/>
        </p:nvGrpSpPr>
        <p:grpSpPr>
          <a:xfrm>
            <a:off x="1939754" y="1670877"/>
            <a:ext cx="657641" cy="339895"/>
            <a:chOff x="1676574" y="1614624"/>
            <a:chExt cx="875321" cy="452401"/>
          </a:xfrm>
        </p:grpSpPr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B464B79E-BD3D-4662-8FF1-B73CF9C10157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05679C22-8773-4DDC-83A6-B0ACA534EECF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62B2A-02D0-4ACF-B793-6C2B317ED7FB}"/>
              </a:ext>
            </a:extLst>
          </p:cNvPr>
          <p:cNvGrpSpPr/>
          <p:nvPr userDrawn="1"/>
        </p:nvGrpSpPr>
        <p:grpSpPr>
          <a:xfrm flipH="1">
            <a:off x="3656042" y="1663849"/>
            <a:ext cx="657641" cy="339895"/>
            <a:chOff x="1676574" y="1614624"/>
            <a:chExt cx="875321" cy="452401"/>
          </a:xfrm>
        </p:grpSpPr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3057E9B9-DB05-4785-AADC-6204D18E1880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95B4F83-5879-4BEB-95C1-1E53BA447E2A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FC6D75-D1BE-4797-AD40-F16051333BB1}"/>
              </a:ext>
            </a:extLst>
          </p:cNvPr>
          <p:cNvGrpSpPr/>
          <p:nvPr userDrawn="1"/>
        </p:nvGrpSpPr>
        <p:grpSpPr>
          <a:xfrm flipH="1">
            <a:off x="1961825" y="4653172"/>
            <a:ext cx="657641" cy="339895"/>
            <a:chOff x="1676574" y="1614624"/>
            <a:chExt cx="875321" cy="452401"/>
          </a:xfrm>
        </p:grpSpPr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CDAC713F-9A96-4DE6-820A-F12900B4A019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011EFEB5-DE0C-43EF-B93F-4FE2B4BFF9A2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86052A59-21EA-42E1-AAD0-D479A0178A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35997" y="1671638"/>
            <a:ext cx="4535266" cy="3443287"/>
          </a:xfrm>
        </p:spPr>
        <p:txBody>
          <a:bodyPr/>
          <a:lstStyle>
            <a:lvl1pPr algn="l">
              <a:defRPr sz="1800" b="1">
                <a:solidFill>
                  <a:srgbClr val="EE2F27"/>
                </a:solidFill>
                <a:latin typeface="+mj-ea"/>
                <a:ea typeface="+mj-ea"/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2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3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4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5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0F203C1-426F-4C4D-AE3B-67C8C951C69B}"/>
              </a:ext>
            </a:extLst>
          </p:cNvPr>
          <p:cNvCxnSpPr/>
          <p:nvPr userDrawn="1"/>
        </p:nvCxnSpPr>
        <p:spPr>
          <a:xfrm>
            <a:off x="6121194" y="595746"/>
            <a:ext cx="0" cy="5666509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7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4303341" y="0"/>
            <a:ext cx="7888659" cy="6857999"/>
          </a:xfrm>
          <a:prstGeom prst="rect">
            <a:avLst/>
          </a:prstGeom>
          <a:solidFill>
            <a:srgbClr val="093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0663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5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9347E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0696" y="3639811"/>
            <a:ext cx="2500088" cy="315084"/>
          </a:xfrm>
        </p:spPr>
        <p:txBody>
          <a:bodyPr/>
          <a:lstStyle>
            <a:lvl1pPr algn="ctr">
              <a:defRPr sz="18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RETRO BLUE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01CCC1-5029-4569-BB3D-B8BAF1AE3EFF}"/>
              </a:ext>
            </a:extLst>
          </p:cNvPr>
          <p:cNvGrpSpPr/>
          <p:nvPr userDrawn="1"/>
        </p:nvGrpSpPr>
        <p:grpSpPr>
          <a:xfrm>
            <a:off x="870663" y="2340638"/>
            <a:ext cx="2500088" cy="2047837"/>
            <a:chOff x="1630316" y="2340638"/>
            <a:chExt cx="5852160" cy="204783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DCE90B3-9F83-4707-9680-9A0C8F7AED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4388475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15B552-588C-4C1A-AD40-B51748CCE7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2340638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C550322-58AC-43B8-BE42-AB126E4F9A69}"/>
              </a:ext>
            </a:extLst>
          </p:cNvPr>
          <p:cNvSpPr/>
          <p:nvPr userDrawn="1"/>
        </p:nvSpPr>
        <p:spPr>
          <a:xfrm>
            <a:off x="1991823" y="2206491"/>
            <a:ext cx="257767" cy="257767"/>
          </a:xfrm>
          <a:prstGeom prst="ellipse">
            <a:avLst/>
          </a:prstGeom>
          <a:solidFill>
            <a:schemeClr val="bg1"/>
          </a:solidFill>
          <a:ln w="63500">
            <a:solidFill>
              <a:srgbClr val="EE2F27"/>
            </a:solidFill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02E6AB-394C-4711-A466-A11C740C1465}"/>
              </a:ext>
            </a:extLst>
          </p:cNvPr>
          <p:cNvCxnSpPr/>
          <p:nvPr userDrawn="1"/>
        </p:nvCxnSpPr>
        <p:spPr>
          <a:xfrm>
            <a:off x="301419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0E33E8-581D-4CE8-B43E-CAA09F3E45E0}"/>
              </a:ext>
            </a:extLst>
          </p:cNvPr>
          <p:cNvCxnSpPr/>
          <p:nvPr userDrawn="1"/>
        </p:nvCxnSpPr>
        <p:spPr>
          <a:xfrm>
            <a:off x="11809336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  <a:alpha val="22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890D7C-E53F-4A37-A355-A39A6BD56DB4}"/>
              </a:ext>
            </a:extLst>
          </p:cNvPr>
          <p:cNvGrpSpPr/>
          <p:nvPr userDrawn="1"/>
        </p:nvGrpSpPr>
        <p:grpSpPr>
          <a:xfrm>
            <a:off x="2628525" y="4653353"/>
            <a:ext cx="657641" cy="339895"/>
            <a:chOff x="3155625" y="4597100"/>
            <a:chExt cx="875321" cy="452401"/>
          </a:xfrm>
        </p:grpSpPr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81E92C13-7269-45F5-8EE6-964606365BEB}"/>
                </a:ext>
              </a:extLst>
            </p:cNvPr>
            <p:cNvCxnSpPr/>
            <p:nvPr userDrawn="1"/>
          </p:nvCxnSpPr>
          <p:spPr>
            <a:xfrm rot="5400000">
              <a:off x="3583906" y="4602461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592C909D-E989-4974-8D3B-017A84F5F488}"/>
                </a:ext>
              </a:extLst>
            </p:cNvPr>
            <p:cNvCxnSpPr/>
            <p:nvPr userDrawn="1"/>
          </p:nvCxnSpPr>
          <p:spPr>
            <a:xfrm rot="5400000">
              <a:off x="3155625" y="4597100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26AAE5-8DB7-4D0F-9AC2-C6A427473D53}"/>
              </a:ext>
            </a:extLst>
          </p:cNvPr>
          <p:cNvGrpSpPr/>
          <p:nvPr userDrawn="1"/>
        </p:nvGrpSpPr>
        <p:grpSpPr>
          <a:xfrm>
            <a:off x="912237" y="1670877"/>
            <a:ext cx="657641" cy="339895"/>
            <a:chOff x="1676574" y="1614624"/>
            <a:chExt cx="875321" cy="452401"/>
          </a:xfrm>
        </p:grpSpPr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B464B79E-BD3D-4662-8FF1-B73CF9C10157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05679C22-8773-4DDC-83A6-B0ACA534EECF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62B2A-02D0-4ACF-B793-6C2B317ED7FB}"/>
              </a:ext>
            </a:extLst>
          </p:cNvPr>
          <p:cNvGrpSpPr/>
          <p:nvPr userDrawn="1"/>
        </p:nvGrpSpPr>
        <p:grpSpPr>
          <a:xfrm flipH="1">
            <a:off x="2628525" y="1663849"/>
            <a:ext cx="657641" cy="339895"/>
            <a:chOff x="1676574" y="1614624"/>
            <a:chExt cx="875321" cy="452401"/>
          </a:xfrm>
        </p:grpSpPr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3057E9B9-DB05-4785-AADC-6204D18E1880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95B4F83-5879-4BEB-95C1-1E53BA447E2A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FC6D75-D1BE-4797-AD40-F16051333BB1}"/>
              </a:ext>
            </a:extLst>
          </p:cNvPr>
          <p:cNvGrpSpPr/>
          <p:nvPr userDrawn="1"/>
        </p:nvGrpSpPr>
        <p:grpSpPr>
          <a:xfrm flipH="1">
            <a:off x="934308" y="4653172"/>
            <a:ext cx="657641" cy="339895"/>
            <a:chOff x="1676574" y="1614624"/>
            <a:chExt cx="875321" cy="452401"/>
          </a:xfrm>
        </p:grpSpPr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CDAC713F-9A96-4DE6-820A-F12900B4A019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011EFEB5-DE0C-43EF-B93F-4FE2B4BFF9A2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86052A59-21EA-42E1-AAD0-D479A0178A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0261" y="1671638"/>
            <a:ext cx="6459151" cy="3443287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2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3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4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ED58B-340A-446B-8553-DAD393ED2373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solidFill>
              <a:srgbClr val="FFF1EE"/>
            </a:solidFill>
          </a:ln>
          <a:effectLst>
            <a:outerShdw dist="101600" dir="2700000" algn="tl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04494"/>
            <a:ext cx="9085386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200">
                <a:solidFill>
                  <a:srgbClr val="09347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3630" y="6341589"/>
            <a:ext cx="2254608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278914" y="323571"/>
            <a:ext cx="365761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>
            <a:noFill/>
          </a:ln>
          <a:effectLst>
            <a:outerShdw dist="381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511E52-C604-4BF8-A107-C04B58CEF426}"/>
              </a:ext>
            </a:extLst>
          </p:cNvPr>
          <p:cNvGrpSpPr/>
          <p:nvPr userDrawn="1"/>
        </p:nvGrpSpPr>
        <p:grpSpPr>
          <a:xfrm>
            <a:off x="300038" y="324349"/>
            <a:ext cx="11591925" cy="6179820"/>
            <a:chOff x="2821647" y="312420"/>
            <a:chExt cx="10538114" cy="617982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7CFBC80-AD42-4FBF-A4A3-D6B621B7D4DA}"/>
                </a:ext>
              </a:extLst>
            </p:cNvPr>
            <p:cNvCxnSpPr/>
            <p:nvPr userDrawn="1"/>
          </p:nvCxnSpPr>
          <p:spPr>
            <a:xfrm>
              <a:off x="2821647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862EDAA-BF1C-4D2D-86C9-DBAFF0FF3099}"/>
                </a:ext>
              </a:extLst>
            </p:cNvPr>
            <p:cNvCxnSpPr/>
            <p:nvPr userDrawn="1"/>
          </p:nvCxnSpPr>
          <p:spPr>
            <a:xfrm>
              <a:off x="13359761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24271D3-E583-4E6B-A85A-1601A6F5D789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86360" y="316481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342308-FBE9-4BEF-9F81-079A23887A38}"/>
              </a:ext>
            </a:extLst>
          </p:cNvPr>
          <p:cNvCxnSpPr>
            <a:cxnSpLocks/>
          </p:cNvCxnSpPr>
          <p:nvPr userDrawn="1"/>
        </p:nvCxnSpPr>
        <p:spPr>
          <a:xfrm flipH="1">
            <a:off x="300038" y="6362700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70857A9-DF7A-4FDF-8B5B-0D21E87CA76B}"/>
              </a:ext>
            </a:extLst>
          </p:cNvPr>
          <p:cNvSpPr/>
          <p:nvPr userDrawn="1"/>
        </p:nvSpPr>
        <p:spPr>
          <a:xfrm>
            <a:off x="11628302" y="6322255"/>
            <a:ext cx="343088" cy="343088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844" y="6398009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05A6C01-A254-46A8-B929-4DD16C1DBABA}"/>
              </a:ext>
            </a:extLst>
          </p:cNvPr>
          <p:cNvCxnSpPr>
            <a:cxnSpLocks/>
          </p:cNvCxnSpPr>
          <p:nvPr userDrawn="1"/>
        </p:nvCxnSpPr>
        <p:spPr>
          <a:xfrm>
            <a:off x="3169920" y="106679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ED58B-340A-446B-8553-DAD393ED2373}"/>
              </a:ext>
            </a:extLst>
          </p:cNvPr>
          <p:cNvSpPr/>
          <p:nvPr userDrawn="1"/>
        </p:nvSpPr>
        <p:spPr>
          <a:xfrm>
            <a:off x="126865" y="106679"/>
            <a:ext cx="11950835" cy="6638602"/>
          </a:xfrm>
          <a:prstGeom prst="rect">
            <a:avLst/>
          </a:prstGeom>
          <a:solidFill>
            <a:schemeClr val="bg1"/>
          </a:solidFill>
          <a:ln>
            <a:solidFill>
              <a:srgbClr val="FFF1EE"/>
            </a:solidFill>
          </a:ln>
          <a:effectLst>
            <a:outerShdw dist="508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600">
                <a:solidFill>
                  <a:srgbClr val="09347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70857A9-DF7A-4FDF-8B5B-0D21E87CA76B}"/>
              </a:ext>
            </a:extLst>
          </p:cNvPr>
          <p:cNvSpPr/>
          <p:nvPr userDrawn="1"/>
        </p:nvSpPr>
        <p:spPr>
          <a:xfrm>
            <a:off x="11628302" y="6322255"/>
            <a:ext cx="343088" cy="343088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844" y="6398009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894865" y="1311135"/>
            <a:ext cx="4425708" cy="198732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>
            <a:noFill/>
          </a:ln>
          <a:effectLst>
            <a:outerShdw dist="381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C2724B1-5D33-42A7-AF03-E35ABBFEBB55}"/>
              </a:ext>
            </a:extLst>
          </p:cNvPr>
          <p:cNvSpPr/>
          <p:nvPr userDrawn="1"/>
        </p:nvSpPr>
        <p:spPr>
          <a:xfrm>
            <a:off x="6015971" y="197205"/>
            <a:ext cx="160054" cy="160054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14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AB182F-078C-4135-886C-87B5D537E4AB}"/>
              </a:ext>
            </a:extLst>
          </p:cNvPr>
          <p:cNvSpPr/>
          <p:nvPr userDrawn="1"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>
            <a:solidFill>
              <a:srgbClr val="76BAFE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154138"/>
            <a:ext cx="5852159" cy="259397"/>
          </a:xfrm>
          <a:solidFill>
            <a:srgbClr val="09347E"/>
          </a:solidFill>
        </p:spPr>
        <p:txBody>
          <a:bodyPr lIns="144000" rIns="144000"/>
          <a:lstStyle>
            <a:lvl1pPr algn="dist">
              <a:lnSpc>
                <a:spcPct val="150000"/>
              </a:lnSpc>
              <a:defRPr sz="9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chemeClr val="bg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1359CCC-EC74-4719-B17D-1E872E1A0EFB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60996" y="-2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C6D8AF3-40ED-4164-92E9-1254BE397977}"/>
              </a:ext>
            </a:extLst>
          </p:cNvPr>
          <p:cNvCxnSpPr/>
          <p:nvPr userDrawn="1"/>
        </p:nvCxnSpPr>
        <p:spPr>
          <a:xfrm rot="16200000" flipH="1">
            <a:off x="489277" y="-7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9CD2AD31-97A2-46E6-946A-FFA70A7964DE}"/>
              </a:ext>
            </a:extLst>
          </p:cNvPr>
          <p:cNvCxnSpPr/>
          <p:nvPr userDrawn="1"/>
        </p:nvCxnSpPr>
        <p:spPr>
          <a:xfrm rot="16200000" flipH="1">
            <a:off x="11262396" y="641096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0042546-D679-46DD-AD6D-0462E0D2D42D}"/>
              </a:ext>
            </a:extLst>
          </p:cNvPr>
          <p:cNvCxnSpPr/>
          <p:nvPr userDrawn="1"/>
        </p:nvCxnSpPr>
        <p:spPr>
          <a:xfrm rot="16200000" flipH="1">
            <a:off x="11690677" y="6405599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307DC8C-F671-4BB7-8A6E-0B392606AC3F}"/>
              </a:ext>
            </a:extLst>
          </p:cNvPr>
          <p:cNvSpPr/>
          <p:nvPr userDrawn="1"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021C1E-D2D2-4520-A297-FE28C553BD85}"/>
              </a:ext>
            </a:extLst>
          </p:cNvPr>
          <p:cNvSpPr/>
          <p:nvPr userDrawn="1"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F76856B-3EA7-445E-8491-65C2AF61C8C7}"/>
              </a:ext>
            </a:extLst>
          </p:cNvPr>
          <p:cNvSpPr/>
          <p:nvPr userDrawn="1"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7BFDCE-137B-4ABA-AF79-0F896CBEACD4}"/>
              </a:ext>
            </a:extLst>
          </p:cNvPr>
          <p:cNvSpPr/>
          <p:nvPr userDrawn="1"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FBB90F-038E-45F5-97D4-0561522C958A}"/>
              </a:ext>
            </a:extLst>
          </p:cNvPr>
          <p:cNvSpPr/>
          <p:nvPr userDrawn="1"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892DE3-A222-40DD-8F7A-58CCFB9B552B}"/>
              </a:ext>
            </a:extLst>
          </p:cNvPr>
          <p:cNvSpPr/>
          <p:nvPr userDrawn="1"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9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AB182F-078C-4135-886C-87B5D537E4AB}"/>
              </a:ext>
            </a:extLst>
          </p:cNvPr>
          <p:cNvSpPr/>
          <p:nvPr userDrawn="1"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>
            <a:solidFill>
              <a:srgbClr val="76BAFE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154138"/>
            <a:ext cx="5852159" cy="259397"/>
          </a:xfrm>
          <a:solidFill>
            <a:srgbClr val="09347E"/>
          </a:solidFill>
        </p:spPr>
        <p:txBody>
          <a:bodyPr lIns="144000" rIns="144000"/>
          <a:lstStyle>
            <a:lvl1pPr algn="dist">
              <a:lnSpc>
                <a:spcPct val="150000"/>
              </a:lnSpc>
              <a:defRPr sz="9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chemeClr val="bg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1359CCC-EC74-4719-B17D-1E872E1A0EFB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60996" y="-2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C6D8AF3-40ED-4164-92E9-1254BE397977}"/>
              </a:ext>
            </a:extLst>
          </p:cNvPr>
          <p:cNvCxnSpPr/>
          <p:nvPr userDrawn="1"/>
        </p:nvCxnSpPr>
        <p:spPr>
          <a:xfrm rot="16200000" flipH="1">
            <a:off x="489277" y="-7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9CD2AD31-97A2-46E6-946A-FFA70A7964DE}"/>
              </a:ext>
            </a:extLst>
          </p:cNvPr>
          <p:cNvCxnSpPr/>
          <p:nvPr userDrawn="1"/>
        </p:nvCxnSpPr>
        <p:spPr>
          <a:xfrm rot="16200000" flipH="1">
            <a:off x="11262396" y="641096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0042546-D679-46DD-AD6D-0462E0D2D42D}"/>
              </a:ext>
            </a:extLst>
          </p:cNvPr>
          <p:cNvCxnSpPr/>
          <p:nvPr userDrawn="1"/>
        </p:nvCxnSpPr>
        <p:spPr>
          <a:xfrm rot="16200000" flipH="1">
            <a:off x="11690677" y="6405599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307DC8C-F671-4BB7-8A6E-0B392606AC3F}"/>
              </a:ext>
            </a:extLst>
          </p:cNvPr>
          <p:cNvSpPr/>
          <p:nvPr userDrawn="1"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021C1E-D2D2-4520-A297-FE28C553BD85}"/>
              </a:ext>
            </a:extLst>
          </p:cNvPr>
          <p:cNvSpPr/>
          <p:nvPr userDrawn="1"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F76856B-3EA7-445E-8491-65C2AF61C8C7}"/>
              </a:ext>
            </a:extLst>
          </p:cNvPr>
          <p:cNvSpPr/>
          <p:nvPr userDrawn="1"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7BFDCE-137B-4ABA-AF79-0F896CBEACD4}"/>
              </a:ext>
            </a:extLst>
          </p:cNvPr>
          <p:cNvSpPr/>
          <p:nvPr userDrawn="1"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FBB90F-038E-45F5-97D4-0561522C958A}"/>
              </a:ext>
            </a:extLst>
          </p:cNvPr>
          <p:cNvSpPr/>
          <p:nvPr userDrawn="1"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892DE3-A222-40DD-8F7A-58CCFB9B552B}"/>
              </a:ext>
            </a:extLst>
          </p:cNvPr>
          <p:cNvSpPr/>
          <p:nvPr userDrawn="1"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2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301740"/>
            <a:ext cx="5852159" cy="259397"/>
          </a:xfrm>
        </p:spPr>
        <p:txBody>
          <a:bodyPr/>
          <a:lstStyle>
            <a:lvl1pPr algn="dist">
              <a:lnSpc>
                <a:spcPct val="150000"/>
              </a:lnSpc>
              <a:defRPr sz="900" b="1">
                <a:solidFill>
                  <a:srgbClr val="4C7CE6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rgbClr val="2B63E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E881F8C-1826-46F1-8798-5E3DF56451D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4010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89A7579-DD83-4C52-A5C2-95A4731EC7FE}"/>
              </a:ext>
            </a:extLst>
          </p:cNvPr>
          <p:cNvCxnSpPr>
            <a:cxnSpLocks/>
          </p:cNvCxnSpPr>
          <p:nvPr userDrawn="1"/>
        </p:nvCxnSpPr>
        <p:spPr>
          <a:xfrm flipH="1">
            <a:off x="9684191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2D3EA4-2E8A-42ED-A776-63CAC641E2C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074372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865ABC4-DD0A-47C0-9D72-488D80C20581}"/>
              </a:ext>
            </a:extLst>
          </p:cNvPr>
          <p:cNvCxnSpPr>
            <a:cxnSpLocks/>
          </p:cNvCxnSpPr>
          <p:nvPr userDrawn="1"/>
        </p:nvCxnSpPr>
        <p:spPr>
          <a:xfrm flipH="1">
            <a:off x="1942066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C253A59-DC39-48B4-8266-60E569C2C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2332247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A9CBF88-FAF4-405D-9ED7-A388F0E29252}"/>
              </a:ext>
            </a:extLst>
          </p:cNvPr>
          <p:cNvCxnSpPr>
            <a:cxnSpLocks/>
          </p:cNvCxnSpPr>
          <p:nvPr userDrawn="1"/>
        </p:nvCxnSpPr>
        <p:spPr>
          <a:xfrm flipH="1">
            <a:off x="2722428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D90AB3-019D-4828-BE4F-93C28598AA70}"/>
              </a:ext>
            </a:extLst>
          </p:cNvPr>
          <p:cNvGrpSpPr/>
          <p:nvPr userDrawn="1"/>
        </p:nvGrpSpPr>
        <p:grpSpPr>
          <a:xfrm>
            <a:off x="0" y="-436880"/>
            <a:ext cx="657274" cy="289242"/>
            <a:chOff x="8084993" y="-809625"/>
            <a:chExt cx="1504301" cy="66198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66EB54D-3D9A-4FE3-B3C0-529A9B526D02}"/>
                </a:ext>
              </a:extLst>
            </p:cNvPr>
            <p:cNvSpPr/>
            <p:nvPr userDrawn="1"/>
          </p:nvSpPr>
          <p:spPr>
            <a:xfrm>
              <a:off x="9284494" y="-809625"/>
              <a:ext cx="304800" cy="304800"/>
            </a:xfrm>
            <a:prstGeom prst="ellipse">
              <a:avLst/>
            </a:prstGeom>
            <a:solidFill>
              <a:srgbClr val="093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191BE63-91C9-4CA6-AFB8-0A6FD982CA18}"/>
                </a:ext>
              </a:extLst>
            </p:cNvPr>
            <p:cNvSpPr/>
            <p:nvPr userDrawn="1"/>
          </p:nvSpPr>
          <p:spPr>
            <a:xfrm>
              <a:off x="8094302" y="-809625"/>
              <a:ext cx="304800" cy="304800"/>
            </a:xfrm>
            <a:prstGeom prst="ellipse">
              <a:avLst/>
            </a:prstGeom>
            <a:solidFill>
              <a:srgbClr val="C6E1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AEDB8E0-0C4D-4CC7-94A0-661F585DD931}"/>
                </a:ext>
              </a:extLst>
            </p:cNvPr>
            <p:cNvSpPr/>
            <p:nvPr userDrawn="1"/>
          </p:nvSpPr>
          <p:spPr>
            <a:xfrm>
              <a:off x="8872538" y="-809625"/>
              <a:ext cx="304800" cy="304800"/>
            </a:xfrm>
            <a:prstGeom prst="ellipse">
              <a:avLst/>
            </a:prstGeom>
            <a:solidFill>
              <a:srgbClr val="2B6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83CFFB-5334-46FF-86C8-A0CC810EC612}"/>
                </a:ext>
              </a:extLst>
            </p:cNvPr>
            <p:cNvSpPr/>
            <p:nvPr userDrawn="1"/>
          </p:nvSpPr>
          <p:spPr>
            <a:xfrm>
              <a:off x="8460582" y="-809625"/>
              <a:ext cx="304800" cy="304800"/>
            </a:xfrm>
            <a:prstGeom prst="ellipse">
              <a:avLst/>
            </a:prstGeom>
            <a:solidFill>
              <a:srgbClr val="76B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112D83-770C-443F-82F5-97256A813FA8}"/>
                </a:ext>
              </a:extLst>
            </p:cNvPr>
            <p:cNvSpPr/>
            <p:nvPr userDrawn="1"/>
          </p:nvSpPr>
          <p:spPr>
            <a:xfrm>
              <a:off x="8460582" y="-452438"/>
              <a:ext cx="304800" cy="304800"/>
            </a:xfrm>
            <a:prstGeom prst="ellipse">
              <a:avLst/>
            </a:prstGeom>
            <a:solidFill>
              <a:srgbClr val="FFF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97EC213-9E6C-4859-B648-552AD03DF2FF}"/>
                </a:ext>
              </a:extLst>
            </p:cNvPr>
            <p:cNvSpPr/>
            <p:nvPr userDrawn="1"/>
          </p:nvSpPr>
          <p:spPr>
            <a:xfrm>
              <a:off x="8084993" y="-452438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712051B-93E1-493B-B35D-32B90D01DB13}"/>
                </a:ext>
              </a:extLst>
            </p:cNvPr>
            <p:cNvSpPr/>
            <p:nvPr userDrawn="1"/>
          </p:nvSpPr>
          <p:spPr>
            <a:xfrm>
              <a:off x="8872538" y="-452438"/>
              <a:ext cx="304800" cy="304800"/>
            </a:xfrm>
            <a:prstGeom prst="ellipse">
              <a:avLst/>
            </a:prstGeom>
            <a:solidFill>
              <a:srgbClr val="FCA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B97CBBC-7E55-4D68-82CF-0F941B244814}"/>
                </a:ext>
              </a:extLst>
            </p:cNvPr>
            <p:cNvSpPr/>
            <p:nvPr userDrawn="1"/>
          </p:nvSpPr>
          <p:spPr>
            <a:xfrm>
              <a:off x="9284494" y="-452438"/>
              <a:ext cx="304800" cy="304800"/>
            </a:xfrm>
            <a:prstGeom prst="ellipse">
              <a:avLst/>
            </a:prstGeom>
            <a:solidFill>
              <a:srgbClr val="EE2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0" r:id="rId4"/>
    <p:sldLayoutId id="2147483660" r:id="rId5"/>
    <p:sldLayoutId id="2147483658" r:id="rId6"/>
    <p:sldLayoutId id="2147483661" r:id="rId7"/>
    <p:sldLayoutId id="2147483649" r:id="rId8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www.google.com/search?q=&#49884;&#51109;+&#48148;&#44032;&#51648;&amp;oq=&#49884;&#51109;+&#48148;&#44032;&#51648;44j1j7&amp;sourceid=chrome&amp;ie=UTF-8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uhyupnews.co.kr/news/articleView.html?idxno=23285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asiae.co.kr/article/201604141442089834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data.go.kr/dataset/15012417/fileData.do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data.go.kr/dataset/15012417/openapi.do?mypageFlag=Y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B0DB492-2BC7-4DEC-987B-D0A3A0C6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인하공업전문대학 컴퓨터정보과 빅데이터 프로젝트 </a:t>
            </a:r>
            <a:r>
              <a:rPr lang="en-US" altLang="ko-KR" dirty="0"/>
              <a:t>PPT</a:t>
            </a:r>
            <a:endParaRPr lang="ko-KR" altLang="en-US" sz="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5997CF-B3A8-42C8-90F1-9321C7482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FISH CHIPS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BBB4199-0D20-4D4C-B7A6-86F02D018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컴퓨터정보과 </a:t>
            </a:r>
            <a:r>
              <a:rPr lang="en-US" altLang="ko-KR" dirty="0"/>
              <a:t>3-B </a:t>
            </a:r>
            <a:r>
              <a:rPr lang="ko-KR" altLang="en-US" dirty="0"/>
              <a:t>유정현</a:t>
            </a:r>
            <a:r>
              <a:rPr lang="en-US" altLang="ko-KR" dirty="0"/>
              <a:t>(201744057)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38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 정보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en-US" altLang="ko-KR" dirty="0"/>
              <a:t>OPEN API</a:t>
            </a:r>
            <a:r>
              <a:rPr lang="ko-KR" altLang="en-US" dirty="0"/>
              <a:t>로 데이터 수집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43919" y="1896774"/>
            <a:ext cx="3282252" cy="4352099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B46D2D-BD24-4BFF-A5F1-3A1B8D96B82E}"/>
              </a:ext>
            </a:extLst>
          </p:cNvPr>
          <p:cNvCxnSpPr>
            <a:cxnSpLocks/>
          </p:cNvCxnSpPr>
          <p:nvPr/>
        </p:nvCxnSpPr>
        <p:spPr>
          <a:xfrm>
            <a:off x="6094920" y="1772815"/>
            <a:ext cx="0" cy="4494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7">
            <a:extLst>
              <a:ext uri="{FF2B5EF4-FFF2-40B4-BE49-F238E27FC236}">
                <a16:creationId xmlns:a16="http://schemas.microsoft.com/office/drawing/2014/main" id="{C151124B-5CE6-4AF9-B48E-FED47B410BD0}"/>
              </a:ext>
            </a:extLst>
          </p:cNvPr>
          <p:cNvSpPr>
            <a:spLocks noGrp="1"/>
          </p:cNvSpPr>
          <p:nvPr/>
        </p:nvSpPr>
        <p:spPr>
          <a:xfrm>
            <a:off x="1383956" y="6100204"/>
            <a:ext cx="3928117" cy="34978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구글에서 제공해주는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OPEN API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C10A8C53-DF24-447C-B027-46D397376C10}"/>
              </a:ext>
            </a:extLst>
          </p:cNvPr>
          <p:cNvSpPr txBox="1">
            <a:spLocks/>
          </p:cNvSpPr>
          <p:nvPr/>
        </p:nvSpPr>
        <p:spPr>
          <a:xfrm>
            <a:off x="6096000" y="1772814"/>
            <a:ext cx="5452232" cy="4377689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91440" tIns="0" rIns="9144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구글에서 제공해주는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OPEN API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로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정보 중 주소를 이용해 정보를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받아옴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제공하는 정보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주소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나라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지역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우편번호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위도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경도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위치 타입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(ex. ROOFTOP)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주소 글로벌 코드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448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EC7BF6D-35B5-4EAF-A92D-518BC6AC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145" y="2799011"/>
            <a:ext cx="6741803" cy="1102068"/>
          </a:xfrm>
        </p:spPr>
        <p:txBody>
          <a:bodyPr/>
          <a:lstStyle/>
          <a:p>
            <a:r>
              <a:rPr lang="ko-KR" altLang="en-US" dirty="0"/>
              <a:t>데이터 처리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CE6E431-F537-49C1-BD00-C740FDEBC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DB(MySQL)</a:t>
            </a:r>
            <a:r>
              <a:rPr lang="ko-KR" altLang="en-US" dirty="0"/>
              <a:t>와 </a:t>
            </a:r>
            <a:r>
              <a:rPr lang="en-US" altLang="ko-KR" dirty="0"/>
              <a:t>DATAFRAME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76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 dirty="0"/>
              <a:t>CSV</a:t>
            </a:r>
            <a:r>
              <a:rPr lang="ko-KR" altLang="en-US" dirty="0"/>
              <a:t>파일을 하나의 </a:t>
            </a:r>
            <a:r>
              <a:rPr lang="en-US" altLang="ko-KR" dirty="0" err="1"/>
              <a:t>DataFrame</a:t>
            </a:r>
            <a:r>
              <a:rPr lang="ko-KR" altLang="en-US" dirty="0"/>
              <a:t>으로 만들기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ko-KR" altLang="en-US" dirty="0"/>
              <a:t>수집한 데이터 처리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0438" y="1836604"/>
            <a:ext cx="5501741" cy="4681528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B46D2D-BD24-4BFF-A5F1-3A1B8D96B82E}"/>
              </a:ext>
            </a:extLst>
          </p:cNvPr>
          <p:cNvCxnSpPr>
            <a:cxnSpLocks/>
          </p:cNvCxnSpPr>
          <p:nvPr/>
        </p:nvCxnSpPr>
        <p:spPr>
          <a:xfrm>
            <a:off x="7613329" y="1772815"/>
            <a:ext cx="0" cy="4494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C10A8C53-DF24-447C-B027-46D397376C10}"/>
              </a:ext>
            </a:extLst>
          </p:cNvPr>
          <p:cNvSpPr txBox="1">
            <a:spLocks/>
          </p:cNvSpPr>
          <p:nvPr/>
        </p:nvSpPr>
        <p:spPr>
          <a:xfrm>
            <a:off x="7233046" y="1836604"/>
            <a:ext cx="5063727" cy="4270649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91440" tIns="0" rIns="9144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다운받은 데이터 파일들을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glob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으로 잡음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모든 파일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column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 동일하고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구분자만 달라 첫 번째 파일 기준으로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column list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생성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모든 데이터파일 내용을 하나의 </a:t>
            </a: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datafame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으로 생성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데이터값에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모두 작은따옴표가 들어가서 제거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결측값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(Nan,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빈 행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띄어쓰기만 있는 행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상태가 기타인 행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 있는 행 삭제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55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 dirty="0"/>
              <a:t>Data DB</a:t>
            </a:r>
            <a:r>
              <a:rPr lang="ko-KR" altLang="en-US" dirty="0"/>
              <a:t> 저장 </a:t>
            </a:r>
            <a:r>
              <a:rPr lang="en-US" altLang="ko-KR" dirty="0"/>
              <a:t>– </a:t>
            </a:r>
            <a:r>
              <a:rPr lang="ko-KR" altLang="en-US" dirty="0"/>
              <a:t>실제 거래된 전체 내용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ko-KR" altLang="en-US" dirty="0"/>
              <a:t>데이터 수집 후 처리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01909" y="2034540"/>
            <a:ext cx="4037757" cy="2291088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B46D2D-BD24-4BFF-A5F1-3A1B8D96B82E}"/>
              </a:ext>
            </a:extLst>
          </p:cNvPr>
          <p:cNvCxnSpPr>
            <a:cxnSpLocks/>
          </p:cNvCxnSpPr>
          <p:nvPr/>
        </p:nvCxnSpPr>
        <p:spPr>
          <a:xfrm>
            <a:off x="6958987" y="1772815"/>
            <a:ext cx="0" cy="4494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C10A8C53-DF24-447C-B027-46D397376C10}"/>
              </a:ext>
            </a:extLst>
          </p:cNvPr>
          <p:cNvSpPr txBox="1">
            <a:spLocks/>
          </p:cNvSpPr>
          <p:nvPr/>
        </p:nvSpPr>
        <p:spPr>
          <a:xfrm>
            <a:off x="620559" y="4419183"/>
            <a:ext cx="5880894" cy="1847757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91440" tIns="0" rIns="9144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모든 데이터파일 내용을 </a:t>
            </a: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DataFrame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으로 만든 것에서 필요한 부분만 새로운 </a:t>
            </a: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DataFrame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으로 생성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수산물은 종류명과 상태명을 합침 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한 종류에도 상태가 여러 개가 있기 때문이다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Price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나중에 계산할 때 사용할 것이므로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int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형으로 바꿈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MySQLdb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통해 </a:t>
            </a: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dataframe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자체를 바로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 저장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5BF4DB1-E5A4-4663-B685-F51EEC75D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11889" y="1879854"/>
            <a:ext cx="3229918" cy="3703320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sp>
        <p:nvSpPr>
          <p:cNvPr id="13" name="Content Placeholder 27">
            <a:extLst>
              <a:ext uri="{FF2B5EF4-FFF2-40B4-BE49-F238E27FC236}">
                <a16:creationId xmlns:a16="http://schemas.microsoft.com/office/drawing/2014/main" id="{B0117056-1597-453A-BFB3-5AEFD5C580FD}"/>
              </a:ext>
            </a:extLst>
          </p:cNvPr>
          <p:cNvSpPr>
            <a:spLocks noGrp="1"/>
          </p:cNvSpPr>
          <p:nvPr/>
        </p:nvSpPr>
        <p:spPr>
          <a:xfrm>
            <a:off x="7175409" y="5651396"/>
            <a:ext cx="4336435" cy="29685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Total(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실거래된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전체 내용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구조와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data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137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 dirty="0"/>
              <a:t>Data DB</a:t>
            </a:r>
            <a:r>
              <a:rPr lang="ko-KR" altLang="en-US" dirty="0"/>
              <a:t> 저장 </a:t>
            </a:r>
            <a:r>
              <a:rPr lang="en-US" altLang="ko-KR" dirty="0"/>
              <a:t>– </a:t>
            </a:r>
            <a:r>
              <a:rPr lang="ko-KR" altLang="en-US" dirty="0" err="1"/>
              <a:t>위판장</a:t>
            </a:r>
            <a:r>
              <a:rPr lang="ko-KR" altLang="en-US" dirty="0"/>
              <a:t> 정보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ko-KR" altLang="en-US" dirty="0"/>
              <a:t>수집한 데이터 처리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1453" y="2235375"/>
            <a:ext cx="6451134" cy="3571561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B46D2D-BD24-4BFF-A5F1-3A1B8D96B82E}"/>
              </a:ext>
            </a:extLst>
          </p:cNvPr>
          <p:cNvCxnSpPr>
            <a:cxnSpLocks/>
          </p:cNvCxnSpPr>
          <p:nvPr/>
        </p:nvCxnSpPr>
        <p:spPr>
          <a:xfrm>
            <a:off x="7613329" y="1772815"/>
            <a:ext cx="0" cy="4494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C10A8C53-DF24-447C-B027-46D397376C10}"/>
              </a:ext>
            </a:extLst>
          </p:cNvPr>
          <p:cNvSpPr txBox="1">
            <a:spLocks/>
          </p:cNvSpPr>
          <p:nvPr/>
        </p:nvSpPr>
        <p:spPr>
          <a:xfrm>
            <a:off x="7233046" y="1836604"/>
            <a:ext cx="5063727" cy="4270649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91440" tIns="0" rIns="91440" bIns="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전체 데이터에서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코드만 가져와 중복 제거해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list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로 변수에 저장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번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list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반복해서 해양수산부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정보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API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코드를 요청 메시지 보냄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lvl="1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여기서 조회 안 되는 </a:t>
            </a:r>
            <a:r>
              <a:rPr lang="ko-KR" altLang="en-US" sz="12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위판장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코드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data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는 버림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에서 받은 응답 메시지에서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주소를 구글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API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로 요청 메시지 보내 위도와 경도를 얻음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에서 주소가 띄어쓰기가 안 되거나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특별시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’,’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도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같은 것이 없는 경우 제대로 수정 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일주일 가격 비교 차트에서 서울특별시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전라남도같은 큰 지역별로 비교할 것이기 때문에 앞부분만 수정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코드와 주소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위도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경도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그리고 전화번호까지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loc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 넣음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056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 dirty="0"/>
              <a:t>Data DB</a:t>
            </a:r>
            <a:r>
              <a:rPr lang="ko-KR" altLang="en-US" dirty="0"/>
              <a:t> 저장 </a:t>
            </a:r>
            <a:r>
              <a:rPr lang="en-US" altLang="ko-KR" dirty="0"/>
              <a:t>– </a:t>
            </a:r>
            <a:r>
              <a:rPr lang="ko-KR" altLang="en-US" dirty="0" err="1"/>
              <a:t>위판장</a:t>
            </a:r>
            <a:r>
              <a:rPr lang="ko-KR" altLang="en-US" dirty="0"/>
              <a:t> 정보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/>
          <a:lstStyle/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ko-KR" altLang="en-US" dirty="0"/>
              <a:t>수집한 데이터 처리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9823" y="2382092"/>
            <a:ext cx="7231962" cy="2991614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sp>
        <p:nvSpPr>
          <p:cNvPr id="19" name="Content Placeholder 27">
            <a:extLst>
              <a:ext uri="{FF2B5EF4-FFF2-40B4-BE49-F238E27FC236}">
                <a16:creationId xmlns:a16="http://schemas.microsoft.com/office/drawing/2014/main" id="{C93F7991-44EC-4380-8218-3EF3EA89510F}"/>
              </a:ext>
            </a:extLst>
          </p:cNvPr>
          <p:cNvSpPr txBox="1">
            <a:spLocks/>
          </p:cNvSpPr>
          <p:nvPr/>
        </p:nvSpPr>
        <p:spPr>
          <a:xfrm>
            <a:off x="8095371" y="2021746"/>
            <a:ext cx="4243296" cy="3754668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91440" tIns="0" rIns="9144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loc table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f_code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: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판매장소의 코드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f_addr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: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판매장소의 주소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lvl="1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해양수산부 </a:t>
            </a:r>
            <a:r>
              <a:rPr lang="en-US" altLang="ko-KR" sz="12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api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와 판매장소 코드를 이용해 주소와 전화번호를 가져옴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f_lat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: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판매장소 위도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lvl="1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구글 지도 </a:t>
            </a:r>
            <a:r>
              <a:rPr lang="en-US" altLang="ko-KR" sz="12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api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와 주소를 이용해 위도와 경도를 가져옴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f_lng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: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판매장소 경도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lvl="1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</a:rPr>
              <a:t>(3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</a:rPr>
              <a:t>번 설명과 같음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</a:rPr>
              <a:t>)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f_call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: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판매장소 전화번호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(2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번 설명과 같음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B46D2D-BD24-4BFF-A5F1-3A1B8D96B82E}"/>
              </a:ext>
            </a:extLst>
          </p:cNvPr>
          <p:cNvCxnSpPr>
            <a:cxnSpLocks/>
          </p:cNvCxnSpPr>
          <p:nvPr/>
        </p:nvCxnSpPr>
        <p:spPr>
          <a:xfrm>
            <a:off x="8360914" y="1739259"/>
            <a:ext cx="0" cy="4494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7">
            <a:extLst>
              <a:ext uri="{FF2B5EF4-FFF2-40B4-BE49-F238E27FC236}">
                <a16:creationId xmlns:a16="http://schemas.microsoft.com/office/drawing/2014/main" id="{C151124B-5CE6-4AF9-B48E-FED47B410BD0}"/>
              </a:ext>
            </a:extLst>
          </p:cNvPr>
          <p:cNvSpPr>
            <a:spLocks noGrp="1"/>
          </p:cNvSpPr>
          <p:nvPr/>
        </p:nvSpPr>
        <p:spPr>
          <a:xfrm>
            <a:off x="332851" y="5373706"/>
            <a:ext cx="7825905" cy="34978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Loc(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정보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테이블 구조와 데이터를 조회한 모습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4822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 dirty="0"/>
              <a:t>Data DB</a:t>
            </a:r>
            <a:r>
              <a:rPr lang="ko-KR" altLang="en-US" dirty="0"/>
              <a:t> 저장 </a:t>
            </a:r>
            <a:r>
              <a:rPr lang="en-US" altLang="ko-KR" dirty="0"/>
              <a:t>– </a:t>
            </a:r>
            <a:r>
              <a:rPr lang="ko-KR" altLang="en-US" dirty="0"/>
              <a:t>수산물 종류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ko-KR" altLang="en-US" dirty="0"/>
              <a:t>데이터 수집 후 처리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87051" y="2308265"/>
            <a:ext cx="2347907" cy="1778452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B46D2D-BD24-4BFF-A5F1-3A1B8D96B82E}"/>
              </a:ext>
            </a:extLst>
          </p:cNvPr>
          <p:cNvCxnSpPr>
            <a:cxnSpLocks/>
          </p:cNvCxnSpPr>
          <p:nvPr/>
        </p:nvCxnSpPr>
        <p:spPr>
          <a:xfrm>
            <a:off x="6958987" y="1772815"/>
            <a:ext cx="0" cy="4494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C10A8C53-DF24-447C-B027-46D397376C10}"/>
              </a:ext>
            </a:extLst>
          </p:cNvPr>
          <p:cNvSpPr txBox="1">
            <a:spLocks/>
          </p:cNvSpPr>
          <p:nvPr/>
        </p:nvSpPr>
        <p:spPr>
          <a:xfrm>
            <a:off x="620558" y="4493832"/>
            <a:ext cx="5880894" cy="1847757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91440" tIns="0" rIns="91440" bIns="0" rtlCol="0" anchor="ctr">
            <a:normAutofit fontScale="92500" lnSpcReduction="1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전체 데이터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(Total)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에서 수산물명과 상태명만 새로운 변수에 저장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번 변수를 </a:t>
            </a: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drop_duplicates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메소드를 활용해 중복제거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MySQLdb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통해 </a:t>
            </a: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dataframe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자체를 바로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 저장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en-US" altLang="ko-KR" sz="12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writetable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&gt; PPT 13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장에 코드 나옴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해당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DB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는 사용자가 수산물 평균 </a:t>
            </a:r>
            <a:r>
              <a:rPr lang="ko-KR" altLang="en-US" sz="12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실거래가를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검색할 때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 </a:t>
            </a:r>
            <a:r>
              <a:rPr lang="en-US" altLang="ko-KR" sz="12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gui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에 </a:t>
            </a:r>
            <a:r>
              <a:rPr lang="ko-KR" altLang="en-US" sz="12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콤보박스로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검색 조건을 넣기 위해 저장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5BF4DB1-E5A4-4663-B685-F51EEC75D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54746" y="1879854"/>
            <a:ext cx="3144204" cy="3703320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sp>
        <p:nvSpPr>
          <p:cNvPr id="13" name="Content Placeholder 27">
            <a:extLst>
              <a:ext uri="{FF2B5EF4-FFF2-40B4-BE49-F238E27FC236}">
                <a16:creationId xmlns:a16="http://schemas.microsoft.com/office/drawing/2014/main" id="{B0117056-1597-453A-BFB3-5AEFD5C580FD}"/>
              </a:ext>
            </a:extLst>
          </p:cNvPr>
          <p:cNvSpPr>
            <a:spLocks noGrp="1"/>
          </p:cNvSpPr>
          <p:nvPr/>
        </p:nvSpPr>
        <p:spPr>
          <a:xfrm>
            <a:off x="7175409" y="5651396"/>
            <a:ext cx="4336435" cy="29685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Fish(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중복없는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수산물 종류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구조와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data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727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EC7BF6D-35B5-4EAF-A92D-518BC6AC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145" y="2799011"/>
            <a:ext cx="6741803" cy="1102068"/>
          </a:xfrm>
        </p:spPr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CE6E431-F537-49C1-BD00-C740FDEBC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지도</a:t>
            </a:r>
            <a:r>
              <a:rPr lang="en-US" altLang="ko-KR" dirty="0"/>
              <a:t>(FOLIUM)</a:t>
            </a:r>
            <a:r>
              <a:rPr lang="ko-KR" altLang="en-US" dirty="0"/>
              <a:t>와 </a:t>
            </a:r>
            <a:r>
              <a:rPr lang="en-US" altLang="ko-KR" dirty="0"/>
              <a:t>CHART </a:t>
            </a:r>
            <a:r>
              <a:rPr lang="en-US" altLang="ko-KR"/>
              <a:t>- </a:t>
            </a:r>
            <a:r>
              <a:rPr lang="ko-KR" altLang="en-US"/>
              <a:t>마무리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16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지도</a:t>
            </a:r>
            <a:r>
              <a:rPr lang="en-US" altLang="ko-KR" dirty="0"/>
              <a:t>(FOLIUM)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ko-KR" altLang="en-US" dirty="0"/>
              <a:t>마무리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B46D2D-BD24-4BFF-A5F1-3A1B8D96B82E}"/>
              </a:ext>
            </a:extLst>
          </p:cNvPr>
          <p:cNvCxnSpPr>
            <a:cxnSpLocks/>
          </p:cNvCxnSpPr>
          <p:nvPr/>
        </p:nvCxnSpPr>
        <p:spPr>
          <a:xfrm>
            <a:off x="5063075" y="1870886"/>
            <a:ext cx="0" cy="4494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05BF4DB1-E5A4-4663-B685-F51EEC75D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6474" y="1856147"/>
            <a:ext cx="3812891" cy="4523606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sp>
        <p:nvSpPr>
          <p:cNvPr id="13" name="텍스트 개체 틀 29">
            <a:extLst>
              <a:ext uri="{FF2B5EF4-FFF2-40B4-BE49-F238E27FC236}">
                <a16:creationId xmlns:a16="http://schemas.microsoft.com/office/drawing/2014/main" id="{448886F5-CC42-47CE-BFE8-CF31B96FBD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8013" y="1856147"/>
            <a:ext cx="6253761" cy="4200986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사용자가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gui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에서 날짜와 수산물을 선택한 후 검색하면 해당 날짜의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data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를 가진 지도와 차트를 열 수 있도록 만들었습니다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l"/>
            <a:endParaRPr lang="en-US" altLang="ko-KR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지도를 통해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위판장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주소와 전화번호를 알 수 있습니다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algn="l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그리고 실제 거래된 가격을 바탕으로 최고가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최저가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평균가격을 표기하여 지역별로 적정가격을 알 수 있게 했습니다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39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 dirty="0"/>
              <a:t>CHART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ko-KR" altLang="en-US" dirty="0"/>
              <a:t>마무리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CFE34F09-D189-4035-9BDD-FFE33F5FE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6984" y="1875799"/>
            <a:ext cx="4935085" cy="3200792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6A450E5-086A-4F4D-AFBC-9689E3A9C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1675" y="1875809"/>
            <a:ext cx="4935085" cy="3200792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sp>
        <p:nvSpPr>
          <p:cNvPr id="18" name="Content Placeholder 27">
            <a:extLst>
              <a:ext uri="{FF2B5EF4-FFF2-40B4-BE49-F238E27FC236}">
                <a16:creationId xmlns:a16="http://schemas.microsoft.com/office/drawing/2014/main" id="{3B6E8B38-4AC7-4354-9590-D08E2466560E}"/>
              </a:ext>
            </a:extLst>
          </p:cNvPr>
          <p:cNvSpPr txBox="1">
            <a:spLocks/>
          </p:cNvSpPr>
          <p:nvPr/>
        </p:nvSpPr>
        <p:spPr>
          <a:xfrm>
            <a:off x="2098498" y="5564001"/>
            <a:ext cx="8374363" cy="1038918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91440" tIns="0" rIns="9144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차트는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사용자가 선택한 날짜 당일 가격비교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선택한 날짜 기준 일주일 가격비교를 통해 갑자기 가격이 오르진 않았는지를 확인하면서 가격의 신뢰도를 알 수 있습니다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그리고 일주일 가격비교는 지역별로 하면서 지역별로 가격차이가 어느정도 나는지를 알 수 있게 했습니다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B1AE5FD-1EC9-464A-9620-82B4B3D8026E}"/>
              </a:ext>
            </a:extLst>
          </p:cNvPr>
          <p:cNvCxnSpPr>
            <a:cxnSpLocks/>
          </p:cNvCxnSpPr>
          <p:nvPr/>
        </p:nvCxnSpPr>
        <p:spPr>
          <a:xfrm>
            <a:off x="2089683" y="5566157"/>
            <a:ext cx="8374362" cy="0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7">
            <a:extLst>
              <a:ext uri="{FF2B5EF4-FFF2-40B4-BE49-F238E27FC236}">
                <a16:creationId xmlns:a16="http://schemas.microsoft.com/office/drawing/2014/main" id="{91B35402-D1AD-4E35-8943-33F3270AB0EE}"/>
              </a:ext>
            </a:extLst>
          </p:cNvPr>
          <p:cNvSpPr>
            <a:spLocks noGrp="1"/>
          </p:cNvSpPr>
          <p:nvPr/>
        </p:nvSpPr>
        <p:spPr>
          <a:xfrm>
            <a:off x="595618" y="5076591"/>
            <a:ext cx="5500382" cy="29685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사용자가 선택한 날짜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수산물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data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가 있는 경우</a:t>
            </a:r>
          </a:p>
        </p:txBody>
      </p:sp>
      <p:sp>
        <p:nvSpPr>
          <p:cNvPr id="21" name="Content Placeholder 27">
            <a:extLst>
              <a:ext uri="{FF2B5EF4-FFF2-40B4-BE49-F238E27FC236}">
                <a16:creationId xmlns:a16="http://schemas.microsoft.com/office/drawing/2014/main" id="{7AD2D2C6-A289-4F25-83AC-47794640D627}"/>
              </a:ext>
            </a:extLst>
          </p:cNvPr>
          <p:cNvSpPr>
            <a:spLocks noGrp="1"/>
          </p:cNvSpPr>
          <p:nvPr/>
        </p:nvSpPr>
        <p:spPr>
          <a:xfrm>
            <a:off x="6247064" y="5076591"/>
            <a:ext cx="5500382" cy="29685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선택한 날짜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수산물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data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는 없지만 일주일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data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32444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7DFD0DF8-C986-47C3-9EB2-7366F8131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lang="en-US" altLang="ko-KR" sz="6000" dirty="0"/>
              <a:t>INDEX</a:t>
            </a:r>
            <a:endParaRPr lang="ko-KR" altLang="en-US" sz="60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1FBCD2-5D1D-4931-BC29-0F6391AE3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dist"/>
            <a:r>
              <a:rPr lang="en-US" altLang="ko-KR" dirty="0"/>
              <a:t>FISH CHIPS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DFD02C-A00D-41A0-9951-4D593E6E1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6068" y="1671638"/>
            <a:ext cx="2396320" cy="3443287"/>
          </a:xfrm>
        </p:spPr>
        <p:txBody>
          <a:bodyPr/>
          <a:lstStyle/>
          <a:p>
            <a:r>
              <a:rPr lang="ko-KR" altLang="en-US" sz="2400" dirty="0">
                <a:solidFill>
                  <a:srgbClr val="09347E"/>
                </a:solidFill>
              </a:rPr>
              <a:t>프로젝트 소개</a:t>
            </a:r>
            <a:endParaRPr lang="en-US" altLang="ko-KR" sz="2400" dirty="0">
              <a:solidFill>
                <a:srgbClr val="09347E"/>
              </a:solidFill>
            </a:endParaRPr>
          </a:p>
          <a:p>
            <a:endParaRPr lang="en-US" altLang="ko-KR" sz="2400" dirty="0">
              <a:solidFill>
                <a:srgbClr val="09347E"/>
              </a:solidFill>
            </a:endParaRPr>
          </a:p>
          <a:p>
            <a:r>
              <a:rPr lang="ko-KR" altLang="en-US" sz="2400" dirty="0">
                <a:solidFill>
                  <a:srgbClr val="09347E"/>
                </a:solidFill>
              </a:rPr>
              <a:t>데이터 수집</a:t>
            </a:r>
            <a:endParaRPr lang="en-US" altLang="ko-KR" sz="2400" dirty="0">
              <a:solidFill>
                <a:srgbClr val="09347E"/>
              </a:solidFill>
            </a:endParaRPr>
          </a:p>
          <a:p>
            <a:endParaRPr lang="en-US" altLang="ko-KR" sz="2400" dirty="0">
              <a:solidFill>
                <a:srgbClr val="09347E"/>
              </a:solidFill>
            </a:endParaRPr>
          </a:p>
          <a:p>
            <a:r>
              <a:rPr lang="ko-KR" altLang="en-US" sz="2400" dirty="0">
                <a:solidFill>
                  <a:srgbClr val="09347E"/>
                </a:solidFill>
              </a:rPr>
              <a:t>데이터 처리</a:t>
            </a:r>
            <a:endParaRPr lang="en-US" altLang="ko-KR" sz="2400" dirty="0">
              <a:solidFill>
                <a:srgbClr val="09347E"/>
              </a:solidFill>
            </a:endParaRPr>
          </a:p>
          <a:p>
            <a:endParaRPr lang="en-US" altLang="ko-KR" sz="2400" dirty="0">
              <a:solidFill>
                <a:srgbClr val="09347E"/>
              </a:solidFill>
            </a:endParaRPr>
          </a:p>
          <a:p>
            <a:r>
              <a:rPr lang="ko-KR" altLang="en-US" sz="2400" dirty="0">
                <a:solidFill>
                  <a:srgbClr val="09347E"/>
                </a:solidFill>
              </a:rPr>
              <a:t>데이터 시각화</a:t>
            </a:r>
            <a:endParaRPr lang="en-US" altLang="ko-KR" sz="2400" dirty="0">
              <a:solidFill>
                <a:srgbClr val="09347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F0A8F7D-AD64-479C-9AC0-AC147716ECA0}"/>
              </a:ext>
            </a:extLst>
          </p:cNvPr>
          <p:cNvSpPr/>
          <p:nvPr/>
        </p:nvSpPr>
        <p:spPr>
          <a:xfrm>
            <a:off x="7361256" y="1990320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89D902-D168-4A8E-A986-7BDEAD2904F2}"/>
              </a:ext>
            </a:extLst>
          </p:cNvPr>
          <p:cNvSpPr/>
          <p:nvPr/>
        </p:nvSpPr>
        <p:spPr>
          <a:xfrm>
            <a:off x="7361256" y="2876145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1F86C3-3598-418A-956F-463CFAAD387E}"/>
              </a:ext>
            </a:extLst>
          </p:cNvPr>
          <p:cNvSpPr/>
          <p:nvPr/>
        </p:nvSpPr>
        <p:spPr>
          <a:xfrm>
            <a:off x="7361256" y="3771495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1D19EA-92A1-4916-A61B-0C0A9DB7E94F}"/>
              </a:ext>
            </a:extLst>
          </p:cNvPr>
          <p:cNvSpPr/>
          <p:nvPr/>
        </p:nvSpPr>
        <p:spPr>
          <a:xfrm>
            <a:off x="7361256" y="4657320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4EAF76-95F0-48BF-9CAE-0AB2E7A75371}"/>
              </a:ext>
            </a:extLst>
          </p:cNvPr>
          <p:cNvCxnSpPr>
            <a:cxnSpLocks/>
          </p:cNvCxnSpPr>
          <p:nvPr/>
        </p:nvCxnSpPr>
        <p:spPr>
          <a:xfrm flipH="1">
            <a:off x="11617119" y="311582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ECD8ED-463E-4329-8DCF-2962E63328D9}"/>
              </a:ext>
            </a:extLst>
          </p:cNvPr>
          <p:cNvCxnSpPr>
            <a:cxnSpLocks/>
          </p:cNvCxnSpPr>
          <p:nvPr/>
        </p:nvCxnSpPr>
        <p:spPr>
          <a:xfrm flipH="1">
            <a:off x="291894" y="6407582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64290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B0DB492-2BC7-4DEC-987B-D0A3A0C6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인하공업전문대학 컴퓨터정보과 빅데이터 프로젝트 </a:t>
            </a:r>
            <a:r>
              <a:rPr lang="en-US" altLang="ko-KR" dirty="0"/>
              <a:t>PPT</a:t>
            </a:r>
            <a:endParaRPr lang="ko-KR" altLang="en-US" sz="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5997CF-B3A8-42C8-90F1-9321C7482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BBB4199-0D20-4D4C-B7A6-86F02D018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컴퓨터정보과 </a:t>
            </a:r>
            <a:r>
              <a:rPr lang="en-US" altLang="ko-KR" dirty="0"/>
              <a:t>3-B </a:t>
            </a:r>
            <a:r>
              <a:rPr lang="ko-KR" altLang="en-US" dirty="0"/>
              <a:t>유정현</a:t>
            </a:r>
            <a:r>
              <a:rPr lang="en-US" altLang="ko-KR" dirty="0"/>
              <a:t>(201744057)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24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EC7BF6D-35B5-4EAF-A92D-518BC6AC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145" y="2799011"/>
            <a:ext cx="6741803" cy="1102068"/>
          </a:xfrm>
        </p:spPr>
        <p:txBody>
          <a:bodyPr/>
          <a:lstStyle/>
          <a:p>
            <a:r>
              <a:rPr lang="ko-KR" altLang="en-US"/>
              <a:t>프로젝트 소개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CE6E431-F537-49C1-BD00-C740FDEBC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주제선정 이유와 실행화면</a:t>
            </a:r>
          </a:p>
        </p:txBody>
      </p:sp>
    </p:spTree>
    <p:extLst>
      <p:ext uri="{BB962C8B-B14F-4D97-AF65-F5344CB8AC3E}">
        <p14:creationId xmlns:p14="http://schemas.microsoft.com/office/powerpoint/2010/main" val="285763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주제 선정 이유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/>
          <a:lstStyle/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(Fish chips) </a:t>
            </a:r>
            <a:r>
              <a:rPr lang="ko-KR" altLang="en-US" dirty="0"/>
              <a:t>소개</a:t>
            </a: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6217" y="1941349"/>
            <a:ext cx="2560307" cy="3472779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sp>
        <p:nvSpPr>
          <p:cNvPr id="17" name="Content Placeholder 27">
            <a:extLst>
              <a:ext uri="{FF2B5EF4-FFF2-40B4-BE49-F238E27FC236}">
                <a16:creationId xmlns:a16="http://schemas.microsoft.com/office/drawing/2014/main" id="{2F7BD749-8C3C-4BBB-8F0D-253AF510243B}"/>
              </a:ext>
            </a:extLst>
          </p:cNvPr>
          <p:cNvSpPr>
            <a:spLocks noGrp="1"/>
          </p:cNvSpPr>
          <p:nvPr/>
        </p:nvSpPr>
        <p:spPr>
          <a:xfrm>
            <a:off x="703594" y="5165075"/>
            <a:ext cx="3352967" cy="34301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구글에서 </a:t>
            </a:r>
            <a:r>
              <a: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‘</a:t>
            </a: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시장 바가지</a:t>
            </a:r>
            <a:r>
              <a: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’</a:t>
            </a: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를 검색한 모습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3" name="Picture 2">
            <a:hlinkClick r:id="rId4"/>
            <a:extLst>
              <a:ext uri="{FF2B5EF4-FFF2-40B4-BE49-F238E27FC236}">
                <a16:creationId xmlns:a16="http://schemas.microsoft.com/office/drawing/2014/main" id="{3408AE1E-35CE-4D3F-9EF3-CC25865FF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"/>
          <a:stretch/>
        </p:blipFill>
        <p:spPr bwMode="auto">
          <a:xfrm>
            <a:off x="4783558" y="1941348"/>
            <a:ext cx="2624884" cy="3218583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pic>
        <p:nvPicPr>
          <p:cNvPr id="15" name="Picture 2">
            <a:hlinkClick r:id="rId6"/>
            <a:extLst>
              <a:ext uri="{FF2B5EF4-FFF2-40B4-BE49-F238E27FC236}">
                <a16:creationId xmlns:a16="http://schemas.microsoft.com/office/drawing/2014/main" id="{86A9423D-47FF-45BC-A637-3F542D3C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76547" y="1944223"/>
            <a:ext cx="2624884" cy="3381808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sp>
        <p:nvSpPr>
          <p:cNvPr id="18" name="텍스트 개체 틀 29">
            <a:extLst>
              <a:ext uri="{FF2B5EF4-FFF2-40B4-BE49-F238E27FC236}">
                <a16:creationId xmlns:a16="http://schemas.microsoft.com/office/drawing/2014/main" id="{428B8FBF-DD88-4E0A-A8F7-380494CD81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838" y="5159932"/>
            <a:ext cx="7545762" cy="1855642"/>
          </a:xfrm>
        </p:spPr>
        <p:txBody>
          <a:bodyPr>
            <a:norm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일반적으로 시장에서 물건은 가격이 측정되어 있습니다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하지만 수산물은 식당 메뉴조차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시가’라고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표시될 만큼 보통 수산물은 부르는 게 값입니다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그래서인지 ‘시장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바가지’를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검색하면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진짜 ‘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바가지’가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나오는게 아니라 ‘수산물 시장의 바가지 피하는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방법’이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수두룩하게 나옵니다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4F22317-CBBF-436B-99D3-F40F2074F947}"/>
              </a:ext>
            </a:extLst>
          </p:cNvPr>
          <p:cNvCxnSpPr/>
          <p:nvPr/>
        </p:nvCxnSpPr>
        <p:spPr>
          <a:xfrm>
            <a:off x="2332699" y="5664550"/>
            <a:ext cx="7566566" cy="0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7">
            <a:extLst>
              <a:ext uri="{FF2B5EF4-FFF2-40B4-BE49-F238E27FC236}">
                <a16:creationId xmlns:a16="http://schemas.microsoft.com/office/drawing/2014/main" id="{6D8BCEC7-A60D-47BF-B2F9-1045A1DEB606}"/>
              </a:ext>
            </a:extLst>
          </p:cNvPr>
          <p:cNvSpPr>
            <a:spLocks noGrp="1"/>
          </p:cNvSpPr>
          <p:nvPr/>
        </p:nvSpPr>
        <p:spPr>
          <a:xfrm>
            <a:off x="4431235" y="5165075"/>
            <a:ext cx="3352967" cy="34301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뉴스 기사 </a:t>
            </a:r>
            <a:r>
              <a: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1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클릭시</a:t>
            </a: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해당 기사로 이동</a:t>
            </a:r>
            <a:r>
              <a: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22" name="Content Placeholder 27">
            <a:extLst>
              <a:ext uri="{FF2B5EF4-FFF2-40B4-BE49-F238E27FC236}">
                <a16:creationId xmlns:a16="http://schemas.microsoft.com/office/drawing/2014/main" id="{8222900B-A22F-487A-BC36-EAC92A569725}"/>
              </a:ext>
            </a:extLst>
          </p:cNvPr>
          <p:cNvSpPr>
            <a:spLocks noGrp="1"/>
          </p:cNvSpPr>
          <p:nvPr/>
        </p:nvSpPr>
        <p:spPr>
          <a:xfrm>
            <a:off x="8258826" y="5165075"/>
            <a:ext cx="3352967" cy="34301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뉴스 기사 </a:t>
            </a:r>
            <a:r>
              <a: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1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클릭시</a:t>
            </a: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해당 기사로 이동</a:t>
            </a:r>
            <a:r>
              <a: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1FF8-6CCB-4AD3-A420-BE0268BBA97A}"/>
              </a:ext>
            </a:extLst>
          </p:cNvPr>
          <p:cNvSpPr/>
          <p:nvPr/>
        </p:nvSpPr>
        <p:spPr>
          <a:xfrm>
            <a:off x="8611715" y="1966124"/>
            <a:ext cx="954315" cy="157249"/>
          </a:xfrm>
          <a:prstGeom prst="rect">
            <a:avLst/>
          </a:prstGeom>
          <a:solidFill>
            <a:srgbClr val="EE2F2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AF5BD0-A9C6-4930-95AC-EDE15DE5D296}"/>
              </a:ext>
            </a:extLst>
          </p:cNvPr>
          <p:cNvSpPr/>
          <p:nvPr/>
        </p:nvSpPr>
        <p:spPr>
          <a:xfrm>
            <a:off x="9088872" y="4434568"/>
            <a:ext cx="2112559" cy="157249"/>
          </a:xfrm>
          <a:prstGeom prst="rect">
            <a:avLst/>
          </a:prstGeom>
          <a:solidFill>
            <a:srgbClr val="EE2F2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91D2A6-9131-49E0-A2FE-DA9EC81E5F73}"/>
              </a:ext>
            </a:extLst>
          </p:cNvPr>
          <p:cNvSpPr/>
          <p:nvPr/>
        </p:nvSpPr>
        <p:spPr>
          <a:xfrm>
            <a:off x="8576547" y="4613718"/>
            <a:ext cx="1411515" cy="147751"/>
          </a:xfrm>
          <a:prstGeom prst="rect">
            <a:avLst/>
          </a:prstGeom>
          <a:solidFill>
            <a:srgbClr val="EE2F2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5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>
            <a:extLst>
              <a:ext uri="{FF2B5EF4-FFF2-40B4-BE49-F238E27FC236}">
                <a16:creationId xmlns:a16="http://schemas.microsoft.com/office/drawing/2014/main" id="{240F1012-2320-4C56-924A-CC9C54CE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18663"/>
            <a:ext cx="9085386" cy="567808"/>
          </a:xfrm>
        </p:spPr>
        <p:txBody>
          <a:bodyPr/>
          <a:lstStyle/>
          <a:p>
            <a:r>
              <a:rPr lang="ko-KR" altLang="en-US" sz="3600" dirty="0"/>
              <a:t>주제 선정 이유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5C13ED65-D1E6-4625-BD8B-88388CDDB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838" y="4916651"/>
            <a:ext cx="7545762" cy="185564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앞서 나왔던 검색 결과들은 그만큼 사람들이 수산물 시장 가격에 대한 신뢰도가 낮고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거품가격을 뺀 적절한 가격에 구매하려 하기 때문입니다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따라서 전국 시장의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실거래가를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알고자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‘전국 수산물 평균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가격‘을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주제로 선정했습니다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31" name="부제목 30">
            <a:extLst>
              <a:ext uri="{FF2B5EF4-FFF2-40B4-BE49-F238E27FC236}">
                <a16:creationId xmlns:a16="http://schemas.microsoft.com/office/drawing/2014/main" id="{FA6F28AC-F28E-43BB-B300-B30B1CCD5D9E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45169" y="338787"/>
            <a:ext cx="3325100" cy="180665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(Fish chips)</a:t>
            </a:r>
            <a:r>
              <a:rPr lang="ko-KR" altLang="en-US" dirty="0"/>
              <a:t> 소개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6690AE0-33EE-4BFE-B4EF-E9B1E8241729}"/>
              </a:ext>
            </a:extLst>
          </p:cNvPr>
          <p:cNvGrpSpPr/>
          <p:nvPr/>
        </p:nvGrpSpPr>
        <p:grpSpPr>
          <a:xfrm>
            <a:off x="9508144" y="936429"/>
            <a:ext cx="1344943" cy="132276"/>
            <a:chOff x="8501655" y="704494"/>
            <a:chExt cx="2620915" cy="25776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E28708A-84A0-42E9-BA7D-FF408DE542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9B4A8A3-2C10-4BB2-950D-DF509E26969D}"/>
                </a:ext>
              </a:extLst>
            </p:cNvPr>
            <p:cNvSpPr/>
            <p:nvPr userDrawn="1"/>
          </p:nvSpPr>
          <p:spPr>
            <a:xfrm>
              <a:off x="10864803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EF1FBA0-9DA2-4E28-AFBC-267FA844DC8D}"/>
              </a:ext>
            </a:extLst>
          </p:cNvPr>
          <p:cNvGrpSpPr/>
          <p:nvPr/>
        </p:nvGrpSpPr>
        <p:grpSpPr>
          <a:xfrm>
            <a:off x="1338913" y="936429"/>
            <a:ext cx="1344933" cy="132276"/>
            <a:chOff x="8380848" y="704494"/>
            <a:chExt cx="2620895" cy="257767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30B8846-69F8-4BFA-833A-EB8B179DA7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09AB62B-7D56-4848-9AEF-DCCFE5DB8195}"/>
                </a:ext>
              </a:extLst>
            </p:cNvPr>
            <p:cNvSpPr/>
            <p:nvPr userDrawn="1"/>
          </p:nvSpPr>
          <p:spPr>
            <a:xfrm>
              <a:off x="8380848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05F03D72-051B-4790-B8A2-30198D9BD321}"/>
              </a:ext>
            </a:extLst>
          </p:cNvPr>
          <p:cNvSpPr/>
          <p:nvPr/>
        </p:nvSpPr>
        <p:spPr>
          <a:xfrm>
            <a:off x="6028377" y="1464617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39" name="바닥글 개체 틀 38">
            <a:extLst>
              <a:ext uri="{FF2B5EF4-FFF2-40B4-BE49-F238E27FC236}">
                <a16:creationId xmlns:a16="http://schemas.microsoft.com/office/drawing/2014/main" id="{8D068AE9-6967-4EF2-9909-69294AD3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/>
          <a:lstStyle/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en-US" dirty="0"/>
          </a:p>
        </p:txBody>
      </p:sp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1B86EF3D-9763-4A55-A289-BA5E8196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98574C5-A61D-49CB-8B46-EFA5F7AC4BDC}"/>
              </a:ext>
            </a:extLst>
          </p:cNvPr>
          <p:cNvSpPr/>
          <p:nvPr/>
        </p:nvSpPr>
        <p:spPr>
          <a:xfrm>
            <a:off x="2155806" y="2273300"/>
            <a:ext cx="2311400" cy="2311400"/>
          </a:xfrm>
          <a:prstGeom prst="ellipse">
            <a:avLst/>
          </a:prstGeom>
          <a:solidFill>
            <a:schemeClr val="bg1"/>
          </a:solidFill>
          <a:ln w="1587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수산물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1E6753-55EE-40B0-9D3F-154B64B82AD3}"/>
              </a:ext>
            </a:extLst>
          </p:cNvPr>
          <p:cNvSpPr/>
          <p:nvPr/>
        </p:nvSpPr>
        <p:spPr>
          <a:xfrm>
            <a:off x="4940295" y="2273300"/>
            <a:ext cx="2311400" cy="2311400"/>
          </a:xfrm>
          <a:prstGeom prst="ellipse">
            <a:avLst/>
          </a:prstGeom>
          <a:solidFill>
            <a:schemeClr val="bg1"/>
          </a:solidFill>
          <a:ln w="1587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진짜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CECA97A-6CA1-443A-B8C8-6C518652F7A0}"/>
              </a:ext>
            </a:extLst>
          </p:cNvPr>
          <p:cNvSpPr/>
          <p:nvPr/>
        </p:nvSpPr>
        <p:spPr>
          <a:xfrm>
            <a:off x="7724794" y="2273300"/>
            <a:ext cx="2311400" cy="2311400"/>
          </a:xfrm>
          <a:prstGeom prst="ellipse">
            <a:avLst/>
          </a:prstGeom>
          <a:solidFill>
            <a:schemeClr val="bg1"/>
          </a:solidFill>
          <a:ln w="1587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가격은</a:t>
            </a:r>
            <a:r>
              <a:rPr lang="en-US" altLang="ko-KR" sz="32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?</a:t>
            </a:r>
            <a:endParaRPr lang="ko-KR" altLang="en-US" sz="3200" b="1" spc="-6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347E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8E0A0DF-F1C0-481F-8EE6-EC4D1020B8A2}"/>
              </a:ext>
            </a:extLst>
          </p:cNvPr>
          <p:cNvCxnSpPr/>
          <p:nvPr/>
        </p:nvCxnSpPr>
        <p:spPr>
          <a:xfrm>
            <a:off x="2332699" y="5245100"/>
            <a:ext cx="7566566" cy="0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프로젝트 실행화면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(Fish chips) </a:t>
            </a:r>
            <a:r>
              <a:rPr lang="ko-KR" altLang="en-US" dirty="0"/>
              <a:t>소개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0530" y="3089923"/>
            <a:ext cx="3352967" cy="1378441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sp>
        <p:nvSpPr>
          <p:cNvPr id="17" name="Content Placeholder 27">
            <a:extLst>
              <a:ext uri="{FF2B5EF4-FFF2-40B4-BE49-F238E27FC236}">
                <a16:creationId xmlns:a16="http://schemas.microsoft.com/office/drawing/2014/main" id="{2F7BD749-8C3C-4BBB-8F0D-253AF510243B}"/>
              </a:ext>
            </a:extLst>
          </p:cNvPr>
          <p:cNvSpPr>
            <a:spLocks noGrp="1"/>
          </p:cNvSpPr>
          <p:nvPr/>
        </p:nvSpPr>
        <p:spPr>
          <a:xfrm>
            <a:off x="703594" y="5829307"/>
            <a:ext cx="3352967" cy="34301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1.</a:t>
            </a: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 날짜와 수산물을 선택할 수 있는 화면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408AE1E-35CE-4D3F-9EF3-CC25865FF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36422" y="1987258"/>
            <a:ext cx="2719156" cy="3583773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6A9423D-47FF-45BC-A637-3F542D3C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49769" y="2635067"/>
            <a:ext cx="3545914" cy="2241570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sp>
        <p:nvSpPr>
          <p:cNvPr id="21" name="Content Placeholder 27">
            <a:extLst>
              <a:ext uri="{FF2B5EF4-FFF2-40B4-BE49-F238E27FC236}">
                <a16:creationId xmlns:a16="http://schemas.microsoft.com/office/drawing/2014/main" id="{6D8BCEC7-A60D-47BF-B2F9-1045A1DEB606}"/>
              </a:ext>
            </a:extLst>
          </p:cNvPr>
          <p:cNvSpPr>
            <a:spLocks noGrp="1"/>
          </p:cNvSpPr>
          <p:nvPr/>
        </p:nvSpPr>
        <p:spPr>
          <a:xfrm>
            <a:off x="4431235" y="5829307"/>
            <a:ext cx="3352967" cy="34301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지도가 열린 모습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Content Placeholder 27">
            <a:extLst>
              <a:ext uri="{FF2B5EF4-FFF2-40B4-BE49-F238E27FC236}">
                <a16:creationId xmlns:a16="http://schemas.microsoft.com/office/drawing/2014/main" id="{8222900B-A22F-487A-BC36-EAC92A569725}"/>
              </a:ext>
            </a:extLst>
          </p:cNvPr>
          <p:cNvSpPr>
            <a:spLocks noGrp="1"/>
          </p:cNvSpPr>
          <p:nvPr/>
        </p:nvSpPr>
        <p:spPr>
          <a:xfrm>
            <a:off x="8258826" y="5829307"/>
            <a:ext cx="3352967" cy="34301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차트가 열린 모습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264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EC7BF6D-35B5-4EAF-A92D-518BC6AC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145" y="2799011"/>
            <a:ext cx="6741803" cy="1102068"/>
          </a:xfrm>
        </p:spPr>
        <p:txBody>
          <a:bodyPr/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CE6E431-F537-49C1-BD00-C740FDEBC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와 데이터파일</a:t>
            </a:r>
          </a:p>
        </p:txBody>
      </p:sp>
    </p:spTree>
    <p:extLst>
      <p:ext uri="{BB962C8B-B14F-4D97-AF65-F5344CB8AC3E}">
        <p14:creationId xmlns:p14="http://schemas.microsoft.com/office/powerpoint/2010/main" val="207842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수산물 실제 거래 데이터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en-US" altLang="ko-KR" dirty="0"/>
              <a:t>csv</a:t>
            </a:r>
            <a:r>
              <a:rPr lang="ko-KR" altLang="en-US" dirty="0"/>
              <a:t>파일로 데이터 수집</a:t>
            </a: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1118" y="1829520"/>
            <a:ext cx="3187852" cy="4486607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B46D2D-BD24-4BFF-A5F1-3A1B8D96B82E}"/>
              </a:ext>
            </a:extLst>
          </p:cNvPr>
          <p:cNvCxnSpPr>
            <a:cxnSpLocks/>
          </p:cNvCxnSpPr>
          <p:nvPr/>
        </p:nvCxnSpPr>
        <p:spPr>
          <a:xfrm>
            <a:off x="6094920" y="1772815"/>
            <a:ext cx="0" cy="4494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7">
            <a:extLst>
              <a:ext uri="{FF2B5EF4-FFF2-40B4-BE49-F238E27FC236}">
                <a16:creationId xmlns:a16="http://schemas.microsoft.com/office/drawing/2014/main" id="{C151124B-5CE6-4AF9-B48E-FED47B410BD0}"/>
              </a:ext>
            </a:extLst>
          </p:cNvPr>
          <p:cNvSpPr>
            <a:spLocks noGrp="1"/>
          </p:cNvSpPr>
          <p:nvPr/>
        </p:nvSpPr>
        <p:spPr>
          <a:xfrm>
            <a:off x="1383956" y="6100204"/>
            <a:ext cx="3928117" cy="34978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해양수산부에서 제공해주는 데이터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C10A8C53-DF24-447C-B027-46D397376C10}"/>
              </a:ext>
            </a:extLst>
          </p:cNvPr>
          <p:cNvSpPr txBox="1">
            <a:spLocks/>
          </p:cNvSpPr>
          <p:nvPr/>
        </p:nvSpPr>
        <p:spPr>
          <a:xfrm>
            <a:off x="6096000" y="1772814"/>
            <a:ext cx="5452232" cy="4377689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91440" tIns="0" rIns="9144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해양수산부에서 제공하는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위판장별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위탁판매 현황 월별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‘csv’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형식 파일을 다운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파일에서 제공되는 데이터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수산물표준코드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+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코드명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어종명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+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어종상태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위판장코드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+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위판일자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위판단가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+ KG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당 단가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+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수량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410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 err="1"/>
              <a:t>위판장</a:t>
            </a:r>
            <a:r>
              <a:rPr lang="ko-KR" altLang="en-US" dirty="0"/>
              <a:t> 정보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유정현</a:t>
            </a:r>
            <a:r>
              <a:rPr lang="en-US" altLang="ko-KR"/>
              <a:t>(201744057, 3-B) </a:t>
            </a:r>
            <a:r>
              <a:rPr lang="ko-KR" altLang="en-US"/>
              <a:t>빅데이터 프로젝트 </a:t>
            </a:r>
            <a:r>
              <a:rPr lang="en-US" altLang="ko-KR"/>
              <a:t>PPT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en-US" altLang="ko-KR" dirty="0"/>
              <a:t>OPEN API</a:t>
            </a:r>
            <a:r>
              <a:rPr lang="ko-KR" altLang="en-US" dirty="0"/>
              <a:t>로 데이터 수집</a:t>
            </a: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43919" y="1829520"/>
            <a:ext cx="3282252" cy="4486607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B46D2D-BD24-4BFF-A5F1-3A1B8D96B82E}"/>
              </a:ext>
            </a:extLst>
          </p:cNvPr>
          <p:cNvCxnSpPr>
            <a:cxnSpLocks/>
          </p:cNvCxnSpPr>
          <p:nvPr/>
        </p:nvCxnSpPr>
        <p:spPr>
          <a:xfrm>
            <a:off x="6094920" y="1772815"/>
            <a:ext cx="0" cy="4494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7">
            <a:extLst>
              <a:ext uri="{FF2B5EF4-FFF2-40B4-BE49-F238E27FC236}">
                <a16:creationId xmlns:a16="http://schemas.microsoft.com/office/drawing/2014/main" id="{C151124B-5CE6-4AF9-B48E-FED47B410BD0}"/>
              </a:ext>
            </a:extLst>
          </p:cNvPr>
          <p:cNvSpPr>
            <a:spLocks noGrp="1"/>
          </p:cNvSpPr>
          <p:nvPr/>
        </p:nvSpPr>
        <p:spPr>
          <a:xfrm>
            <a:off x="1383956" y="6100204"/>
            <a:ext cx="3928117" cy="34978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해양수산부에서 제공해주는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OPEN API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C10A8C53-DF24-447C-B027-46D397376C10}"/>
              </a:ext>
            </a:extLst>
          </p:cNvPr>
          <p:cNvSpPr txBox="1">
            <a:spLocks/>
          </p:cNvSpPr>
          <p:nvPr/>
        </p:nvSpPr>
        <p:spPr>
          <a:xfrm>
            <a:off x="6096000" y="1772814"/>
            <a:ext cx="5452232" cy="4377689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91440" tIns="0" rIns="9144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해양수산부에서 제공해주는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OPEN API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로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정보를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JSON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으로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받아옴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JSON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 들어간 정보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위판장코드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위판장명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주소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(ex.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전라남도 순천시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…)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전화번호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 FAX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번호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홈페이지 주소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이메일 주소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286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5902</TotalTime>
  <Words>996</Words>
  <Application>Microsoft Office PowerPoint</Application>
  <PresentationFormat>와이드스크린</PresentationFormat>
  <Paragraphs>159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FISH CHIPS</vt:lpstr>
      <vt:lpstr>PowerPoint 프레젠테이션</vt:lpstr>
      <vt:lpstr>프로젝트 소개</vt:lpstr>
      <vt:lpstr>주제 선정 이유</vt:lpstr>
      <vt:lpstr>주제 선정 이유</vt:lpstr>
      <vt:lpstr>프로젝트 실행화면</vt:lpstr>
      <vt:lpstr>데이터 수집</vt:lpstr>
      <vt:lpstr>수산물 실제 거래 데이터</vt:lpstr>
      <vt:lpstr>위판장 정보</vt:lpstr>
      <vt:lpstr>위도, 경도 정보</vt:lpstr>
      <vt:lpstr>데이터 처리</vt:lpstr>
      <vt:lpstr>CSV파일을 하나의 DataFrame으로 만들기</vt:lpstr>
      <vt:lpstr>Data DB 저장 – 실제 거래된 전체 내용 </vt:lpstr>
      <vt:lpstr>Data DB 저장 – 위판장 정보</vt:lpstr>
      <vt:lpstr>Data DB 저장 – 위판장 정보</vt:lpstr>
      <vt:lpstr>Data DB 저장 – 수산물 종류</vt:lpstr>
      <vt:lpstr>데이터 시각화</vt:lpstr>
      <vt:lpstr>지도(FOLIUM)</vt:lpstr>
      <vt:lpstr>CHART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유 정현</cp:lastModifiedBy>
  <cp:revision>521</cp:revision>
  <dcterms:created xsi:type="dcterms:W3CDTF">2017-12-10T15:04:34Z</dcterms:created>
  <dcterms:modified xsi:type="dcterms:W3CDTF">2019-12-09T11:33:58Z</dcterms:modified>
</cp:coreProperties>
</file>