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5012" y="2707639"/>
            <a:ext cx="10721975" cy="556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333333"/>
                </a:solidFill>
                <a:latin typeface="Microsoft YaHei UI"/>
                <a:cs typeface="Microsoft Ya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333333"/>
                </a:solidFill>
                <a:latin typeface="Microsoft YaHei UI"/>
                <a:cs typeface="Microsoft Ya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333333"/>
                </a:solidFill>
                <a:latin typeface="Microsoft YaHei UI"/>
                <a:cs typeface="Microsoft Ya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5012" y="2326639"/>
            <a:ext cx="10721975" cy="556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333333"/>
                </a:solidFill>
                <a:latin typeface="Microsoft YaHei UI"/>
                <a:cs typeface="Microsoft YaHei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462" y="3023870"/>
            <a:ext cx="9617075" cy="148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44919" y="6322391"/>
            <a:ext cx="200025" cy="329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5012" y="2707639"/>
            <a:ext cx="7096759" cy="556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450" spc="30" b="1">
                <a:solidFill>
                  <a:srgbClr val="333333"/>
                </a:solidFill>
                <a:latin typeface="Microsoft YaHei UI"/>
                <a:cs typeface="Microsoft YaHei UI"/>
              </a:rPr>
              <a:t>恋愛における「会う頻度」の重要性</a:t>
            </a:r>
            <a:endParaRPr sz="345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35012" y="3760152"/>
            <a:ext cx="6910705" cy="3905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00" spc="-10" b="1">
                <a:solidFill>
                  <a:srgbClr val="333333"/>
                </a:solidFill>
                <a:latin typeface="Microsoft YaHei UI"/>
                <a:cs typeface="Microsoft YaHei UI"/>
              </a:rPr>
              <a:t>結婚を⾒据えた恋愛を考える</a:t>
            </a:r>
            <a:r>
              <a:rPr dirty="0" sz="2400" spc="-85" b="1">
                <a:solidFill>
                  <a:srgbClr val="333333"/>
                </a:solidFill>
                <a:latin typeface="Microsoft YaHei UI"/>
                <a:cs typeface="Microsoft YaHei UI"/>
              </a:rPr>
              <a:t> </a:t>
            </a:r>
            <a:r>
              <a:rPr dirty="0" sz="2400" spc="-5">
                <a:solidFill>
                  <a:srgbClr val="333333"/>
                </a:solidFill>
                <a:latin typeface="Segoe UI Semibold"/>
                <a:cs typeface="Segoe UI Semibold"/>
              </a:rPr>
              <a:t>28</a:t>
            </a:r>
            <a:r>
              <a:rPr dirty="0" sz="2400" spc="-30">
                <a:solidFill>
                  <a:srgbClr val="333333"/>
                </a:solidFill>
                <a:latin typeface="Segoe UI Semibold"/>
                <a:cs typeface="Segoe UI Semibold"/>
              </a:rPr>
              <a:t> </a:t>
            </a:r>
            <a:r>
              <a:rPr dirty="0" sz="2400" spc="-10" b="1">
                <a:solidFill>
                  <a:srgbClr val="333333"/>
                </a:solidFill>
                <a:latin typeface="Microsoft YaHei UI"/>
                <a:cs typeface="Microsoft YaHei UI"/>
              </a:rPr>
              <a:t>歳社会⼈に向けて</a:t>
            </a:r>
            <a:endParaRPr sz="24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2038032"/>
            <a:ext cx="4693920" cy="4565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00" spc="25"/>
              <a:t>会う頻度が関係に与える影響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49" y="3676649"/>
            <a:ext cx="95250" cy="9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5437" y="4090987"/>
            <a:ext cx="104775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5437" y="4576762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5012" y="2960052"/>
            <a:ext cx="7621905" cy="18326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00" spc="-10" b="1">
                <a:solidFill>
                  <a:srgbClr val="333333"/>
                </a:solidFill>
                <a:latin typeface="Microsoft YaHei UI"/>
                <a:cs typeface="Microsoft YaHei UI"/>
              </a:rPr>
              <a:t>「付き合っている期間」だけでなく「会う頻度」も重要</a:t>
            </a:r>
            <a:endParaRPr sz="2400">
              <a:latin typeface="Microsoft YaHei UI"/>
              <a:cs typeface="Microsoft YaHei UI"/>
            </a:endParaRPr>
          </a:p>
          <a:p>
            <a:pPr marL="564515">
              <a:lnSpc>
                <a:spcPct val="100000"/>
              </a:lnSpc>
              <a:spcBef>
                <a:spcPts val="1645"/>
              </a:spcBef>
            </a:pPr>
            <a:r>
              <a:rPr dirty="0" sz="2150" spc="25">
                <a:solidFill>
                  <a:srgbClr val="333333"/>
                </a:solidFill>
                <a:latin typeface="Microsoft YaHei"/>
                <a:cs typeface="Microsoft YaHei"/>
              </a:rPr>
              <a:t>毎⽇会う</a:t>
            </a:r>
            <a:r>
              <a:rPr dirty="0" sz="2150" spc="-70">
                <a:solidFill>
                  <a:srgbClr val="333333"/>
                </a:solidFill>
                <a:latin typeface="Microsoft YaHei"/>
                <a:cs typeface="Microsoft YaHei"/>
              </a:rPr>
              <a:t> </a:t>
            </a:r>
            <a:r>
              <a:rPr dirty="0" sz="2150" spc="5">
                <a:solidFill>
                  <a:srgbClr val="333333"/>
                </a:solidFill>
                <a:latin typeface="Segoe UI"/>
                <a:cs typeface="Segoe UI"/>
              </a:rPr>
              <a:t>vs.</a:t>
            </a:r>
            <a:r>
              <a:rPr dirty="0" sz="2150" spc="-1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 spc="25">
                <a:solidFill>
                  <a:srgbClr val="333333"/>
                </a:solidFill>
                <a:latin typeface="Microsoft YaHei"/>
                <a:cs typeface="Microsoft YaHei"/>
              </a:rPr>
              <a:t>⽉</a:t>
            </a:r>
            <a:r>
              <a:rPr dirty="0" sz="2150" spc="-65">
                <a:solidFill>
                  <a:srgbClr val="333333"/>
                </a:solidFill>
                <a:latin typeface="Microsoft YaHei"/>
                <a:cs typeface="Microsoft YaHei"/>
              </a:rPr>
              <a:t> </a:t>
            </a:r>
            <a:r>
              <a:rPr dirty="0" sz="2150" spc="10">
                <a:solidFill>
                  <a:srgbClr val="333333"/>
                </a:solidFill>
                <a:latin typeface="Segoe UI"/>
                <a:cs typeface="Segoe UI"/>
              </a:rPr>
              <a:t>1</a:t>
            </a:r>
            <a:r>
              <a:rPr dirty="0" sz="2150" spc="-1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 spc="25">
                <a:solidFill>
                  <a:srgbClr val="333333"/>
                </a:solidFill>
                <a:latin typeface="Microsoft YaHei"/>
                <a:cs typeface="Microsoft YaHei"/>
              </a:rPr>
              <a:t>回会う</a:t>
            </a:r>
            <a:endParaRPr sz="2150">
              <a:latin typeface="Microsoft YaHei"/>
              <a:cs typeface="Microsoft YaHei"/>
            </a:endParaRPr>
          </a:p>
          <a:p>
            <a:pPr marL="1116965">
              <a:lnSpc>
                <a:spcPct val="100000"/>
              </a:lnSpc>
              <a:spcBef>
                <a:spcPts val="720"/>
              </a:spcBef>
            </a:pPr>
            <a:r>
              <a:rPr dirty="0" sz="2150" spc="25">
                <a:solidFill>
                  <a:srgbClr val="333333"/>
                </a:solidFill>
                <a:latin typeface="Microsoft YaHei"/>
                <a:cs typeface="Microsoft YaHei"/>
              </a:rPr>
              <a:t>⽇常の姿を知り、深い関係が築ける</a:t>
            </a:r>
            <a:endParaRPr sz="2150">
              <a:latin typeface="Microsoft YaHei"/>
              <a:cs typeface="Microsoft YaHei"/>
            </a:endParaRPr>
          </a:p>
          <a:p>
            <a:pPr marL="1116965">
              <a:lnSpc>
                <a:spcPct val="100000"/>
              </a:lnSpc>
              <a:spcBef>
                <a:spcPts val="1245"/>
              </a:spcBef>
            </a:pPr>
            <a:r>
              <a:rPr dirty="0" sz="2150" spc="25">
                <a:solidFill>
                  <a:srgbClr val="333333"/>
                </a:solidFill>
                <a:latin typeface="Microsoft YaHei"/>
                <a:cs typeface="Microsoft YaHei"/>
              </a:rPr>
              <a:t>特別な⽇だけの関係とは異なる親密さ</a:t>
            </a:r>
            <a:endParaRPr sz="215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2380932"/>
            <a:ext cx="9361805" cy="4565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00" spc="25"/>
              <a:t>結婚を視野に⼊れた恋愛で「たくさん会う」ことの重要性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49" y="3267074"/>
            <a:ext cx="95250" cy="9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49" y="3743324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49" y="4229099"/>
            <a:ext cx="95250" cy="952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87462" y="2976245"/>
            <a:ext cx="5549900" cy="1463675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 sz="2150" spc="25">
                <a:solidFill>
                  <a:srgbClr val="333333"/>
                </a:solidFill>
                <a:latin typeface="Microsoft YaHei"/>
                <a:cs typeface="Microsoft YaHei"/>
              </a:rPr>
              <a:t>結婚⽣活を想定した関係性が築ける</a:t>
            </a:r>
            <a:endParaRPr sz="215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2150" spc="25">
                <a:solidFill>
                  <a:srgbClr val="333333"/>
                </a:solidFill>
                <a:latin typeface="Microsoft YaHei"/>
                <a:cs typeface="Microsoft YaHei"/>
              </a:rPr>
              <a:t>⽇常の中で相⼿の「素の姿」を理解する</a:t>
            </a:r>
            <a:endParaRPr sz="215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dirty="0" sz="2150" spc="25">
                <a:solidFill>
                  <a:srgbClr val="333333"/>
                </a:solidFill>
                <a:latin typeface="Microsoft YaHei"/>
                <a:cs typeface="Microsoft YaHei"/>
              </a:rPr>
              <a:t>問題解決の仕⽅や⽣活スタイルの違いを確認</a:t>
            </a:r>
            <a:endParaRPr sz="215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2247582"/>
            <a:ext cx="5770880" cy="4565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00" spc="25"/>
              <a:t>「飽きない」相⼿を⾒つけるために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49" y="3886199"/>
            <a:ext cx="95250" cy="9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49" y="4371974"/>
            <a:ext cx="95250" cy="952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35012" y="3169602"/>
            <a:ext cx="9140825" cy="14135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00" spc="-10" b="1">
                <a:solidFill>
                  <a:srgbClr val="333333"/>
                </a:solidFill>
                <a:latin typeface="Microsoft YaHei UI"/>
                <a:cs typeface="Microsoft YaHei UI"/>
              </a:rPr>
              <a:t>頻繁に会っても飽きない関係</a:t>
            </a:r>
            <a:endParaRPr sz="2400">
              <a:latin typeface="Microsoft YaHei UI"/>
              <a:cs typeface="Microsoft YaHei UI"/>
            </a:endParaRPr>
          </a:p>
          <a:p>
            <a:pPr marL="564515" marR="5080">
              <a:lnSpc>
                <a:spcPct val="148300"/>
              </a:lnSpc>
              <a:spcBef>
                <a:spcPts val="400"/>
              </a:spcBef>
            </a:pPr>
            <a:r>
              <a:rPr dirty="0" sz="2150" spc="20">
                <a:solidFill>
                  <a:srgbClr val="333333"/>
                </a:solidFill>
                <a:latin typeface="Microsoft YaHei"/>
                <a:cs typeface="Microsoft YaHei"/>
              </a:rPr>
              <a:t>⽇常でも新しい発⾒がある相⼿こそ、将来のパートナーにふさわしい </a:t>
            </a:r>
            <a:r>
              <a:rPr dirty="0" sz="2150" spc="25">
                <a:solidFill>
                  <a:srgbClr val="333333"/>
                </a:solidFill>
                <a:latin typeface="Microsoft YaHei"/>
                <a:cs typeface="Microsoft YaHei"/>
              </a:rPr>
              <a:t>飽きが⽣じたら、⾒直しのタイミングかも</a:t>
            </a:r>
            <a:endParaRPr sz="215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2247582"/>
            <a:ext cx="3975735" cy="4565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00" spc="25"/>
              <a:t>会う頻度が少ない恋愛観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49" y="3886199"/>
            <a:ext cx="95250" cy="9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49" y="4371974"/>
            <a:ext cx="95250" cy="952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35012" y="3169602"/>
            <a:ext cx="8035925" cy="14135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00" spc="-10" b="1">
                <a:solidFill>
                  <a:srgbClr val="333333"/>
                </a:solidFill>
                <a:latin typeface="Microsoft YaHei UI"/>
                <a:cs typeface="Microsoft YaHei UI"/>
              </a:rPr>
              <a:t>恋愛＝エンタメと捉える⼈の特徴</a:t>
            </a:r>
            <a:endParaRPr sz="2400">
              <a:latin typeface="Microsoft YaHei UI"/>
              <a:cs typeface="Microsoft YaHei UI"/>
            </a:endParaRPr>
          </a:p>
          <a:p>
            <a:pPr marL="564515">
              <a:lnSpc>
                <a:spcPct val="100000"/>
              </a:lnSpc>
              <a:spcBef>
                <a:spcPts val="1645"/>
              </a:spcBef>
            </a:pPr>
            <a:r>
              <a:rPr dirty="0" sz="2150" spc="25">
                <a:solidFill>
                  <a:srgbClr val="333333"/>
                </a:solidFill>
                <a:latin typeface="Microsoft YaHei"/>
                <a:cs typeface="Microsoft YaHei"/>
              </a:rPr>
              <a:t>新鮮さや特別感を維持するため、会う頻度を減らす</a:t>
            </a:r>
            <a:endParaRPr sz="2150">
              <a:latin typeface="Microsoft YaHei"/>
              <a:cs typeface="Microsoft YaHei"/>
            </a:endParaRPr>
          </a:p>
          <a:p>
            <a:pPr marL="564515">
              <a:lnSpc>
                <a:spcPct val="100000"/>
              </a:lnSpc>
              <a:spcBef>
                <a:spcPts val="1245"/>
              </a:spcBef>
            </a:pPr>
            <a:r>
              <a:rPr dirty="0" sz="2150" spc="25">
                <a:solidFill>
                  <a:srgbClr val="333333"/>
                </a:solidFill>
                <a:latin typeface="Microsoft YaHei"/>
                <a:cs typeface="Microsoft YaHei"/>
              </a:rPr>
              <a:t>⾃分のライフスタイルを優先しつつ、恋愛を楽しむスタイル</a:t>
            </a:r>
            <a:endParaRPr sz="215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2247582"/>
            <a:ext cx="4693920" cy="4565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00" spc="25"/>
              <a:t>恋愛と結婚の違いを理解する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49" y="3886199"/>
            <a:ext cx="95250" cy="9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49" y="4371974"/>
            <a:ext cx="95250" cy="952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35012" y="3169602"/>
            <a:ext cx="8035925" cy="14135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00" spc="-10" b="1">
                <a:solidFill>
                  <a:srgbClr val="333333"/>
                </a:solidFill>
                <a:latin typeface="Microsoft YaHei UI"/>
                <a:cs typeface="Microsoft YaHei UI"/>
              </a:rPr>
              <a:t>恋愛は「ドキドキ」、結婚は「⽇常」</a:t>
            </a:r>
            <a:endParaRPr sz="2400">
              <a:latin typeface="Microsoft YaHei UI"/>
              <a:cs typeface="Microsoft YaHei UI"/>
            </a:endParaRPr>
          </a:p>
          <a:p>
            <a:pPr marL="564515" marR="5080">
              <a:lnSpc>
                <a:spcPct val="148300"/>
              </a:lnSpc>
              <a:spcBef>
                <a:spcPts val="400"/>
              </a:spcBef>
            </a:pPr>
            <a:r>
              <a:rPr dirty="0" sz="2150" spc="20">
                <a:solidFill>
                  <a:srgbClr val="333333"/>
                </a:solidFill>
                <a:latin typeface="Microsoft YaHei"/>
                <a:cs typeface="Microsoft YaHei"/>
              </a:rPr>
              <a:t>結婚後のリアルな⽣活を想定して、⽇常を共有できるかが鍵 </a:t>
            </a:r>
            <a:r>
              <a:rPr dirty="0" sz="2150" spc="25">
                <a:solidFill>
                  <a:srgbClr val="333333"/>
                </a:solidFill>
                <a:latin typeface="Microsoft YaHei"/>
                <a:cs typeface="Microsoft YaHei"/>
              </a:rPr>
              <a:t>特別なイベントより、⽇常⽣活の⼼地よさが⼤切</a:t>
            </a:r>
            <a:endParaRPr sz="215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2380932"/>
            <a:ext cx="6130290" cy="4565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00" spc="25"/>
              <a:t>結婚に繋がる恋愛のためのアドバイス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02903" y="2976245"/>
            <a:ext cx="4730115" cy="1463675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265"/>
              </a:spcBef>
              <a:buFont typeface="Segoe UI"/>
              <a:buAutoNum type="arabicPeriod"/>
              <a:tabLst>
                <a:tab pos="297815" algn="l"/>
              </a:tabLst>
            </a:pPr>
            <a:r>
              <a:rPr dirty="0" sz="2150" spc="25" b="1">
                <a:solidFill>
                  <a:srgbClr val="333333"/>
                </a:solidFill>
                <a:latin typeface="Microsoft YaHei UI"/>
                <a:cs typeface="Microsoft YaHei UI"/>
              </a:rPr>
              <a:t>頻繁に会い、お互いの価値観を共有</a:t>
            </a:r>
            <a:endParaRPr sz="2150">
              <a:latin typeface="Microsoft YaHei UI"/>
              <a:cs typeface="Microsoft YaHei UI"/>
            </a:endParaRPr>
          </a:p>
          <a:p>
            <a:pPr marL="297180" indent="-285115">
              <a:lnSpc>
                <a:spcPct val="100000"/>
              </a:lnSpc>
              <a:spcBef>
                <a:spcPts val="1170"/>
              </a:spcBef>
              <a:buFont typeface="Segoe UI"/>
              <a:buAutoNum type="arabicPeriod"/>
              <a:tabLst>
                <a:tab pos="297815" algn="l"/>
              </a:tabLst>
            </a:pPr>
            <a:r>
              <a:rPr dirty="0" sz="2150" spc="25" b="1">
                <a:solidFill>
                  <a:srgbClr val="333333"/>
                </a:solidFill>
                <a:latin typeface="Microsoft YaHei UI"/>
                <a:cs typeface="Microsoft YaHei UI"/>
              </a:rPr>
              <a:t>⽇常の些細な出来事も楽しむ</a:t>
            </a:r>
            <a:endParaRPr sz="2150">
              <a:latin typeface="Microsoft YaHei UI"/>
              <a:cs typeface="Microsoft YaHei UI"/>
            </a:endParaRPr>
          </a:p>
          <a:p>
            <a:pPr marL="297180" indent="-285115">
              <a:lnSpc>
                <a:spcPct val="100000"/>
              </a:lnSpc>
              <a:spcBef>
                <a:spcPts val="1245"/>
              </a:spcBef>
              <a:buFont typeface="Segoe UI"/>
              <a:buAutoNum type="arabicPeriod"/>
              <a:tabLst>
                <a:tab pos="297815" algn="l"/>
              </a:tabLst>
            </a:pPr>
            <a:r>
              <a:rPr dirty="0" sz="2150" spc="25" b="1">
                <a:solidFill>
                  <a:srgbClr val="333333"/>
                </a:solidFill>
                <a:latin typeface="Microsoft YaHei UI"/>
                <a:cs typeface="Microsoft YaHei UI"/>
              </a:rPr>
              <a:t>違和感があれば正直になる</a:t>
            </a:r>
            <a:endParaRPr sz="215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2326639"/>
            <a:ext cx="1351280" cy="5562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30"/>
              <a:t>まとめ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49" y="3324224"/>
            <a:ext cx="95250" cy="9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49" y="3809999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49" y="4295774"/>
            <a:ext cx="95250" cy="952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87462" y="3023870"/>
            <a:ext cx="9140825" cy="1482725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2150" spc="25">
                <a:solidFill>
                  <a:srgbClr val="333333"/>
                </a:solidFill>
                <a:latin typeface="Microsoft YaHei"/>
                <a:cs typeface="Microsoft YaHei"/>
              </a:rPr>
              <a:t>「会う頻度」が、結婚を⾒据えた恋愛において⾮常に重要</a:t>
            </a:r>
            <a:endParaRPr sz="2150">
              <a:latin typeface="Microsoft YaHei"/>
              <a:cs typeface="Microsoft YaHei"/>
            </a:endParaRPr>
          </a:p>
          <a:p>
            <a:pPr marL="12700" marR="5080">
              <a:lnSpc>
                <a:spcPts val="3829"/>
              </a:lnSpc>
              <a:spcBef>
                <a:spcPts val="130"/>
              </a:spcBef>
            </a:pPr>
            <a:r>
              <a:rPr dirty="0" sz="2150" spc="20">
                <a:solidFill>
                  <a:srgbClr val="333333"/>
                </a:solidFill>
                <a:latin typeface="Microsoft YaHei"/>
                <a:cs typeface="Microsoft YaHei"/>
              </a:rPr>
              <a:t>頻繁に会うことで、飽きない関係性と⼼地よいパートナーシップが築ける </a:t>
            </a:r>
            <a:r>
              <a:rPr dirty="0" sz="2150" spc="25">
                <a:solidFill>
                  <a:srgbClr val="333333"/>
                </a:solidFill>
                <a:latin typeface="Microsoft YaHei"/>
                <a:cs typeface="Microsoft YaHei"/>
              </a:rPr>
              <a:t>お互いの価値観を尊重し、⾃然体で共にいられる相⼿を⾒つけよう</a:t>
            </a:r>
            <a:endParaRPr sz="215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tmp-27256-yboS3SpxSXWV-.html</dc:title>
  <dcterms:created xsi:type="dcterms:W3CDTF">2024-11-18T16:30:11Z</dcterms:created>
  <dcterms:modified xsi:type="dcterms:W3CDTF">2024-11-18T16:30:11Z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2024-11-18T00:00:00Z</vt:filetime>
  </property>
  <property fmtid="{D5CDD505-2E9C-101B-9397-08002B2CF9AE}" pid="3" name="Creator">
    <vt:lpwstr>Created by Marp</vt:lpwstr>
  </property>
  <property fmtid="{D5CDD505-2E9C-101B-9397-08002B2CF9AE}" pid="4" name="LastSaved">
    <vt:filetime>2024-11-18T00:00:00Z</vt:filetime>
  </property>
</Properties>
</file>