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14"/>
  </p:notesMasterIdLst>
  <p:sldIdLst>
    <p:sldId id="256" r:id="rId2"/>
    <p:sldId id="257" r:id="rId3"/>
    <p:sldId id="260" r:id="rId4"/>
    <p:sldId id="319" r:id="rId5"/>
    <p:sldId id="318" r:id="rId6"/>
    <p:sldId id="320" r:id="rId7"/>
    <p:sldId id="315" r:id="rId8"/>
    <p:sldId id="316" r:id="rId9"/>
    <p:sldId id="317" r:id="rId10"/>
    <p:sldId id="310" r:id="rId11"/>
    <p:sldId id="314" r:id="rId12"/>
    <p:sldId id="309" r:id="rId13"/>
  </p:sldIdLst>
  <p:sldSz cx="9144000" cy="5143500" type="screen16x9"/>
  <p:notesSz cx="6858000" cy="9144000"/>
  <p:embeddedFontLst>
    <p:embeddedFont>
      <p:font typeface="Dosis" panose="02010600030101010101" charset="0"/>
      <p:regular r:id="rId15"/>
      <p:bold r:id="rId16"/>
    </p:embeddedFont>
    <p:embeddedFont>
      <p:font typeface="Sniglet" panose="02010600030101010101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04077F-8038-459F-AEBD-E00DDE05B72B}">
  <a:tblStyle styleId="{1404077F-8038-459F-AEBD-E00DDE05B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B59486-6E15-420B-AE6A-123E66383E2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462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52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81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24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0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307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81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grpSp>
        <p:nvGrpSpPr>
          <p:cNvPr id="196" name="Google Shape;196;p3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197" name="Google Shape;197;p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6" name="Google Shape;226;p3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h="120000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"/>
          <p:cNvSpPr txBox="1">
            <a:spLocks noGrp="1"/>
          </p:cNvSpPr>
          <p:nvPr>
            <p:ph type="ctrTitle"/>
          </p:nvPr>
        </p:nvSpPr>
        <p:spPr>
          <a:xfrm>
            <a:off x="2327586" y="1550794"/>
            <a:ext cx="6153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</a:pPr>
            <a:r>
              <a:rPr lang="en-US" sz="4800" b="0" i="0" u="none" strike="noStrike" cap="none" dirty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C</a:t>
            </a:r>
            <a:r>
              <a:rPr lang="en-US" altLang="zh-CN" sz="4800" b="0" i="0" u="none" strike="noStrike" cap="none" dirty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hatbot &amp; Dashboard</a:t>
            </a:r>
            <a:br>
              <a:rPr lang="en-US" sz="4800" b="0" i="0" u="none" strike="noStrike" cap="none" dirty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</a:br>
            <a:r>
              <a:rPr lang="en-US" sz="3200" dirty="0"/>
              <a:t>LU JIANAN</a:t>
            </a:r>
            <a:endParaRPr sz="4800" b="0" i="0" u="none" strike="noStrike" cap="none" dirty="0">
              <a:solidFill>
                <a:srgbClr val="1C4587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241508"/>
            <a:ext cx="6859500" cy="375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★"/>
            </a:pPr>
            <a:r>
              <a:rPr lang="en-US" sz="2200" b="1" i="0" u="none" strike="noStrike" cap="none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Development Environment:</a:t>
            </a:r>
          </a:p>
          <a:p>
            <a:pPr lvl="1">
              <a:spcBef>
                <a:spcPts val="600"/>
              </a:spcBef>
              <a:buFont typeface="Dosis"/>
              <a:buChar char="★"/>
            </a:pPr>
            <a:r>
              <a:rPr lang="en-US" sz="2000" dirty="0"/>
              <a:t>Windows (Limitation on use of NLP Model)</a:t>
            </a:r>
          </a:p>
          <a:p>
            <a:pPr lvl="1">
              <a:spcBef>
                <a:spcPts val="600"/>
              </a:spcBef>
              <a:buFont typeface="Dosis"/>
              <a:buChar char="★"/>
            </a:pPr>
            <a:r>
              <a:rPr lang="en-US" sz="2000" dirty="0"/>
              <a:t>Linux</a:t>
            </a:r>
          </a:p>
          <a:p>
            <a:pPr>
              <a:buFont typeface="Dosis"/>
              <a:buChar char="★"/>
            </a:pPr>
            <a:r>
              <a:rPr lang="en-US" b="1" i="0" u="none" strike="noStrike" cap="none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Development Language:</a:t>
            </a:r>
          </a:p>
          <a:p>
            <a:pPr lvl="1">
              <a:buFont typeface="Dosis"/>
              <a:buChar char="★"/>
            </a:pPr>
            <a:r>
              <a:rPr lang="en-US" sz="2000" dirty="0"/>
              <a:t>Client side: Angular 7</a:t>
            </a:r>
          </a:p>
          <a:p>
            <a:pPr lvl="1">
              <a:buFont typeface="Dosis"/>
              <a:buChar char="★"/>
            </a:pPr>
            <a:r>
              <a:rPr lang="en-US" sz="2000" dirty="0"/>
              <a:t>Server side: Python (Flask), Html, CSS, JavaScript , SQL</a:t>
            </a:r>
          </a:p>
          <a:p>
            <a:pPr>
              <a:buFont typeface="Dosis"/>
              <a:buChar char="★"/>
            </a:pPr>
            <a:r>
              <a:rPr lang="en-US" b="1" dirty="0"/>
              <a:t>Development Tools:</a:t>
            </a:r>
          </a:p>
          <a:p>
            <a:pPr lvl="1">
              <a:buFont typeface="Dosis"/>
              <a:buChar char="★"/>
            </a:pPr>
            <a:r>
              <a:rPr lang="en-US" sz="2000" i="0" u="none" strike="noStrike" cap="none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Visual Studio Code, GitHub and </a:t>
            </a:r>
            <a:r>
              <a:rPr lang="en-US" sz="2000" dirty="0"/>
              <a:t>MySQL Workbench </a:t>
            </a:r>
            <a:r>
              <a:rPr lang="en-US" sz="2000" i="0" u="none" strike="noStrike" cap="none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etc.</a:t>
            </a:r>
          </a:p>
          <a:p>
            <a:pPr>
              <a:buFont typeface="Dosis"/>
              <a:buChar char="★"/>
            </a:pPr>
            <a:r>
              <a:rPr lang="en-US" b="1" dirty="0"/>
              <a:t>Installation Guide</a:t>
            </a:r>
          </a:p>
          <a:p>
            <a:pPr lvl="1">
              <a:buFont typeface="Dosis"/>
              <a:buChar char="★"/>
            </a:pPr>
            <a:r>
              <a:rPr lang="en-US" dirty="0"/>
              <a:t>Readme.md</a:t>
            </a:r>
            <a:endParaRPr lang="en-US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</a:pPr>
            <a:r>
              <a:rPr lang="en-US" sz="28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Technical Requirement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10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48385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191175"/>
            <a:ext cx="6859500" cy="381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Dosis"/>
              <a:buChar char="★"/>
            </a:pPr>
            <a:r>
              <a:rPr lang="en-US" b="1" dirty="0"/>
              <a:t>NLP Model can be improved for higher similarity matching</a:t>
            </a:r>
          </a:p>
          <a:p>
            <a:pPr>
              <a:buFont typeface="Dosis"/>
              <a:buChar char="★"/>
            </a:pPr>
            <a:endParaRPr lang="en-US" b="1" dirty="0"/>
          </a:p>
          <a:p>
            <a:pPr>
              <a:buFont typeface="Dosis"/>
              <a:buChar char="★"/>
            </a:pPr>
            <a:r>
              <a:rPr lang="en-US" b="1" dirty="0"/>
              <a:t>Chatbot UI can be improved</a:t>
            </a:r>
          </a:p>
          <a:p>
            <a:pPr>
              <a:buFont typeface="Dosis"/>
              <a:buChar char="★"/>
            </a:pPr>
            <a:endParaRPr lang="en-US" b="1" dirty="0"/>
          </a:p>
          <a:p>
            <a:pPr>
              <a:buFont typeface="Dosis"/>
              <a:buChar char="★"/>
            </a:pPr>
            <a:r>
              <a:rPr lang="en-US" b="1" dirty="0"/>
              <a:t>Admin Dashboard can add more features in (Such as Announcement, Feedback, Notification etc.)</a:t>
            </a:r>
          </a:p>
          <a:p>
            <a:pPr marL="88900" indent="0">
              <a:buNone/>
            </a:pPr>
            <a:endParaRPr lang="en-US" b="1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</a:pPr>
            <a:r>
              <a:rPr lang="en-US" sz="28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Future Improvement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11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96441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2"/>
          <p:cNvSpPr txBox="1">
            <a:spLocks noGrp="1"/>
          </p:cNvSpPr>
          <p:nvPr>
            <p:ph type="ctrTitle" idx="4294967295"/>
          </p:nvPr>
        </p:nvSpPr>
        <p:spPr>
          <a:xfrm>
            <a:off x="2380222" y="1787809"/>
            <a:ext cx="450100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</a:pPr>
            <a:r>
              <a:rPr lang="en-US" sz="60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THANK YOU !</a:t>
            </a:r>
            <a:endParaRPr sz="60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88" name="Google Shape;888;p62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12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</a:pPr>
            <a:r>
              <a:rPr lang="en-US" sz="36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Content</a:t>
            </a:r>
            <a:endParaRPr sz="36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48" name="Google Shape;448;p10"/>
          <p:cNvSpPr txBox="1"/>
          <p:nvPr/>
        </p:nvSpPr>
        <p:spPr>
          <a:xfrm>
            <a:off x="903819" y="1268382"/>
            <a:ext cx="5984506" cy="26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1.  Introduction</a:t>
            </a:r>
            <a:endParaRPr sz="2000" b="1" i="0" u="none" strike="noStrike" cap="none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lang="en-US" sz="2000" b="1" i="0" u="none" strike="noStrike" cap="none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20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Project Demo </a:t>
            </a:r>
            <a:endParaRPr lang="en-US" sz="2000" b="1" i="0" u="none" strike="noStrike" cap="none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3. </a:t>
            </a:r>
            <a:r>
              <a:rPr lang="en-US" sz="2000" b="1" i="0" u="none" strike="noStrike" cap="none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Project Technical Complexity</a:t>
            </a: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r>
              <a:rPr lang="en-US" sz="2000" b="1" i="0" u="none" strike="noStrike" cap="none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20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Technical Requirement </a:t>
            </a:r>
          </a:p>
          <a:p>
            <a:pPr lvl="0">
              <a:spcBef>
                <a:spcPts val="600"/>
              </a:spcBef>
            </a:pPr>
            <a:r>
              <a:rPr lang="en-US" sz="2000" b="1" i="0" u="none" strike="noStrike" cap="none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5. Future Improvement</a:t>
            </a:r>
            <a:endParaRPr sz="2000" b="1" i="0" u="none" strike="noStrike" cap="none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9" name="Google Shape;449;p1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2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363151"/>
            <a:ext cx="6859500" cy="19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None/>
            </a:pPr>
            <a:r>
              <a:rPr lang="en-US" b="1" dirty="0"/>
              <a:t>Creating a chatbot prototype for automating service </a:t>
            </a:r>
          </a:p>
          <a:p>
            <a:pPr marL="88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None/>
            </a:pPr>
            <a:r>
              <a:rPr lang="en-US" b="1" dirty="0"/>
              <a:t>research propose </a:t>
            </a:r>
          </a:p>
          <a:p>
            <a:pPr marL="88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None/>
            </a:pPr>
            <a:r>
              <a:rPr lang="en-US" b="1" dirty="0"/>
              <a:t>Chatbot are capable to have text feature, image feature, button feature response.</a:t>
            </a:r>
          </a:p>
          <a:p>
            <a:pPr marL="88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None/>
            </a:pPr>
            <a:r>
              <a:rPr lang="en-US" b="1" dirty="0"/>
              <a:t> </a:t>
            </a:r>
            <a:endParaRPr sz="2200" b="0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</a:pPr>
            <a:r>
              <a:rPr lang="en-US" sz="28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I</a:t>
            </a:r>
            <a:r>
              <a:rPr lang="en-US" altLang="zh-CN" sz="28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ntroduction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3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363151"/>
            <a:ext cx="6859500" cy="19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None/>
            </a:pPr>
            <a:r>
              <a:rPr lang="en-US" b="1" dirty="0"/>
              <a:t> </a:t>
            </a:r>
            <a:endParaRPr sz="2200" b="0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</a:pPr>
            <a:r>
              <a:rPr lang="en-US" sz="28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Demo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4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A6E703-BCE0-4CAD-A81B-AF0F5E514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27" t="11295" r="24938" b="7037"/>
          <a:stretch/>
        </p:blipFill>
        <p:spPr>
          <a:xfrm>
            <a:off x="747925" y="1238250"/>
            <a:ext cx="2832446" cy="30099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865E21-C4E6-4D63-819C-1DA9CE677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95" r="1484" b="4445"/>
          <a:stretch/>
        </p:blipFill>
        <p:spPr>
          <a:xfrm>
            <a:off x="3767851" y="1238250"/>
            <a:ext cx="3591559" cy="20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5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7FA0E2-1865-4B2A-AD68-5D4367DEC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Google Shape;442;p9">
            <a:extLst>
              <a:ext uri="{FF2B5EF4-FFF2-40B4-BE49-F238E27FC236}">
                <a16:creationId xmlns:a16="http://schemas.microsoft.com/office/drawing/2014/main" id="{BEA668CB-B209-48CC-A11D-EBCCE14C8F35}"/>
              </a:ext>
            </a:extLst>
          </p:cNvPr>
          <p:cNvSpPr txBox="1">
            <a:spLocks/>
          </p:cNvSpPr>
          <p:nvPr/>
        </p:nvSpPr>
        <p:spPr>
          <a:xfrm>
            <a:off x="1495500" y="1793682"/>
            <a:ext cx="6153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1C4587"/>
              </a:buClr>
              <a:buSzPts val="4800"/>
              <a:buFont typeface="Sniglet"/>
              <a:buNone/>
            </a:pPr>
            <a:r>
              <a:rPr lang="en-US" sz="4800" dirty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Technical Complexity</a:t>
            </a:r>
          </a:p>
        </p:txBody>
      </p:sp>
    </p:spTree>
    <p:extLst>
      <p:ext uri="{BB962C8B-B14F-4D97-AF65-F5344CB8AC3E}">
        <p14:creationId xmlns:p14="http://schemas.microsoft.com/office/powerpoint/2010/main" val="88059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/>
              <a:t>User Input Processing</a:t>
            </a:r>
            <a:endParaRPr lang="en-US" sz="2800" b="1" dirty="0">
              <a:solidFill>
                <a:srgbClr val="39C0BA"/>
              </a:solidFill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6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11" name="Google Shape;227;p31">
            <a:extLst>
              <a:ext uri="{FF2B5EF4-FFF2-40B4-BE49-F238E27FC236}">
                <a16:creationId xmlns:a16="http://schemas.microsoft.com/office/drawing/2014/main" id="{A1EE5BEF-5196-433C-94B2-CFA32F20703E}"/>
              </a:ext>
            </a:extLst>
          </p:cNvPr>
          <p:cNvCxnSpPr>
            <a:cxnSpLocks/>
          </p:cNvCxnSpPr>
          <p:nvPr/>
        </p:nvCxnSpPr>
        <p:spPr>
          <a:xfrm>
            <a:off x="5869964" y="3145342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34;p31">
            <a:extLst>
              <a:ext uri="{FF2B5EF4-FFF2-40B4-BE49-F238E27FC236}">
                <a16:creationId xmlns:a16="http://schemas.microsoft.com/office/drawing/2014/main" id="{D98C01C3-451D-4F75-9119-B414B43B07E5}"/>
              </a:ext>
            </a:extLst>
          </p:cNvPr>
          <p:cNvCxnSpPr>
            <a:cxnSpLocks/>
            <a:stCxn id="42" idx="2"/>
            <a:endCxn id="23" idx="0"/>
          </p:cNvCxnSpPr>
          <p:nvPr/>
        </p:nvCxnSpPr>
        <p:spPr>
          <a:xfrm>
            <a:off x="3601306" y="1597168"/>
            <a:ext cx="0" cy="4095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Google Shape;235;p31">
            <a:extLst>
              <a:ext uri="{FF2B5EF4-FFF2-40B4-BE49-F238E27FC236}">
                <a16:creationId xmlns:a16="http://schemas.microsoft.com/office/drawing/2014/main" id="{D6A4651A-BC06-4B55-8384-1AB31EEF721B}"/>
              </a:ext>
            </a:extLst>
          </p:cNvPr>
          <p:cNvSpPr/>
          <p:nvPr/>
        </p:nvSpPr>
        <p:spPr>
          <a:xfrm>
            <a:off x="1885433" y="2006749"/>
            <a:ext cx="3431746" cy="603101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Sentence comparison between user input &amp; FAQs based vector proximity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Handled by Rasa NLU[Spacy]</a:t>
            </a:r>
            <a:r>
              <a:rPr lang="en" sz="1200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sz="1200" b="1" dirty="0">
              <a:solidFill>
                <a:schemeClr val="tx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" name="Google Shape;235;p31">
            <a:extLst>
              <a:ext uri="{FF2B5EF4-FFF2-40B4-BE49-F238E27FC236}">
                <a16:creationId xmlns:a16="http://schemas.microsoft.com/office/drawing/2014/main" id="{C9A170D4-08E9-4E58-A2A8-E98F302523D6}"/>
              </a:ext>
            </a:extLst>
          </p:cNvPr>
          <p:cNvSpPr/>
          <p:nvPr/>
        </p:nvSpPr>
        <p:spPr>
          <a:xfrm>
            <a:off x="2994153" y="1129134"/>
            <a:ext cx="1214305" cy="46803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User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菱形 31">
            <a:extLst>
              <a:ext uri="{FF2B5EF4-FFF2-40B4-BE49-F238E27FC236}">
                <a16:creationId xmlns:a16="http://schemas.microsoft.com/office/drawing/2014/main" id="{A61E23BE-76E5-4BF1-95A1-3F31DBB9346B}"/>
              </a:ext>
            </a:extLst>
          </p:cNvPr>
          <p:cNvSpPr/>
          <p:nvPr/>
        </p:nvSpPr>
        <p:spPr>
          <a:xfrm>
            <a:off x="2779166" y="3121328"/>
            <a:ext cx="1640647" cy="80436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Dosis" panose="02010600030101010101" charset="0"/>
              </a:rPr>
              <a:t>S</a:t>
            </a:r>
            <a:r>
              <a:rPr lang="en-US" altLang="zh-CN" sz="1200" b="1" dirty="0">
                <a:solidFill>
                  <a:schemeClr val="tx1"/>
                </a:solidFill>
                <a:latin typeface="Dosis" panose="02010600030101010101" charset="0"/>
              </a:rPr>
              <a:t>imilarity &gt;= 90%?</a:t>
            </a:r>
            <a:endParaRPr lang="en-US" sz="1200" b="1" dirty="0">
              <a:solidFill>
                <a:schemeClr val="tx1"/>
              </a:solidFill>
              <a:latin typeface="Dosis" panose="02010600030101010101" charset="0"/>
            </a:endParaRPr>
          </a:p>
        </p:txBody>
      </p:sp>
      <p:cxnSp>
        <p:nvCxnSpPr>
          <p:cNvPr id="67" name="Google Shape;239;p31">
            <a:extLst>
              <a:ext uri="{FF2B5EF4-FFF2-40B4-BE49-F238E27FC236}">
                <a16:creationId xmlns:a16="http://schemas.microsoft.com/office/drawing/2014/main" id="{41AC2232-7D86-46E4-8DE2-784A6C2F1B22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flipH="1">
            <a:off x="3599490" y="2609850"/>
            <a:ext cx="1816" cy="511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Google Shape;235;p31">
            <a:extLst>
              <a:ext uri="{FF2B5EF4-FFF2-40B4-BE49-F238E27FC236}">
                <a16:creationId xmlns:a16="http://schemas.microsoft.com/office/drawing/2014/main" id="{99287466-83EA-4332-95A4-B02A4F58A877}"/>
              </a:ext>
            </a:extLst>
          </p:cNvPr>
          <p:cNvSpPr/>
          <p:nvPr/>
        </p:nvSpPr>
        <p:spPr>
          <a:xfrm>
            <a:off x="2755369" y="4488720"/>
            <a:ext cx="1688241" cy="46803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Return Answer</a:t>
            </a:r>
          </a:p>
        </p:txBody>
      </p:sp>
      <p:cxnSp>
        <p:nvCxnSpPr>
          <p:cNvPr id="73" name="Google Shape;239;p31">
            <a:extLst>
              <a:ext uri="{FF2B5EF4-FFF2-40B4-BE49-F238E27FC236}">
                <a16:creationId xmlns:a16="http://schemas.microsoft.com/office/drawing/2014/main" id="{0AEB7782-142E-4C63-BE90-FCDC0473240E}"/>
              </a:ext>
            </a:extLst>
          </p:cNvPr>
          <p:cNvCxnSpPr>
            <a:cxnSpLocks/>
            <a:stCxn id="32" idx="2"/>
            <a:endCxn id="68" idx="0"/>
          </p:cNvCxnSpPr>
          <p:nvPr/>
        </p:nvCxnSpPr>
        <p:spPr>
          <a:xfrm>
            <a:off x="3599490" y="3925697"/>
            <a:ext cx="0" cy="5630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9E9BF5F-C69F-4F1A-9E40-1F5B374BD308}"/>
              </a:ext>
            </a:extLst>
          </p:cNvPr>
          <p:cNvSpPr txBox="1"/>
          <p:nvPr/>
        </p:nvSpPr>
        <p:spPr>
          <a:xfrm>
            <a:off x="3662024" y="401436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80" name="Google Shape;239;p31">
            <a:extLst>
              <a:ext uri="{FF2B5EF4-FFF2-40B4-BE49-F238E27FC236}">
                <a16:creationId xmlns:a16="http://schemas.microsoft.com/office/drawing/2014/main" id="{E5C3A097-CB0E-4842-BE07-EEE4ECEA6343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 flipV="1">
            <a:off x="4419813" y="3523512"/>
            <a:ext cx="61783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Google Shape;235;p31">
            <a:extLst>
              <a:ext uri="{FF2B5EF4-FFF2-40B4-BE49-F238E27FC236}">
                <a16:creationId xmlns:a16="http://schemas.microsoft.com/office/drawing/2014/main" id="{3FC4FA0E-273B-47BF-A863-EF25ABF0360A}"/>
              </a:ext>
            </a:extLst>
          </p:cNvPr>
          <p:cNvSpPr/>
          <p:nvPr/>
        </p:nvSpPr>
        <p:spPr>
          <a:xfrm>
            <a:off x="5037643" y="3151330"/>
            <a:ext cx="1943502" cy="74436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Handled by R</a:t>
            </a:r>
            <a:r>
              <a:rPr lang="en-US" altLang="zh-CN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asa Core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31C2D5B-9D5C-428F-B89A-EBAA4EB355D1}"/>
              </a:ext>
            </a:extLst>
          </p:cNvPr>
          <p:cNvCxnSpPr>
            <a:stCxn id="83" idx="2"/>
            <a:endCxn id="68" idx="3"/>
          </p:cNvCxnSpPr>
          <p:nvPr/>
        </p:nvCxnSpPr>
        <p:spPr>
          <a:xfrm rot="5400000">
            <a:off x="4812980" y="3526323"/>
            <a:ext cx="827044" cy="15657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3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363151"/>
            <a:ext cx="6859500" cy="19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None/>
            </a:pPr>
            <a:r>
              <a:rPr lang="en-US" b="1" dirty="0"/>
              <a:t> </a:t>
            </a:r>
            <a:endParaRPr sz="2200" b="0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Architecture Diagram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7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E8A046-F5C3-4F57-8789-0ECC7C133D50}"/>
              </a:ext>
            </a:extLst>
          </p:cNvPr>
          <p:cNvSpPr/>
          <p:nvPr/>
        </p:nvSpPr>
        <p:spPr>
          <a:xfrm>
            <a:off x="836463" y="1181153"/>
            <a:ext cx="6099763" cy="317523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7B5F25-5E7B-4DDF-A780-B0C843D07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18" y="1491845"/>
            <a:ext cx="790255" cy="656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6A219D-3563-4486-AC28-CB5326920ECB}"/>
              </a:ext>
            </a:extLst>
          </p:cNvPr>
          <p:cNvSpPr txBox="1"/>
          <p:nvPr/>
        </p:nvSpPr>
        <p:spPr>
          <a:xfrm>
            <a:off x="1008093" y="2187291"/>
            <a:ext cx="1377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Chatbot Interface</a:t>
            </a:r>
          </a:p>
        </p:txBody>
      </p:sp>
      <p:pic>
        <p:nvPicPr>
          <p:cNvPr id="1030" name="Picture 6" descr="Dashboard">
            <a:extLst>
              <a:ext uri="{FF2B5EF4-FFF2-40B4-BE49-F238E27FC236}">
                <a16:creationId xmlns:a16="http://schemas.microsoft.com/office/drawing/2014/main" id="{D3F68605-9A20-4DAC-84FF-E033E8D2A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40" y="3200984"/>
            <a:ext cx="746332" cy="62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柱体 6">
            <a:extLst>
              <a:ext uri="{FF2B5EF4-FFF2-40B4-BE49-F238E27FC236}">
                <a16:creationId xmlns:a16="http://schemas.microsoft.com/office/drawing/2014/main" id="{EF32535B-F83F-4F5A-AE85-83C260448AD7}"/>
              </a:ext>
            </a:extLst>
          </p:cNvPr>
          <p:cNvSpPr/>
          <p:nvPr/>
        </p:nvSpPr>
        <p:spPr>
          <a:xfrm>
            <a:off x="5383070" y="2348667"/>
            <a:ext cx="369964" cy="65638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6B4D34-F5FD-435A-90D5-C63BC38F2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792" y="1642113"/>
            <a:ext cx="1692406" cy="63016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90F7884-D1F3-460E-B613-A3B653AC5CB1}"/>
              </a:ext>
            </a:extLst>
          </p:cNvPr>
          <p:cNvSpPr/>
          <p:nvPr/>
        </p:nvSpPr>
        <p:spPr>
          <a:xfrm>
            <a:off x="937694" y="1278367"/>
            <a:ext cx="1739152" cy="13984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98A7AF-D300-439E-9EE2-37E1BB08F5CA}"/>
              </a:ext>
            </a:extLst>
          </p:cNvPr>
          <p:cNvSpPr/>
          <p:nvPr/>
        </p:nvSpPr>
        <p:spPr>
          <a:xfrm>
            <a:off x="2772976" y="1286330"/>
            <a:ext cx="4076059" cy="29744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3FB652-82D2-4F43-BF81-3B97FD807E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" t="2907" r="972" b="2029"/>
          <a:stretch/>
        </p:blipFill>
        <p:spPr>
          <a:xfrm>
            <a:off x="2928443" y="3189699"/>
            <a:ext cx="1790817" cy="55294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386C98F-F60D-450B-B84E-D178401CAF53}"/>
              </a:ext>
            </a:extLst>
          </p:cNvPr>
          <p:cNvSpPr/>
          <p:nvPr/>
        </p:nvSpPr>
        <p:spPr>
          <a:xfrm>
            <a:off x="934391" y="2862268"/>
            <a:ext cx="1739152" cy="13984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161BAB-6404-4D45-B1EE-7E7F31B7DB07}"/>
              </a:ext>
            </a:extLst>
          </p:cNvPr>
          <p:cNvSpPr txBox="1"/>
          <p:nvPr/>
        </p:nvSpPr>
        <p:spPr>
          <a:xfrm>
            <a:off x="968937" y="3846653"/>
            <a:ext cx="1529811" cy="21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Admin Dashboard Interface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350132-6F34-4D22-B3D7-4DD59A732BB7}"/>
              </a:ext>
            </a:extLst>
          </p:cNvPr>
          <p:cNvSpPr txBox="1"/>
          <p:nvPr/>
        </p:nvSpPr>
        <p:spPr>
          <a:xfrm>
            <a:off x="5721621" y="2379247"/>
            <a:ext cx="132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Analysis Table</a:t>
            </a:r>
          </a:p>
          <a:p>
            <a:r>
              <a:rPr lang="en-US" sz="800" b="1" dirty="0"/>
              <a:t>Faq Table</a:t>
            </a:r>
          </a:p>
          <a:p>
            <a:r>
              <a:rPr lang="en-US" sz="800" b="1" dirty="0"/>
              <a:t>Faq_Category Table</a:t>
            </a:r>
          </a:p>
          <a:p>
            <a:r>
              <a:rPr lang="en-US" sz="800" b="1" dirty="0"/>
              <a:t>User Table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77D813D-DA10-4232-A447-15B9C6FD908A}"/>
              </a:ext>
            </a:extLst>
          </p:cNvPr>
          <p:cNvSpPr txBox="1"/>
          <p:nvPr/>
        </p:nvSpPr>
        <p:spPr>
          <a:xfrm>
            <a:off x="2772975" y="1307560"/>
            <a:ext cx="1906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Server Side : Backend + Database</a:t>
            </a:r>
          </a:p>
          <a:p>
            <a:endParaRPr 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73D02F-4514-49BF-B1FE-DF2FFDC7C5CB}"/>
              </a:ext>
            </a:extLst>
          </p:cNvPr>
          <p:cNvSpPr txBox="1"/>
          <p:nvPr/>
        </p:nvSpPr>
        <p:spPr>
          <a:xfrm>
            <a:off x="964422" y="1321186"/>
            <a:ext cx="1534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Client Side : Frontend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F5C9E4-1887-4C38-ABC9-04A74AD64F26}"/>
              </a:ext>
            </a:extLst>
          </p:cNvPr>
          <p:cNvSpPr txBox="1"/>
          <p:nvPr/>
        </p:nvSpPr>
        <p:spPr>
          <a:xfrm>
            <a:off x="935043" y="2943357"/>
            <a:ext cx="1534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Server Side : Frontend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7ADDAF-2055-4DC8-AC14-1E1FFE505136}"/>
              </a:ext>
            </a:extLst>
          </p:cNvPr>
          <p:cNvSpPr txBox="1"/>
          <p:nvPr/>
        </p:nvSpPr>
        <p:spPr>
          <a:xfrm>
            <a:off x="5304761" y="3077383"/>
            <a:ext cx="1040950" cy="21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MySQL Database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6AD308-ABF7-41D0-91E3-9D84C22E07DA}"/>
              </a:ext>
            </a:extLst>
          </p:cNvPr>
          <p:cNvCxnSpPr>
            <a:cxnSpLocks/>
          </p:cNvCxnSpPr>
          <p:nvPr/>
        </p:nvCxnSpPr>
        <p:spPr>
          <a:xfrm>
            <a:off x="2011316" y="1877521"/>
            <a:ext cx="909637" cy="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B60982-58AD-4D6F-8452-C3804F78E97E}"/>
              </a:ext>
            </a:extLst>
          </p:cNvPr>
          <p:cNvCxnSpPr>
            <a:cxnSpLocks/>
          </p:cNvCxnSpPr>
          <p:nvPr/>
        </p:nvCxnSpPr>
        <p:spPr>
          <a:xfrm flipH="1">
            <a:off x="1985155" y="1976815"/>
            <a:ext cx="91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91EC083-3FBF-4F03-A50F-8368B9C58733}"/>
              </a:ext>
            </a:extLst>
          </p:cNvPr>
          <p:cNvCxnSpPr>
            <a:cxnSpLocks/>
          </p:cNvCxnSpPr>
          <p:nvPr/>
        </p:nvCxnSpPr>
        <p:spPr>
          <a:xfrm>
            <a:off x="1986214" y="3461513"/>
            <a:ext cx="909637" cy="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7BD92A1-4E00-4DA4-8258-11D067E9662B}"/>
              </a:ext>
            </a:extLst>
          </p:cNvPr>
          <p:cNvCxnSpPr>
            <a:cxnSpLocks/>
          </p:cNvCxnSpPr>
          <p:nvPr/>
        </p:nvCxnSpPr>
        <p:spPr>
          <a:xfrm flipH="1">
            <a:off x="1960052" y="3560807"/>
            <a:ext cx="910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8175E5A-6AE1-4F36-9F10-B103DBB79933}"/>
              </a:ext>
            </a:extLst>
          </p:cNvPr>
          <p:cNvSpPr txBox="1"/>
          <p:nvPr/>
        </p:nvSpPr>
        <p:spPr>
          <a:xfrm>
            <a:off x="2059258" y="1668668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User Input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E5EF7DC-EC14-4EF9-A8FA-0591362D7614}"/>
              </a:ext>
            </a:extLst>
          </p:cNvPr>
          <p:cNvSpPr txBox="1"/>
          <p:nvPr/>
        </p:nvSpPr>
        <p:spPr>
          <a:xfrm>
            <a:off x="2059257" y="1953443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Response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AE9696E-C5E8-4262-83DA-730B673F82DC}"/>
              </a:ext>
            </a:extLst>
          </p:cNvPr>
          <p:cNvCxnSpPr>
            <a:cxnSpLocks/>
          </p:cNvCxnSpPr>
          <p:nvPr/>
        </p:nvCxnSpPr>
        <p:spPr>
          <a:xfrm rot="1036538">
            <a:off x="4668915" y="2307409"/>
            <a:ext cx="62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043CCFF-39DC-4881-BA56-C8ED96BEEE9F}"/>
              </a:ext>
            </a:extLst>
          </p:cNvPr>
          <p:cNvCxnSpPr>
            <a:cxnSpLocks/>
          </p:cNvCxnSpPr>
          <p:nvPr/>
        </p:nvCxnSpPr>
        <p:spPr>
          <a:xfrm rot="1036538" flipH="1">
            <a:off x="4642754" y="2406703"/>
            <a:ext cx="6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2502748-5097-487D-8112-97915271DC40}"/>
              </a:ext>
            </a:extLst>
          </p:cNvPr>
          <p:cNvSpPr txBox="1"/>
          <p:nvPr/>
        </p:nvSpPr>
        <p:spPr>
          <a:xfrm rot="1036538">
            <a:off x="4613359" y="2098370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P</a:t>
            </a:r>
            <a:r>
              <a:rPr lang="en-US" altLang="zh-CN" sz="600" b="1" dirty="0"/>
              <a:t>rocessed Data</a:t>
            </a:r>
            <a:endParaRPr lang="en-US" sz="6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9757F8F-6B4C-46D1-9B45-5333E9FB1A62}"/>
              </a:ext>
            </a:extLst>
          </p:cNvPr>
          <p:cNvSpPr txBox="1"/>
          <p:nvPr/>
        </p:nvSpPr>
        <p:spPr>
          <a:xfrm rot="1036538">
            <a:off x="4668565" y="2508962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Q &amp; A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8F5E6AF-AF15-4E49-B635-EA3604415260}"/>
              </a:ext>
            </a:extLst>
          </p:cNvPr>
          <p:cNvSpPr txBox="1"/>
          <p:nvPr/>
        </p:nvSpPr>
        <p:spPr>
          <a:xfrm>
            <a:off x="2068487" y="3274569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User Input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5BFB797-D3B8-435F-AF7A-5ABD50165723}"/>
              </a:ext>
            </a:extLst>
          </p:cNvPr>
          <p:cNvSpPr txBox="1"/>
          <p:nvPr/>
        </p:nvSpPr>
        <p:spPr>
          <a:xfrm>
            <a:off x="2068486" y="3559344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Filtered Data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5AAA64-5716-461D-A47B-4B6FB3E60045}"/>
              </a:ext>
            </a:extLst>
          </p:cNvPr>
          <p:cNvCxnSpPr>
            <a:cxnSpLocks/>
          </p:cNvCxnSpPr>
          <p:nvPr/>
        </p:nvCxnSpPr>
        <p:spPr>
          <a:xfrm rot="19961595">
            <a:off x="4725753" y="3107368"/>
            <a:ext cx="62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8D474AD-BE57-4435-AB6F-736B719CD0F4}"/>
              </a:ext>
            </a:extLst>
          </p:cNvPr>
          <p:cNvCxnSpPr>
            <a:cxnSpLocks/>
          </p:cNvCxnSpPr>
          <p:nvPr/>
        </p:nvCxnSpPr>
        <p:spPr>
          <a:xfrm rot="19961595" flipH="1">
            <a:off x="4756042" y="3232810"/>
            <a:ext cx="6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DD8F0E20-550E-4A25-9B0D-1B700D44F18B}"/>
              </a:ext>
            </a:extLst>
          </p:cNvPr>
          <p:cNvSpPr txBox="1"/>
          <p:nvPr/>
        </p:nvSpPr>
        <p:spPr>
          <a:xfrm rot="19961595">
            <a:off x="4621913" y="2849389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P</a:t>
            </a:r>
            <a:r>
              <a:rPr lang="en-US" altLang="zh-CN" sz="600" b="1" dirty="0"/>
              <a:t>rocessed Data</a:t>
            </a:r>
            <a:endParaRPr lang="en-US" sz="6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23F9FCE-A4FC-4798-BE90-3CF798F7B6D9}"/>
              </a:ext>
            </a:extLst>
          </p:cNvPr>
          <p:cNvSpPr txBox="1"/>
          <p:nvPr/>
        </p:nvSpPr>
        <p:spPr>
          <a:xfrm rot="19961595">
            <a:off x="4792242" y="3108649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F</a:t>
            </a:r>
            <a:r>
              <a:rPr lang="en-US" altLang="zh-CN" sz="600" b="1" dirty="0"/>
              <a:t>iltered Data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88149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363151"/>
            <a:ext cx="6859500" cy="19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None/>
            </a:pPr>
            <a:r>
              <a:rPr lang="en-US" b="1" dirty="0"/>
              <a:t> </a:t>
            </a:r>
            <a:endParaRPr sz="2200" b="0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Database ER Diagram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8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E8A046-F5C3-4F57-8789-0ECC7C133D50}"/>
              </a:ext>
            </a:extLst>
          </p:cNvPr>
          <p:cNvSpPr/>
          <p:nvPr/>
        </p:nvSpPr>
        <p:spPr>
          <a:xfrm>
            <a:off x="836463" y="1181153"/>
            <a:ext cx="6088212" cy="317523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98598C-68CF-4F54-AD2F-7F3A6937A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02"/>
          <a:stretch/>
        </p:blipFill>
        <p:spPr>
          <a:xfrm>
            <a:off x="906114" y="1279378"/>
            <a:ext cx="5056536" cy="28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6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363151"/>
            <a:ext cx="6859500" cy="19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None/>
            </a:pPr>
            <a:r>
              <a:rPr lang="en-US" b="1" dirty="0"/>
              <a:t> </a:t>
            </a:r>
            <a:endParaRPr sz="2200" b="0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Database ER Diagram Description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9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482;p13">
            <a:extLst>
              <a:ext uri="{FF2B5EF4-FFF2-40B4-BE49-F238E27FC236}">
                <a16:creationId xmlns:a16="http://schemas.microsoft.com/office/drawing/2014/main" id="{81B82EE0-95D9-43EF-AC2A-DA24AC48FDF5}"/>
              </a:ext>
            </a:extLst>
          </p:cNvPr>
          <p:cNvSpPr txBox="1">
            <a:spLocks/>
          </p:cNvSpPr>
          <p:nvPr/>
        </p:nvSpPr>
        <p:spPr>
          <a:xfrm>
            <a:off x="747925" y="1241508"/>
            <a:ext cx="6859500" cy="375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>
              <a:buFont typeface="Dosis"/>
              <a:buChar char="★"/>
            </a:pPr>
            <a:r>
              <a:rPr lang="en-US" b="1" dirty="0"/>
              <a:t>User Table:</a:t>
            </a:r>
          </a:p>
          <a:p>
            <a:pPr lvl="1">
              <a:spcBef>
                <a:spcPts val="600"/>
              </a:spcBef>
              <a:buFont typeface="Dosis"/>
              <a:buChar char="★"/>
            </a:pPr>
            <a:r>
              <a:rPr lang="en-US" sz="2000" dirty="0"/>
              <a:t>Admin Account Information </a:t>
            </a:r>
          </a:p>
          <a:p>
            <a:pPr>
              <a:buFont typeface="Dosis"/>
              <a:buChar char="★"/>
            </a:pPr>
            <a:r>
              <a:rPr lang="en-US" b="1" dirty="0"/>
              <a:t>Faq Table:</a:t>
            </a:r>
          </a:p>
          <a:p>
            <a:pPr lvl="1">
              <a:buFont typeface="Dosis"/>
              <a:buChar char="★"/>
            </a:pPr>
            <a:r>
              <a:rPr lang="en-US" sz="2000" dirty="0"/>
              <a:t>Storing FAQ’s Question and Answer.</a:t>
            </a:r>
          </a:p>
          <a:p>
            <a:pPr>
              <a:buFont typeface="Dosis"/>
              <a:buChar char="★"/>
            </a:pPr>
            <a:r>
              <a:rPr lang="en-US" b="1" dirty="0"/>
              <a:t>FAQ Category Table:</a:t>
            </a:r>
          </a:p>
          <a:p>
            <a:pPr lvl="1">
              <a:buFont typeface="Dosis"/>
              <a:buChar char="★"/>
            </a:pPr>
            <a:r>
              <a:rPr lang="en-US" sz="2000" dirty="0"/>
              <a:t>Storing FAQ Category Information</a:t>
            </a:r>
          </a:p>
          <a:p>
            <a:pPr>
              <a:buFont typeface="Dosis"/>
              <a:buChar char="★"/>
            </a:pPr>
            <a:r>
              <a:rPr lang="en-US" b="1" dirty="0"/>
              <a:t>Analysis Table:</a:t>
            </a:r>
          </a:p>
          <a:p>
            <a:pPr lvl="1">
              <a:buFont typeface="Dosis"/>
              <a:buChar char="★"/>
            </a:pPr>
            <a:r>
              <a:rPr lang="en-US" dirty="0"/>
              <a:t>S</a:t>
            </a:r>
            <a:r>
              <a:rPr lang="en-US" altLang="zh-CN" dirty="0"/>
              <a:t>toring User Input Data for Admin side analysis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4689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358</Words>
  <Application>Microsoft Office PowerPoint</Application>
  <PresentationFormat>全屏显示(16:9)</PresentationFormat>
  <Paragraphs>92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Dosis</vt:lpstr>
      <vt:lpstr>Sniglet</vt:lpstr>
      <vt:lpstr>Arial</vt:lpstr>
      <vt:lpstr>Friar template</vt:lpstr>
      <vt:lpstr>Chatbot &amp; Dashboard LU JIANAN</vt:lpstr>
      <vt:lpstr>Content</vt:lpstr>
      <vt:lpstr>Introduction</vt:lpstr>
      <vt:lpstr>Demo</vt:lpstr>
      <vt:lpstr>PowerPoint 演示文稿</vt:lpstr>
      <vt:lpstr>User Input Processing</vt:lpstr>
      <vt:lpstr>Architecture Diagram</vt:lpstr>
      <vt:lpstr>Database ER Diagram</vt:lpstr>
      <vt:lpstr>Database ER Diagram Description</vt:lpstr>
      <vt:lpstr>Technical Requirement</vt:lpstr>
      <vt:lpstr>Future Improvement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IS480 Acceptance Team FORD</dc:title>
  <dc:creator>JIANAN LU</dc:creator>
  <cp:lastModifiedBy>JIANAN LU</cp:lastModifiedBy>
  <cp:revision>31</cp:revision>
  <dcterms:modified xsi:type="dcterms:W3CDTF">2019-04-09T03:41:13Z</dcterms:modified>
</cp:coreProperties>
</file>