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54" d="100"/>
          <a:sy n="154" d="100"/>
        </p:scale>
        <p:origin x="200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altLang="zh-CN"/>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t>4/16/2019</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altLang="zh-CN"/>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altLang="zh-CN"/>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altLang="zh-CN"/>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altLang="zh-CN"/>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altLang="zh-CN"/>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altLang="zh-CN"/>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ltLang="zh-CN"/>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altLang="zh-CN"/>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idx="1"/>
          </p:nvPr>
        </p:nvSpPr>
        <p:spPr/>
        <p:txBody>
          <a:bodyPr/>
          <a:lstStyle>
            <a:lvl5pPr>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ltLang="zh-CN"/>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4/16/2019</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ltLang="zh-CN"/>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altLang="zh-CN"/>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ltLang="zh-CN"/>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altLang="zh-CN"/>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ltLang="zh-CN"/>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altLang="zh-CN"/>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altLang="zh-CN"/>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altLang="zh-CN"/>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4/16/2019</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gov.s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CAPSTONE PROJECT: BATTLE OF THE NEIGHBORHOODS</a:t>
            </a:r>
            <a:endParaRPr lang="en-US" sz="4800" dirty="0"/>
          </a:p>
        </p:txBody>
      </p:sp>
      <p:sp>
        <p:nvSpPr>
          <p:cNvPr id="3" name="Subtitle 2"/>
          <p:cNvSpPr>
            <a:spLocks noGrp="1"/>
          </p:cNvSpPr>
          <p:nvPr>
            <p:ph type="subTitle" idx="1"/>
          </p:nvPr>
        </p:nvSpPr>
        <p:spPr/>
        <p:txBody>
          <a:bodyPr/>
          <a:lstStyle/>
          <a:p>
            <a:r>
              <a:rPr lang="en-US" dirty="0"/>
              <a:t>LU JIANAN</a:t>
            </a:r>
          </a:p>
        </p:txBody>
      </p:sp>
    </p:spTree>
    <p:extLst>
      <p:ext uri="{BB962C8B-B14F-4D97-AF65-F5344CB8AC3E}">
        <p14:creationId xmlns:p14="http://schemas.microsoft.com/office/powerpoint/2010/main" val="2867826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Cleanup Process</a:t>
            </a:r>
          </a:p>
        </p:txBody>
      </p:sp>
      <p:sp>
        <p:nvSpPr>
          <p:cNvPr id="3" name="Content Placeholder 2"/>
          <p:cNvSpPr>
            <a:spLocks noGrp="1"/>
          </p:cNvSpPr>
          <p:nvPr>
            <p:ph idx="1"/>
          </p:nvPr>
        </p:nvSpPr>
        <p:spPr/>
        <p:txBody>
          <a:bodyPr/>
          <a:lstStyle/>
          <a:p>
            <a:pPr marL="0" indent="0">
              <a:buNone/>
            </a:pPr>
            <a:r>
              <a:rPr lang="en-US" dirty="0"/>
              <a:t>Data cleanup un-needed entries</a:t>
            </a:r>
          </a:p>
          <a:p>
            <a:r>
              <a:rPr lang="en-US" dirty="0"/>
              <a:t>Eliminate possible venue duplicates.</a:t>
            </a:r>
          </a:p>
          <a:p>
            <a:r>
              <a:rPr lang="en-US" dirty="0"/>
              <a:t>Improve the quality of our venue selection by removing venues with no ratings or 0.0</a:t>
            </a:r>
          </a:p>
        </p:txBody>
      </p:sp>
    </p:spTree>
    <p:extLst>
      <p:ext uri="{BB962C8B-B14F-4D97-AF65-F5344CB8AC3E}">
        <p14:creationId xmlns:p14="http://schemas.microsoft.com/office/powerpoint/2010/main" val="324166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a:t>
            </a:r>
          </a:p>
        </p:txBody>
      </p:sp>
      <p:pic>
        <p:nvPicPr>
          <p:cNvPr id="5" name="Picture 4" descr="Screen Shot 2019-04-04 at 4.52.27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99571" y="1910397"/>
            <a:ext cx="7144858" cy="3658099"/>
          </a:xfrm>
          <a:prstGeom prst="rect">
            <a:avLst/>
          </a:prstGeom>
        </p:spPr>
      </p:pic>
    </p:spTree>
    <p:extLst>
      <p:ext uri="{BB962C8B-B14F-4D97-AF65-F5344CB8AC3E}">
        <p14:creationId xmlns:p14="http://schemas.microsoft.com/office/powerpoint/2010/main" val="27603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altLang="zh-CN" dirty="0"/>
              <a:t>ource Code</a:t>
            </a:r>
            <a:endParaRPr lang="en-US" dirty="0"/>
          </a:p>
        </p:txBody>
      </p:sp>
      <p:pic>
        <p:nvPicPr>
          <p:cNvPr id="3" name="Picture 2" descr="Screen Shot 2019-04-04 at 4.52.37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29821" y="1754154"/>
            <a:ext cx="1965419" cy="4556449"/>
          </a:xfrm>
          <a:prstGeom prst="rect">
            <a:avLst/>
          </a:prstGeom>
        </p:spPr>
      </p:pic>
    </p:spTree>
    <p:extLst>
      <p:ext uri="{BB962C8B-B14F-4D97-AF65-F5344CB8AC3E}">
        <p14:creationId xmlns:p14="http://schemas.microsoft.com/office/powerpoint/2010/main" val="117783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a:t>
            </a:r>
          </a:p>
        </p:txBody>
      </p:sp>
      <p:pic>
        <p:nvPicPr>
          <p:cNvPr id="3" name="Picture 2" descr="Screen Shot 2019-04-04 at 4.52.45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275184" y="1914415"/>
            <a:ext cx="7078824" cy="3386244"/>
          </a:xfrm>
          <a:prstGeom prst="rect">
            <a:avLst/>
          </a:prstGeom>
        </p:spPr>
      </p:pic>
    </p:spTree>
    <p:extLst>
      <p:ext uri="{BB962C8B-B14F-4D97-AF65-F5344CB8AC3E}">
        <p14:creationId xmlns:p14="http://schemas.microsoft.com/office/powerpoint/2010/main" val="117783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a:t>
            </a:r>
          </a:p>
        </p:txBody>
      </p:sp>
      <p:pic>
        <p:nvPicPr>
          <p:cNvPr id="3" name="Picture 2" descr="Screen Shot 2019-04-04 at 4.52.50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18741" y="2133599"/>
            <a:ext cx="6605098" cy="3364279"/>
          </a:xfrm>
          <a:prstGeom prst="rect">
            <a:avLst/>
          </a:prstGeom>
        </p:spPr>
      </p:pic>
    </p:spTree>
    <p:extLst>
      <p:ext uri="{BB962C8B-B14F-4D97-AF65-F5344CB8AC3E}">
        <p14:creationId xmlns:p14="http://schemas.microsoft.com/office/powerpoint/2010/main" val="117783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altLang="zh-CN" dirty="0"/>
              <a:t>ource Code</a:t>
            </a:r>
            <a:endParaRPr lang="en-US" dirty="0"/>
          </a:p>
        </p:txBody>
      </p:sp>
      <p:pic>
        <p:nvPicPr>
          <p:cNvPr id="3" name="Picture 2" descr="Screen Shot 2019-04-04 at 4.52.56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009191" y="1878678"/>
            <a:ext cx="5362922" cy="4400824"/>
          </a:xfrm>
          <a:prstGeom prst="rect">
            <a:avLst/>
          </a:prstGeom>
        </p:spPr>
      </p:pic>
    </p:spTree>
    <p:extLst>
      <p:ext uri="{BB962C8B-B14F-4D97-AF65-F5344CB8AC3E}">
        <p14:creationId xmlns:p14="http://schemas.microsoft.com/office/powerpoint/2010/main" val="117783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Discussion and Conclusion</a:t>
            </a:r>
          </a:p>
        </p:txBody>
      </p:sp>
      <p:sp>
        <p:nvSpPr>
          <p:cNvPr id="3" name="TextBox 2"/>
          <p:cNvSpPr txBox="1"/>
          <p:nvPr/>
        </p:nvSpPr>
        <p:spPr>
          <a:xfrm>
            <a:off x="487509" y="2238219"/>
            <a:ext cx="8357911" cy="3539430"/>
          </a:xfrm>
          <a:prstGeom prst="rect">
            <a:avLst/>
          </a:prstGeom>
          <a:noFill/>
        </p:spPr>
        <p:txBody>
          <a:bodyPr wrap="square" rtlCol="0">
            <a:spAutoFit/>
          </a:bodyPr>
          <a:lstStyle/>
          <a:p>
            <a:r>
              <a:rPr lang="en-US" sz="1400" dirty="0"/>
              <a:t>On this notebook, Analysis of best town venue recommendations based on Food venue category has been presented. Recommendations based on other user searches like available outdoor and recreation areas are also available. As Singapore is a small country with a whole host of interesting venues scattered around the town, the information extracted in this notebook present on the town areas, will be a good supplement to web based recommendations for visitors to find out nearby venues of interest and be a useful aid in deciding a place to stay or where to go during their visits.</a:t>
            </a:r>
          </a:p>
          <a:p>
            <a:endParaRPr lang="en-US" sz="1400" dirty="0"/>
          </a:p>
          <a:p>
            <a:endParaRPr lang="en-US" sz="1400" dirty="0"/>
          </a:p>
          <a:p>
            <a:r>
              <a:rPr lang="en-US" sz="1400" dirty="0"/>
              <a:t>Using Foursquare API, we have collected a good amount of venue recommendations in Singapore Towns. Sourcing from the venue recommendations from Foursquare has its limitation; The list of venues is not exhaustive list of all the available venues is the area. Furthermore, not all the venues found in the the area has a stored ratings. For this reason, the number of analyzed venues is only about 50% of all the available venues initially collected. The results therefore may significantly change, when more information are collected on those with missing data. The generated clusters from our results shows that there are very good and interesting places located in areas where the median rents are cheaper. This kind of results may be very interesting for travelers who are also on budget constraints. </a:t>
            </a:r>
          </a:p>
        </p:txBody>
      </p:sp>
    </p:spTree>
    <p:extLst>
      <p:ext uri="{BB962C8B-B14F-4D97-AF65-F5344CB8AC3E}">
        <p14:creationId xmlns:p14="http://schemas.microsoft.com/office/powerpoint/2010/main" val="117783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Conclusion</a:t>
            </a:r>
            <a:endParaRPr lang="en-US" dirty="0"/>
          </a:p>
        </p:txBody>
      </p:sp>
      <p:sp>
        <p:nvSpPr>
          <p:cNvPr id="3" name="Content Placeholder 2"/>
          <p:cNvSpPr>
            <a:spLocks noGrp="1"/>
          </p:cNvSpPr>
          <p:nvPr>
            <p:ph idx="1"/>
          </p:nvPr>
        </p:nvSpPr>
        <p:spPr/>
        <p:txBody>
          <a:bodyPr>
            <a:normAutofit/>
          </a:bodyPr>
          <a:lstStyle/>
          <a:p>
            <a:pPr algn="just"/>
            <a:r>
              <a:rPr lang="en-US" sz="1400" dirty="0"/>
              <a:t>Our results also yielded some interesting findings. For instance, The initial assumption among websites providing recommendations is that the Central Area that have the highest median rent also have better food venues. The results however show that while Marine Parade, a cheaper location has better rated food courts. Result shows that most popular food venue among Singaporeans, residents and visitors are Food Courts, Coffee Shops and Fast Food Restaurants. The highest rated Food Courts are located in Marine Parade, and in Central Area. I will be providing a other supplementary Inferential Statics in the future about on these data collected and also update in a new notebook using other categories. For now, this completes the requirements for this task.</a:t>
            </a:r>
          </a:p>
        </p:txBody>
      </p:sp>
    </p:spTree>
    <p:extLst>
      <p:ext uri="{BB962C8B-B14F-4D97-AF65-F5344CB8AC3E}">
        <p14:creationId xmlns:p14="http://schemas.microsoft.com/office/powerpoint/2010/main" val="230561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558" y="2867611"/>
            <a:ext cx="7055790" cy="1611084"/>
          </a:xfrm>
        </p:spPr>
        <p:txBody>
          <a:bodyPr>
            <a:normAutofit/>
          </a:bodyPr>
          <a:lstStyle/>
          <a:p>
            <a:pPr marL="0" indent="0" algn="ctr">
              <a:buNone/>
            </a:pPr>
            <a:r>
              <a:rPr lang="en-US" sz="9600" dirty="0"/>
              <a:t>Thank you！</a:t>
            </a:r>
          </a:p>
        </p:txBody>
      </p:sp>
    </p:spTree>
    <p:extLst>
      <p:ext uri="{BB962C8B-B14F-4D97-AF65-F5344CB8AC3E}">
        <p14:creationId xmlns:p14="http://schemas.microsoft.com/office/powerpoint/2010/main" val="325303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p:txBody>
          <a:bodyPr/>
          <a:lstStyle/>
          <a:p>
            <a:r>
              <a:rPr lang="en-US" dirty="0"/>
              <a:t>This document provides the details of my final peer reviewed assignment for the IBM Data Science Professional Certificate program – Coursera Capstone.</a:t>
            </a:r>
          </a:p>
        </p:txBody>
      </p:sp>
    </p:spTree>
    <p:extLst>
      <p:ext uri="{BB962C8B-B14F-4D97-AF65-F5344CB8AC3E}">
        <p14:creationId xmlns:p14="http://schemas.microsoft.com/office/powerpoint/2010/main" val="382372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87510" y="1872842"/>
            <a:ext cx="8108042" cy="4192679"/>
          </a:xfrm>
        </p:spPr>
        <p:txBody>
          <a:bodyPr>
            <a:normAutofit fontScale="62500" lnSpcReduction="20000"/>
          </a:bodyPr>
          <a:lstStyle/>
          <a:p>
            <a:r>
              <a:rPr lang="en-US" dirty="0"/>
              <a:t>Singapore is a small country but now becomes one of the most popular countries in East Asia. There are a lot of websites where travelers can check and retrieve recommendations of places to stay or visit like </a:t>
            </a:r>
            <a:r>
              <a:rPr lang="en-US" dirty="0" err="1"/>
              <a:t>Ctrip</a:t>
            </a:r>
            <a:r>
              <a:rPr lang="en-US" dirty="0"/>
              <a:t>, Airbnb and Booking. However, most of these websites provides recommendation simply based on usual tourist attractions or key residential areas that are mostly expensive or already known for travelers based on certain keywords like "Hotel", or "Backpackers" etc.</a:t>
            </a:r>
          </a:p>
          <a:p>
            <a:r>
              <a:rPr lang="en-US" dirty="0"/>
              <a:t>The intention of this project is to collect data from Singapore open data sources and </a:t>
            </a:r>
            <a:r>
              <a:rPr lang="en-US" dirty="0" err="1"/>
              <a:t>FourSquare</a:t>
            </a:r>
            <a:r>
              <a:rPr lang="en-US" dirty="0"/>
              <a:t> API venue recommendations and provide a data driven recommendation that can supplement the recommendation with statistical data.</a:t>
            </a:r>
          </a:p>
          <a:p>
            <a:r>
              <a:rPr lang="en-US" dirty="0"/>
              <a:t>The sample recommender system provides the following use case scenario: A person planning to visit Singapore as a Tourist and looking for a reasonable accommodation. The person wants to receive venue recommendation where he/she can stay or rent an HDB apartment with close proximity to places of interest or search category option. The recommendation should not only present the most viable option, but also present a comparison table of all possible town venues.</a:t>
            </a:r>
          </a:p>
          <a:p>
            <a:r>
              <a:rPr lang="en-US" dirty="0"/>
              <a:t>The data used will include: Singapore Median Rental Prices by town. Popular Food venues in the vicinity. Food Venue Category. Outdoors and Recreation Nightlife Nearby Schools.</a:t>
            </a:r>
          </a:p>
        </p:txBody>
      </p:sp>
    </p:spTree>
    <p:extLst>
      <p:ext uri="{BB962C8B-B14F-4D97-AF65-F5344CB8AC3E}">
        <p14:creationId xmlns:p14="http://schemas.microsoft.com/office/powerpoint/2010/main" val="2241409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normAutofit fontScale="70000" lnSpcReduction="20000"/>
          </a:bodyPr>
          <a:lstStyle/>
          <a:p>
            <a:r>
              <a:rPr lang="en-US" dirty="0"/>
              <a:t>This demonstration will make use of the following data sources: Singapore Towns and median residential rental prices. Data will be retrieved from Singapore open dataset from median rent by town and flat type from </a:t>
            </a:r>
            <a:r>
              <a:rPr lang="en-US" dirty="0">
                <a:hlinkClick r:id="rId2"/>
              </a:rPr>
              <a:t>https://data.gov.sg website. The original data source contains median rental prices of Singapore HDB units from 2005 up to 2nd quarter of 2018. For this demonstration, I will simplify the analysis by using the average rental prices of all available flat type. Singapore Towns location data retrieved using Google maps API. Data coordinates of Town Venues will be retrieved using google API. MRT stations coordinate as a more important center of for all towns included in venue recommendations. Singapore Top Venue Recommendations from FourSquare API (FourSquare website: www.foursquare.com). To explore neighborhoods in selected towns in Singapore. The Foursquare explore function will be used to get the most common venue categories in each neighborhood, and then use this feature to group the neighborhoods into clusters. The following information are retrieved on the first query: Venue ID. Venue Name. Coordinates : Latitude and Longitude. Category Name Another venue query will be performed to retrieve venue ratings for each location.</a:t>
            </a:r>
            <a:endParaRPr lang="en-US" dirty="0"/>
          </a:p>
        </p:txBody>
      </p:sp>
    </p:spTree>
    <p:extLst>
      <p:ext uri="{BB962C8B-B14F-4D97-AF65-F5344CB8AC3E}">
        <p14:creationId xmlns:p14="http://schemas.microsoft.com/office/powerpoint/2010/main" val="1052732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fontScale="70000" lnSpcReduction="20000"/>
          </a:bodyPr>
          <a:lstStyle/>
          <a:p>
            <a:r>
              <a:rPr lang="en-US" dirty="0"/>
              <a:t>Singapore Towns List with median residential rental prices. The source data contains median rental prices of Singapore HDB units from 2005 up to 2nd quarter of 2018. I will retrieve the most recent recorded rental prices from this data source (Q2 2018) being the most relevant price available at this time. For this demonstration, I will simplify the analysis by using the average rental prices of all available flat type. Data Cleanup and re-grouping. The retrieved table contains some un-wanted entries and needs some cleanup. The following tasks will be performed:</a:t>
            </a:r>
          </a:p>
          <a:p>
            <a:r>
              <a:rPr lang="en-US" dirty="0"/>
              <a:t>Drop/ignore cells with missing data.</a:t>
            </a:r>
          </a:p>
          <a:p>
            <a:r>
              <a:rPr lang="en-US" dirty="0"/>
              <a:t>Use most current data record.</a:t>
            </a:r>
          </a:p>
          <a:p>
            <a:r>
              <a:rPr lang="en-US" dirty="0"/>
              <a:t>Fix data types. Post Processed Singapore towns list with and median residential rental prices</a:t>
            </a:r>
          </a:p>
          <a:p>
            <a:r>
              <a:rPr lang="en-US" dirty="0"/>
              <a:t>Adding geographical coordinates of each town location.</a:t>
            </a:r>
          </a:p>
        </p:txBody>
      </p:sp>
    </p:spTree>
    <p:extLst>
      <p:ext uri="{BB962C8B-B14F-4D97-AF65-F5344CB8AC3E}">
        <p14:creationId xmlns:p14="http://schemas.microsoft.com/office/powerpoint/2010/main" val="953248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Retrieve town coordinates</a:t>
            </a:r>
          </a:p>
        </p:txBody>
      </p:sp>
      <p:sp>
        <p:nvSpPr>
          <p:cNvPr id="3" name="Content Placeholder 2"/>
          <p:cNvSpPr>
            <a:spLocks noGrp="1"/>
          </p:cNvSpPr>
          <p:nvPr>
            <p:ph idx="1"/>
          </p:nvPr>
        </p:nvSpPr>
        <p:spPr/>
        <p:txBody>
          <a:bodyPr/>
          <a:lstStyle/>
          <a:p>
            <a:r>
              <a:rPr lang="en-US" dirty="0"/>
              <a:t>Google API was be used to retrieve the coordinates (latitude and longitude of each town centers. For this exercise, I just used the MRT stations as the center points of each evaluated towns. The town coordinates will be used in retrieval of Foursquare API location data.</a:t>
            </a:r>
          </a:p>
        </p:txBody>
      </p:sp>
    </p:spTree>
    <p:extLst>
      <p:ext uri="{BB962C8B-B14F-4D97-AF65-F5344CB8AC3E}">
        <p14:creationId xmlns:p14="http://schemas.microsoft.com/office/powerpoint/2010/main" val="315038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a:t>
            </a:r>
          </a:p>
        </p:txBody>
      </p:sp>
      <p:pic>
        <p:nvPicPr>
          <p:cNvPr id="5" name="Picture 4" descr="Screen Shot 2019-04-04 at 4.50.03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38849" y="2027853"/>
            <a:ext cx="6466302" cy="3050364"/>
          </a:xfrm>
          <a:prstGeom prst="rect">
            <a:avLst/>
          </a:prstGeom>
        </p:spPr>
      </p:pic>
    </p:spTree>
    <p:extLst>
      <p:ext uri="{BB962C8B-B14F-4D97-AF65-F5344CB8AC3E}">
        <p14:creationId xmlns:p14="http://schemas.microsoft.com/office/powerpoint/2010/main" val="385137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Segmenting and Clustering Towns in Singapore</a:t>
            </a:r>
          </a:p>
        </p:txBody>
      </p:sp>
      <p:sp>
        <p:nvSpPr>
          <p:cNvPr id="3" name="Content Placeholder 2"/>
          <p:cNvSpPr>
            <a:spLocks noGrp="1"/>
          </p:cNvSpPr>
          <p:nvPr>
            <p:ph idx="1"/>
          </p:nvPr>
        </p:nvSpPr>
        <p:spPr>
          <a:xfrm>
            <a:off x="900112" y="1731736"/>
            <a:ext cx="7345363" cy="4900175"/>
          </a:xfrm>
        </p:spPr>
        <p:txBody>
          <a:bodyPr>
            <a:normAutofit fontScale="62500" lnSpcReduction="20000"/>
          </a:bodyPr>
          <a:lstStyle/>
          <a:p>
            <a:r>
              <a:rPr lang="en-US" dirty="0"/>
              <a:t>Using the Foursquare API, the explore API function was be used to get the most common venue categories in each neighborhood, and then used this feature to group the neighborhoods into clusters. The k-means clustering algorithm was used for the analysis. Finally, the Folium library is used to visualize the recommended neighborhoods and their emerging clusters. In the </a:t>
            </a:r>
            <a:r>
              <a:rPr lang="en-US" dirty="0" err="1"/>
              <a:t>ipynb</a:t>
            </a:r>
            <a:r>
              <a:rPr lang="en-US" dirty="0"/>
              <a:t> notebook, the function </a:t>
            </a:r>
            <a:r>
              <a:rPr lang="en-US" dirty="0" err="1"/>
              <a:t>getNearbyVenues</a:t>
            </a:r>
            <a:r>
              <a:rPr lang="en-US" dirty="0"/>
              <a:t> extracts the following information for the data frame it generates:</a:t>
            </a:r>
          </a:p>
          <a:p>
            <a:pPr lvl="1"/>
            <a:r>
              <a:rPr lang="en-US" dirty="0"/>
              <a:t>Venue ID</a:t>
            </a:r>
          </a:p>
          <a:p>
            <a:pPr lvl="1"/>
            <a:r>
              <a:rPr lang="en-US" dirty="0"/>
              <a:t>Venue Name</a:t>
            </a:r>
          </a:p>
          <a:p>
            <a:pPr lvl="1"/>
            <a:r>
              <a:rPr lang="en-US" dirty="0"/>
              <a:t>Coordinates : Latitude and Longitude</a:t>
            </a:r>
          </a:p>
          <a:p>
            <a:pPr lvl="1"/>
            <a:r>
              <a:rPr lang="en-US" dirty="0"/>
              <a:t>Category Name</a:t>
            </a:r>
          </a:p>
          <a:p>
            <a:pPr marL="0" indent="0">
              <a:buNone/>
            </a:pPr>
            <a:r>
              <a:rPr lang="en-US" dirty="0"/>
              <a:t>The function </a:t>
            </a:r>
            <a:r>
              <a:rPr lang="en-US" dirty="0" err="1"/>
              <a:t>getVenuesByCategory</a:t>
            </a:r>
            <a:r>
              <a:rPr lang="en-US" dirty="0"/>
              <a:t> performs the following:</a:t>
            </a:r>
          </a:p>
          <a:p>
            <a:r>
              <a:rPr lang="en-US" dirty="0"/>
              <a:t>Category based venue search to simulate user venue searches based on certain places of interest. This search extracts the following information:</a:t>
            </a:r>
          </a:p>
          <a:p>
            <a:pPr lvl="1"/>
            <a:r>
              <a:rPr lang="en-US" dirty="0"/>
              <a:t>Venue ID</a:t>
            </a:r>
          </a:p>
          <a:p>
            <a:pPr lvl="1"/>
            <a:r>
              <a:rPr lang="en-US" dirty="0"/>
              <a:t>Venue Name</a:t>
            </a:r>
          </a:p>
          <a:p>
            <a:pPr lvl="1"/>
            <a:r>
              <a:rPr lang="en-US" dirty="0"/>
              <a:t>Coordinates : Latitude and Longitude</a:t>
            </a:r>
          </a:p>
          <a:p>
            <a:pPr lvl="1"/>
            <a:r>
              <a:rPr lang="en-US" dirty="0"/>
              <a:t>Category Name</a:t>
            </a:r>
          </a:p>
          <a:p>
            <a:pPr marL="0" indent="0">
              <a:buNone/>
            </a:pPr>
            <a:r>
              <a:rPr lang="en-US" dirty="0"/>
              <a:t>For each retrieved </a:t>
            </a:r>
            <a:r>
              <a:rPr lang="en-US" dirty="0" err="1"/>
              <a:t>venueID</a:t>
            </a:r>
            <a:r>
              <a:rPr lang="en-US" dirty="0"/>
              <a:t>, retrieve the venues category rating.</a:t>
            </a:r>
          </a:p>
        </p:txBody>
      </p:sp>
    </p:spTree>
    <p:extLst>
      <p:ext uri="{BB962C8B-B14F-4D97-AF65-F5344CB8AC3E}">
        <p14:creationId xmlns:p14="http://schemas.microsoft.com/office/powerpoint/2010/main" val="311714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altLang="zh-CN" dirty="0"/>
              <a:t>earch Venues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Search Venues with recommendations on : Food Venues (Restaurants, Fast foods, etc.) To demonstrate user selection of places of interest, We will use this Food Venues category in our further analysis. This Foursquare search is expected to collect venues in the following category:</a:t>
            </a:r>
          </a:p>
          <a:p>
            <a:pPr lvl="1"/>
            <a:r>
              <a:rPr lang="en-US" dirty="0"/>
              <a:t>Food Courts</a:t>
            </a:r>
          </a:p>
          <a:p>
            <a:pPr lvl="1"/>
            <a:r>
              <a:rPr lang="en-US" dirty="0"/>
              <a:t>Coffee Shops</a:t>
            </a:r>
          </a:p>
          <a:p>
            <a:pPr lvl="1"/>
            <a:r>
              <a:rPr lang="en-US" dirty="0"/>
              <a:t>Restaurants</a:t>
            </a:r>
          </a:p>
          <a:p>
            <a:pPr lvl="1"/>
            <a:r>
              <a:rPr lang="en-US" dirty="0"/>
              <a:t>Cafés</a:t>
            </a:r>
          </a:p>
          <a:p>
            <a:pPr lvl="1"/>
            <a:r>
              <a:rPr lang="en-US" dirty="0"/>
              <a:t>Other food venues</a:t>
            </a:r>
          </a:p>
          <a:p>
            <a:r>
              <a:rPr lang="en-US" dirty="0"/>
              <a:t>I used the </a:t>
            </a:r>
            <a:r>
              <a:rPr lang="en-US" dirty="0" err="1"/>
              <a:t>FourSquare</a:t>
            </a:r>
            <a:r>
              <a:rPr lang="en-US" dirty="0"/>
              <a:t> API to retrieve venue scores of locations. Note that there is max query limit of 50 in </a:t>
            </a:r>
            <a:r>
              <a:rPr lang="en-US" dirty="0" err="1"/>
              <a:t>FourSquare</a:t>
            </a:r>
            <a:r>
              <a:rPr lang="en-US" dirty="0"/>
              <a:t> API for free subscription. So use or query carefully.</a:t>
            </a:r>
          </a:p>
        </p:txBody>
      </p:sp>
    </p:spTree>
    <p:extLst>
      <p:ext uri="{BB962C8B-B14F-4D97-AF65-F5344CB8AC3E}">
        <p14:creationId xmlns:p14="http://schemas.microsoft.com/office/powerpoint/2010/main" val="2056029763"/>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18</TotalTime>
  <Words>1346</Words>
  <Application>Microsoft Office PowerPoint</Application>
  <PresentationFormat>On-screen Show (4:3)</PresentationFormat>
  <Paragraphs>58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宋体</vt:lpstr>
      <vt:lpstr>Arial</vt:lpstr>
      <vt:lpstr>Brush Script MT</vt:lpstr>
      <vt:lpstr>Calisto MT</vt:lpstr>
      <vt:lpstr>Capital</vt:lpstr>
      <vt:lpstr>CAPSTONE PROJECT: BATTLE OF THE NEIGHBORHOODS</vt:lpstr>
      <vt:lpstr>OBJECTIVE</vt:lpstr>
      <vt:lpstr>INTRODUCTION</vt:lpstr>
      <vt:lpstr>DATA</vt:lpstr>
      <vt:lpstr>METHODOLOGY</vt:lpstr>
      <vt:lpstr>Retrieve town coordinates</vt:lpstr>
      <vt:lpstr>Source Code</vt:lpstr>
      <vt:lpstr>Segmenting and Clustering Towns in Singapore</vt:lpstr>
      <vt:lpstr>Search Venues</vt:lpstr>
      <vt:lpstr>Data Cleanup Process</vt:lpstr>
      <vt:lpstr>Source Code</vt:lpstr>
      <vt:lpstr>Source Code</vt:lpstr>
      <vt:lpstr>Source Code</vt:lpstr>
      <vt:lpstr>Source Code</vt:lpstr>
      <vt:lpstr>Source Code</vt:lpstr>
      <vt:lpstr>Discussion and 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Miaozi Yang</dc:creator>
  <cp:lastModifiedBy>JIANAN LU</cp:lastModifiedBy>
  <cp:revision>7</cp:revision>
  <dcterms:created xsi:type="dcterms:W3CDTF">2019-04-04T08:45:14Z</dcterms:created>
  <dcterms:modified xsi:type="dcterms:W3CDTF">2019-04-16T08:50:05Z</dcterms:modified>
</cp:coreProperties>
</file>