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329" r:id="rId2"/>
    <p:sldId id="1331" r:id="rId3"/>
    <p:sldId id="133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4B742-DBFF-4338-9166-57D3EFBD094B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856-9821-4FB3-83A7-A1DEFE9F3A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09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8078152F-3E80-4CE9-935C-F1AD05ACF0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36B14E5C-E644-463B-8788-70B878D4D7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2B85ED6C-1956-4B12-B102-6343C941A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0039F13-C89F-4FB7-A12C-223686EB35CF}" type="slidenum">
              <a:rPr lang="id-ID" altLang="en-US" smtClean="0"/>
              <a:pPr/>
              <a:t>1</a:t>
            </a:fld>
            <a:endParaRPr lang="id-ID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75A7-6071-4104-B8B3-45A0F376F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7C00C-5D0D-4D8C-BFE1-32F156FB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C0A5-AAD3-4AD0-BF14-25A500F4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F533-A9FB-47E6-996B-5B1BB0AF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2F75-3D96-402E-A7DD-F8E88786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5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62D5-801A-4421-96E7-B60E827B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36A7A-B169-48F8-9AA5-0F7F4AF51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6FB6-30DA-402C-B386-CC4BB1BF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9C35-D7A7-435D-8D7C-79F3801B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8C33-19E6-45AA-B43F-6CE62EA2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998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74B82-3108-4F63-A683-9B0246A23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5AFEF-AAE9-405D-8525-6496639C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819C-F50F-4662-BDCF-061B5FB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3C62-63E7-4D9B-A002-BCE612F0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3FFC-8A4C-4096-8FBE-98D0BB0E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874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_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19D70CBE-3EA7-4E02-ACB6-FB5DE618E4F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1" y="1"/>
            <a:chExt cx="12192430" cy="6858000"/>
          </a:xfrm>
        </p:grpSpPr>
        <p:pic>
          <p:nvPicPr>
            <p:cNvPr id="3" name="Picture 5">
              <a:extLst>
                <a:ext uri="{FF2B5EF4-FFF2-40B4-BE49-F238E27FC236}">
                  <a16:creationId xmlns:a16="http://schemas.microsoft.com/office/drawing/2014/main" id="{1C9F5F9F-390E-4F8C-A5FD-AEE613E448B8}"/>
                </a:ext>
              </a:extLst>
            </p:cNvPr>
            <p:cNvPicPr>
              <a:picLocks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"/>
              <a:ext cx="12191999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23">
              <a:extLst>
                <a:ext uri="{FF2B5EF4-FFF2-40B4-BE49-F238E27FC236}">
                  <a16:creationId xmlns:a16="http://schemas.microsoft.com/office/drawing/2014/main" id="{2A06C907-C9C2-426C-B212-DBEF29625A8E}"/>
                </a:ext>
              </a:extLst>
            </p:cNvPr>
            <p:cNvSpPr>
              <a:spLocks/>
            </p:cNvSpPr>
            <p:nvPr userDrawn="1"/>
          </p:nvSpPr>
          <p:spPr>
            <a:xfrm>
              <a:off x="1" y="1"/>
              <a:ext cx="12192430" cy="68580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5143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18" kern="0" dirty="0" err="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" name="Group 24">
              <a:extLst>
                <a:ext uri="{FF2B5EF4-FFF2-40B4-BE49-F238E27FC236}">
                  <a16:creationId xmlns:a16="http://schemas.microsoft.com/office/drawing/2014/main" id="{D73FE3D6-F445-40B4-8750-5E711B08B4D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" y="4479843"/>
              <a:ext cx="12191999" cy="2378157"/>
              <a:chOff x="1" y="5925497"/>
              <a:chExt cx="13763636" cy="4888277"/>
            </a:xfrm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id="{CEE316C5-CA41-403B-9B93-4ED59BBD4B5C}"/>
                  </a:ext>
                </a:extLst>
              </p:cNvPr>
              <p:cNvSpPr/>
              <p:nvPr userDrawn="1"/>
            </p:nvSpPr>
            <p:spPr>
              <a:xfrm>
                <a:off x="1" y="5925668"/>
                <a:ext cx="12185192" cy="4888108"/>
              </a:xfrm>
              <a:custGeom>
                <a:avLst/>
                <a:gdLst>
                  <a:gd name="connsiteX0" fmla="*/ 0 w 5055223"/>
                  <a:gd name="connsiteY0" fmla="*/ 0 h 3041723"/>
                  <a:gd name="connsiteX1" fmla="*/ 5055223 w 5055223"/>
                  <a:gd name="connsiteY1" fmla="*/ 3041723 h 3041723"/>
                  <a:gd name="connsiteX2" fmla="*/ 0 w 5055223"/>
                  <a:gd name="connsiteY2" fmla="*/ 3041723 h 304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55223" h="3041723">
                    <a:moveTo>
                      <a:pt x="0" y="0"/>
                    </a:moveTo>
                    <a:lnTo>
                      <a:pt x="5055223" y="3041723"/>
                    </a:lnTo>
                    <a:lnTo>
                      <a:pt x="0" y="3041723"/>
                    </a:lnTo>
                    <a:close/>
                  </a:path>
                </a:pathLst>
              </a:custGeom>
              <a:solidFill>
                <a:srgbClr val="0E0B02">
                  <a:alpha val="3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5143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947" kern="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D1B5DCFD-72ED-4AF4-8C7A-4C5CD4E8906C}"/>
                  </a:ext>
                </a:extLst>
              </p:cNvPr>
              <p:cNvSpPr/>
              <p:nvPr userDrawn="1"/>
            </p:nvSpPr>
            <p:spPr>
              <a:xfrm>
                <a:off x="1" y="6516288"/>
                <a:ext cx="12665502" cy="4297488"/>
              </a:xfrm>
              <a:custGeom>
                <a:avLst/>
                <a:gdLst>
                  <a:gd name="connsiteX0" fmla="*/ 2639630 w 5254346"/>
                  <a:gd name="connsiteY0" fmla="*/ 0 h 2682086"/>
                  <a:gd name="connsiteX1" fmla="*/ 5254346 w 5254346"/>
                  <a:gd name="connsiteY1" fmla="*/ 2682086 h 2682086"/>
                  <a:gd name="connsiteX2" fmla="*/ 0 w 5254346"/>
                  <a:gd name="connsiteY2" fmla="*/ 2682086 h 2682086"/>
                  <a:gd name="connsiteX3" fmla="*/ 0 w 5254346"/>
                  <a:gd name="connsiteY3" fmla="*/ 1618149 h 2682086"/>
                  <a:gd name="connsiteX0" fmla="*/ 2675141 w 5254346"/>
                  <a:gd name="connsiteY0" fmla="*/ 0 h 2673209"/>
                  <a:gd name="connsiteX1" fmla="*/ 5254346 w 5254346"/>
                  <a:gd name="connsiteY1" fmla="*/ 2673209 h 2673209"/>
                  <a:gd name="connsiteX2" fmla="*/ 0 w 5254346"/>
                  <a:gd name="connsiteY2" fmla="*/ 2673209 h 2673209"/>
                  <a:gd name="connsiteX3" fmla="*/ 0 w 5254346"/>
                  <a:gd name="connsiteY3" fmla="*/ 1609272 h 2673209"/>
                  <a:gd name="connsiteX4" fmla="*/ 2675141 w 5254346"/>
                  <a:gd name="connsiteY4" fmla="*/ 0 h 267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46" h="2673209">
                    <a:moveTo>
                      <a:pt x="2675141" y="0"/>
                    </a:moveTo>
                    <a:lnTo>
                      <a:pt x="5254346" y="2673209"/>
                    </a:lnTo>
                    <a:lnTo>
                      <a:pt x="0" y="2673209"/>
                    </a:lnTo>
                    <a:lnTo>
                      <a:pt x="0" y="1609272"/>
                    </a:lnTo>
                    <a:cubicBezTo>
                      <a:pt x="879877" y="1069889"/>
                      <a:pt x="1795264" y="539383"/>
                      <a:pt x="2675141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5143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947" kern="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" name="Isosceles Triangle 27">
                <a:extLst>
                  <a:ext uri="{FF2B5EF4-FFF2-40B4-BE49-F238E27FC236}">
                    <a16:creationId xmlns:a16="http://schemas.microsoft.com/office/drawing/2014/main" id="{BB866FD6-8F76-4E4D-B551-27E183C801DE}"/>
                  </a:ext>
                </a:extLst>
              </p:cNvPr>
              <p:cNvSpPr/>
              <p:nvPr userDrawn="1"/>
            </p:nvSpPr>
            <p:spPr>
              <a:xfrm>
                <a:off x="2647086" y="8046676"/>
                <a:ext cx="11117038" cy="2767100"/>
              </a:xfrm>
              <a:prstGeom prst="triangle">
                <a:avLst>
                  <a:gd name="adj" fmla="val 82438"/>
                </a:avLst>
              </a:prstGeom>
              <a:solidFill>
                <a:srgbClr val="FFC000">
                  <a:alpha val="2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5143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947" kern="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9" name="Picture 13">
            <a:extLst>
              <a:ext uri="{FF2B5EF4-FFF2-40B4-BE49-F238E27FC236}">
                <a16:creationId xmlns:a16="http://schemas.microsoft.com/office/drawing/2014/main" id="{C6711FE0-CC66-4BAF-9A17-AFEE9CED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850" y="6248400"/>
            <a:ext cx="20843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3B96A7B-C0DF-4F4D-8BCC-720F932F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038" y="6356350"/>
            <a:ext cx="2743200" cy="365125"/>
          </a:xfrm>
        </p:spPr>
        <p:txBody>
          <a:bodyPr/>
          <a:lstStyle>
            <a:lvl1pPr>
              <a:defRPr sz="4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TRANSFORMATION OFFICE</a:t>
            </a:r>
            <a:endParaRPr lang="en-ID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A625291-6E1C-41D9-8396-078C2704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4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CONFIDENTIAL &amp; PROPRIETARY</a:t>
            </a:r>
            <a:endParaRPr lang="en-ID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D448B35-F964-4774-8FBC-79C7CAF6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1763" y="6356350"/>
            <a:ext cx="2743200" cy="365125"/>
          </a:xfrm>
        </p:spPr>
        <p:txBody>
          <a:bodyPr/>
          <a:lstStyle>
            <a:lvl1pPr>
              <a:defRPr sz="40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EC71B51B-49DC-4D85-BCD3-08711ED96BC4}" type="slidenum">
              <a:rPr lang="en-ID" altLang="en-US"/>
              <a:pPr>
                <a:defRPr/>
              </a:pPr>
              <a:t>‹#›</a:t>
            </a:fld>
            <a:endParaRPr lang="en-ID" altLang="en-US"/>
          </a:p>
        </p:txBody>
      </p:sp>
      <p:pic>
        <p:nvPicPr>
          <p:cNvPr id="15" name="Picture 17">
            <a:extLst>
              <a:ext uri="{FF2B5EF4-FFF2-40B4-BE49-F238E27FC236}">
                <a16:creationId xmlns:a16="http://schemas.microsoft.com/office/drawing/2014/main" id="{9551FE82-B88E-4D72-8D8B-64051D692C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-171450"/>
            <a:ext cx="21764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3">
            <a:extLst>
              <a:ext uri="{FF2B5EF4-FFF2-40B4-BE49-F238E27FC236}">
                <a16:creationId xmlns:a16="http://schemas.microsoft.com/office/drawing/2014/main" id="{BFB4D368-006D-4553-B38B-E63F01E719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7800"/>
            <a:ext cx="1765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34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3D65-D96B-43FB-90A9-1366EC73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8089-D0B1-4538-9C44-6BE9D8B6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1183-5638-46F8-9675-96E55418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2764F-2C7A-4C53-ADBA-DCF37268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64D7-8F53-4A3C-9758-1F09EE59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6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4DA2-D157-402A-A46D-435DB30E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6C80-F70F-4151-A325-86836FC5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42E9-E3AF-48F8-B4C7-11A2D1DE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7B5F-1BB1-41B7-8B7D-130BCC7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46B94-10F7-4655-A278-E1FF3F34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114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206F-12B2-44F7-A005-8399E123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8E7D-2B1E-4868-BCA6-E29BD3199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48B35-FA9C-48EA-97E2-DB3D73D9F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4230B-B4A7-4230-8A13-EE0E23D3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A2379-BA34-472E-996E-5EFD7D26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9C7C5-82BA-4702-AECB-7871CAE5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747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0FA3-4462-42F5-B570-712BECB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955A6-5226-4FC0-9BC8-51FBCFEA2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0FF1-08BF-498D-A576-B686130E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2A8EF-C846-42AA-93C6-89F468561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91371-0F07-4C2D-A0F6-046BD038F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04D46-8A4B-4E6E-BB66-81EF00D7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B6833-3284-45D7-AECF-35531A01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DD8C5-437D-4808-8107-85D60B05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750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8258-0F2B-4652-95BB-CD30D36D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AAEE6-C383-489A-95D7-CF0B8977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06354-2B5F-4D91-AEE9-13A1ED5D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9A7F6-D89D-499E-9128-11367DBD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271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C6A68-021E-4733-AF8A-94E9CB83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35D71-965F-45C0-97B2-0894B833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C76F0-C7EA-419B-BC3B-071D355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198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1CE2-7C83-4BAF-A029-07E75DC2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FF6B-4B0F-40A5-87CE-F70FCE5D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D0C5E-DECD-41B8-96F8-546889119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BDB43-75F3-4E4B-BEFC-5E8C9E03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2FE8F-C65C-42FF-ABC3-C6FD6079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732B9-7AB6-4FDB-89DD-336A1347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874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F41A-341F-49EF-BDBB-8D58107D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F1847-94D2-4BFE-90DA-EE7A872BD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487D5-24F2-435A-BD86-C966818D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4DA5-0C58-40D8-BD81-0853FAE1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5122F-0124-4BD1-B1F4-E40291B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5CE2-319B-49C1-BA02-42856948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5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8EC24-D9D2-439D-B4D5-BA2BCBED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52063-7D1D-4364-BF2F-3AD65287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5472-ABBE-46C4-AEF7-3F4A27887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9784-8022-4FF6-B002-77246FE43182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CAB5-D2CD-4639-A8CE-5D9C28514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4D9C-DEC7-4944-ADD0-5F0C6E4F6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8BC2-6288-4410-9571-AAD20F4D85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5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CDF9C6-D0EF-4E96-8E23-0497EBA35B67}"/>
              </a:ext>
            </a:extLst>
          </p:cNvPr>
          <p:cNvCxnSpPr>
            <a:cxnSpLocks/>
          </p:cNvCxnSpPr>
          <p:nvPr/>
        </p:nvCxnSpPr>
        <p:spPr>
          <a:xfrm>
            <a:off x="1375916" y="4365625"/>
            <a:ext cx="946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15229AF-2B42-4161-A9F6-93C4E0E3A86D}"/>
              </a:ext>
            </a:extLst>
          </p:cNvPr>
          <p:cNvSpPr txBox="1">
            <a:spLocks/>
          </p:cNvSpPr>
          <p:nvPr/>
        </p:nvSpPr>
        <p:spPr bwMode="auto">
          <a:xfrm>
            <a:off x="1375916" y="3149600"/>
            <a:ext cx="9463087" cy="10715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ID" altLang="en-US" sz="3000" dirty="0" err="1">
                <a:solidFill>
                  <a:srgbClr val="E5CE81"/>
                </a:solidFill>
                <a:latin typeface="Arial" panose="020B0604020202020204" pitchFamily="34" charset="0"/>
              </a:rPr>
              <a:t>Akademi</a:t>
            </a:r>
            <a:r>
              <a:rPr lang="en-ID" altLang="en-US" sz="3000" dirty="0">
                <a:solidFill>
                  <a:srgbClr val="E5CE81"/>
                </a:solidFill>
                <a:latin typeface="Arial" panose="020B0604020202020204" pitchFamily="34" charset="0"/>
              </a:rPr>
              <a:t> TI dan </a:t>
            </a:r>
            <a:r>
              <a:rPr lang="en-ID" altLang="en-US" sz="3000" dirty="0" err="1">
                <a:solidFill>
                  <a:srgbClr val="E5CE81"/>
                </a:solidFill>
                <a:latin typeface="Arial" panose="020B0604020202020204" pitchFamily="34" charset="0"/>
              </a:rPr>
              <a:t>bisnis</a:t>
            </a:r>
            <a:r>
              <a:rPr lang="en-ID" altLang="en-US" sz="3000" dirty="0">
                <a:solidFill>
                  <a:srgbClr val="E5CE81"/>
                </a:solidFill>
                <a:latin typeface="Arial" panose="020B0604020202020204" pitchFamily="34" charset="0"/>
              </a:rPr>
              <a:t> digital</a:t>
            </a:r>
            <a:endParaRPr lang="id-ID" altLang="en-US" sz="3000" i="1" dirty="0">
              <a:solidFill>
                <a:srgbClr val="E5CE8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46636F-E545-45F0-9943-B05F05BAF911}"/>
              </a:ext>
            </a:extLst>
          </p:cNvPr>
          <p:cNvSpPr/>
          <p:nvPr/>
        </p:nvSpPr>
        <p:spPr>
          <a:xfrm>
            <a:off x="303213" y="761180"/>
            <a:ext cx="9045364" cy="5143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D" sz="2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Kurikulum</a:t>
            </a:r>
            <a:r>
              <a:rPr lang="en-ID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Akademi</a:t>
            </a:r>
            <a:r>
              <a:rPr lang="en-ID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Bisnis</a:t>
            </a:r>
            <a:r>
              <a:rPr lang="en-ID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 Digital &amp; TI – </a:t>
            </a:r>
            <a:r>
              <a:rPr lang="en-ID" sz="2000" b="1" i="1" dirty="0">
                <a:solidFill>
                  <a:schemeClr val="bg1"/>
                </a:solidFill>
                <a:latin typeface="Rockwell" panose="02060603020205020403" pitchFamily="18" charset="0"/>
              </a:rPr>
              <a:t>General </a:t>
            </a:r>
            <a:r>
              <a:rPr lang="en-ID" sz="2000" b="1" i="1" dirty="0" err="1">
                <a:solidFill>
                  <a:schemeClr val="bg1"/>
                </a:solidFill>
                <a:latin typeface="Rockwell" panose="02060603020205020403" pitchFamily="18" charset="0"/>
              </a:rPr>
              <a:t>capabilty</a:t>
            </a:r>
            <a:endParaRPr lang="en-ID" sz="2000" b="1" i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DB590-89B1-4C15-B817-93C594640405}"/>
              </a:ext>
            </a:extLst>
          </p:cNvPr>
          <p:cNvSpPr/>
          <p:nvPr/>
        </p:nvSpPr>
        <p:spPr>
          <a:xfrm>
            <a:off x="9402552" y="761180"/>
            <a:ext cx="152400" cy="5143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64740-0814-4087-A79D-D217139AACA0}"/>
              </a:ext>
            </a:extLst>
          </p:cNvPr>
          <p:cNvSpPr/>
          <p:nvPr/>
        </p:nvSpPr>
        <p:spPr>
          <a:xfrm>
            <a:off x="9608927" y="761180"/>
            <a:ext cx="71437" cy="5143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35453A-EF36-4625-A474-AEEE55CAF937}"/>
              </a:ext>
            </a:extLst>
          </p:cNvPr>
          <p:cNvSpPr/>
          <p:nvPr/>
        </p:nvSpPr>
        <p:spPr>
          <a:xfrm>
            <a:off x="7941398" y="1349404"/>
            <a:ext cx="3297731" cy="4201265"/>
          </a:xfrm>
          <a:prstGeom prst="rect">
            <a:avLst/>
          </a:prstGeom>
          <a:solidFill>
            <a:srgbClr val="B258D3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CED2F-80F3-488C-A534-4DAF181C1293}"/>
              </a:ext>
            </a:extLst>
          </p:cNvPr>
          <p:cNvSpPr/>
          <p:nvPr/>
        </p:nvSpPr>
        <p:spPr>
          <a:xfrm>
            <a:off x="719093" y="1349404"/>
            <a:ext cx="2580444" cy="4243527"/>
          </a:xfrm>
          <a:prstGeom prst="rect">
            <a:avLst/>
          </a:prstGeom>
          <a:solidFill>
            <a:srgbClr val="D35940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910D470-06BD-4500-86CC-D12B7444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35" y="1307237"/>
            <a:ext cx="4414710" cy="424352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1C0F87-DD0A-451B-96E2-BB04F412A7EE}"/>
              </a:ext>
            </a:extLst>
          </p:cNvPr>
          <p:cNvCxnSpPr>
            <a:cxnSpLocks/>
          </p:cNvCxnSpPr>
          <p:nvPr/>
        </p:nvCxnSpPr>
        <p:spPr>
          <a:xfrm>
            <a:off x="719092" y="4208012"/>
            <a:ext cx="3302492" cy="0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245A96-BFAF-4D7C-A592-0C75B608C28C}"/>
              </a:ext>
            </a:extLst>
          </p:cNvPr>
          <p:cNvCxnSpPr>
            <a:cxnSpLocks/>
          </p:cNvCxnSpPr>
          <p:nvPr/>
        </p:nvCxnSpPr>
        <p:spPr>
          <a:xfrm>
            <a:off x="719092" y="2780187"/>
            <a:ext cx="3986069" cy="0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42187C-1F7B-495D-996C-3F80BC53E3D9}"/>
              </a:ext>
            </a:extLst>
          </p:cNvPr>
          <p:cNvCxnSpPr>
            <a:cxnSpLocks/>
          </p:cNvCxnSpPr>
          <p:nvPr/>
        </p:nvCxnSpPr>
        <p:spPr>
          <a:xfrm>
            <a:off x="7112488" y="3783363"/>
            <a:ext cx="4126640" cy="0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8527DB-D172-4633-A5A1-2DCF8E5A63DB}"/>
              </a:ext>
            </a:extLst>
          </p:cNvPr>
          <p:cNvCxnSpPr>
            <a:cxnSpLocks/>
          </p:cNvCxnSpPr>
          <p:nvPr/>
        </p:nvCxnSpPr>
        <p:spPr>
          <a:xfrm>
            <a:off x="6235083" y="2533092"/>
            <a:ext cx="5004045" cy="0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E5C0A8-AD04-4BE0-8393-1BE30717AAFE}"/>
              </a:ext>
            </a:extLst>
          </p:cNvPr>
          <p:cNvSpPr txBox="1"/>
          <p:nvPr/>
        </p:nvSpPr>
        <p:spPr>
          <a:xfrm>
            <a:off x="5080009" y="465189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ID" dirty="0">
                <a:solidFill>
                  <a:prstClr val="black"/>
                </a:solidFill>
                <a:latin typeface="Tw Cen MT" panose="020B0602020104020603"/>
              </a:rPr>
              <a:t>Basic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28A95F-B956-4D2F-8BB8-ECB48966AE5C}"/>
              </a:ext>
            </a:extLst>
          </p:cNvPr>
          <p:cNvSpPr txBox="1"/>
          <p:nvPr/>
        </p:nvSpPr>
        <p:spPr>
          <a:xfrm>
            <a:off x="4705161" y="3338004"/>
            <a:ext cx="134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ID" dirty="0">
                <a:solidFill>
                  <a:prstClr val="black"/>
                </a:solidFill>
                <a:latin typeface="Tw Cen MT" panose="020B0602020104020603"/>
              </a:rPr>
              <a:t>Intermediate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E6B466-1A3D-4C6F-90E9-AF37A144B2C8}"/>
              </a:ext>
            </a:extLst>
          </p:cNvPr>
          <p:cNvSpPr txBox="1"/>
          <p:nvPr/>
        </p:nvSpPr>
        <p:spPr>
          <a:xfrm>
            <a:off x="4979793" y="2137955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ID" dirty="0">
                <a:solidFill>
                  <a:prstClr val="black"/>
                </a:solidFill>
                <a:latin typeface="Tw Cen MT" panose="020B0602020104020603"/>
              </a:rPr>
              <a:t>Advance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663A0-F218-43CF-92D7-FDC6DED1B5CC}"/>
              </a:ext>
            </a:extLst>
          </p:cNvPr>
          <p:cNvSpPr/>
          <p:nvPr/>
        </p:nvSpPr>
        <p:spPr>
          <a:xfrm>
            <a:off x="796031" y="1437531"/>
            <a:ext cx="2432481" cy="1173978"/>
          </a:xfrm>
          <a:prstGeom prst="rect">
            <a:avLst/>
          </a:prstGeom>
          <a:solidFill>
            <a:srgbClr val="9ACD4C">
              <a:lumMod val="20000"/>
              <a:lumOff val="8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1. Senior Vice President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2. Executives Vice President</a:t>
            </a: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A49F415-0E3E-40B4-B6F3-11D8CF574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28912"/>
              </p:ext>
            </p:extLst>
          </p:nvPr>
        </p:nvGraphicFramePr>
        <p:xfrm>
          <a:off x="7998777" y="3914679"/>
          <a:ext cx="3161067" cy="1073312"/>
        </p:xfrm>
        <a:graphic>
          <a:graphicData uri="http://schemas.openxmlformats.org/drawingml/2006/table">
            <a:tbl>
              <a:tblPr/>
              <a:tblGrid>
                <a:gridCol w="3161067">
                  <a:extLst>
                    <a:ext uri="{9D8B030D-6E8A-4147-A177-3AD203B41FA5}">
                      <a16:colId xmlns:a16="http://schemas.microsoft.com/office/drawing/2014/main" val="300364295"/>
                    </a:ext>
                  </a:extLst>
                </a:gridCol>
              </a:tblGrid>
              <a:tr h="1073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Cyber Security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 Trend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Thinking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Thinking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Digital Marketing &amp; Business Communication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63" marR="1463" marT="14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93A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15633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7D79924-F9E9-4A5F-8B4E-600CF845E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74878"/>
              </p:ext>
            </p:extLst>
          </p:nvPr>
        </p:nvGraphicFramePr>
        <p:xfrm>
          <a:off x="7998778" y="2664407"/>
          <a:ext cx="3161068" cy="987642"/>
        </p:xfrm>
        <a:graphic>
          <a:graphicData uri="http://schemas.openxmlformats.org/drawingml/2006/table">
            <a:tbl>
              <a:tblPr/>
              <a:tblGrid>
                <a:gridCol w="2533755">
                  <a:extLst>
                    <a:ext uri="{9D8B030D-6E8A-4147-A177-3AD203B41FA5}">
                      <a16:colId xmlns:a16="http://schemas.microsoft.com/office/drawing/2014/main" val="3138811050"/>
                    </a:ext>
                  </a:extLst>
                </a:gridCol>
                <a:gridCol w="627313">
                  <a:extLst>
                    <a:ext uri="{9D8B030D-6E8A-4147-A177-3AD203B41FA5}">
                      <a16:colId xmlns:a16="http://schemas.microsoft.com/office/drawing/2014/main" val="799209883"/>
                    </a:ext>
                  </a:extLst>
                </a:gridCol>
              </a:tblGrid>
              <a:tr h="987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 Execution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Literacy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Business Partnership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Empowering/People Management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Leadership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Aligning Performance for Success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93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93A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944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5821D6-3A20-44ED-B60D-8713D25C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36384"/>
              </p:ext>
            </p:extLst>
          </p:nvPr>
        </p:nvGraphicFramePr>
        <p:xfrm>
          <a:off x="7998777" y="1414137"/>
          <a:ext cx="3161067" cy="987640"/>
        </p:xfrm>
        <a:graphic>
          <a:graphicData uri="http://schemas.openxmlformats.org/drawingml/2006/table">
            <a:tbl>
              <a:tblPr/>
              <a:tblGrid>
                <a:gridCol w="3161067">
                  <a:extLst>
                    <a:ext uri="{9D8B030D-6E8A-4147-A177-3AD203B41FA5}">
                      <a16:colId xmlns:a16="http://schemas.microsoft.com/office/drawing/2014/main" val="431216438"/>
                    </a:ext>
                  </a:extLst>
                </a:gridCol>
              </a:tblGrid>
              <a:tr h="987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Making/Complex Prob Solving</a:t>
                      </a: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Visionary Leadership</a:t>
                      </a: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Strategic Orientation</a:t>
                      </a: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Leadership</a:t>
                      </a:r>
                    </a:p>
                  </a:txBody>
                  <a:tcPr marL="5683" marR="5683" marT="568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93A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0742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0B3D376A-367F-4042-8DBD-8FDC9B733E38}"/>
              </a:ext>
            </a:extLst>
          </p:cNvPr>
          <p:cNvSpPr/>
          <p:nvPr/>
        </p:nvSpPr>
        <p:spPr>
          <a:xfrm>
            <a:off x="796031" y="2922143"/>
            <a:ext cx="2432481" cy="1173978"/>
          </a:xfrm>
          <a:prstGeom prst="rect">
            <a:avLst/>
          </a:prstGeom>
          <a:solidFill>
            <a:srgbClr val="9ACD4C">
              <a:lumMod val="40000"/>
              <a:lumOff val="6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3. Assistant Manager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4. Manager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5. Assistant Vice President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6. Vice President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D34B2B-AEA3-4F08-B39D-A7EC3B5C3A1B}"/>
              </a:ext>
            </a:extLst>
          </p:cNvPr>
          <p:cNvSpPr/>
          <p:nvPr/>
        </p:nvSpPr>
        <p:spPr>
          <a:xfrm>
            <a:off x="719092" y="5708342"/>
            <a:ext cx="2580444" cy="4971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Audience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66B229-9F2A-4979-84D9-0493713150DA}"/>
              </a:ext>
            </a:extLst>
          </p:cNvPr>
          <p:cNvSpPr/>
          <p:nvPr/>
        </p:nvSpPr>
        <p:spPr>
          <a:xfrm>
            <a:off x="7941397" y="5688625"/>
            <a:ext cx="3297731" cy="4971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Kurikulum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7AD4A-6F04-406D-BC07-9BB5909271A3}"/>
              </a:ext>
            </a:extLst>
          </p:cNvPr>
          <p:cNvSpPr/>
          <p:nvPr/>
        </p:nvSpPr>
        <p:spPr>
          <a:xfrm>
            <a:off x="3444535" y="5708341"/>
            <a:ext cx="4414710" cy="4971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Leveling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142BED-114B-41ED-AD95-9F182FAF3043}"/>
              </a:ext>
            </a:extLst>
          </p:cNvPr>
          <p:cNvSpPr/>
          <p:nvPr/>
        </p:nvSpPr>
        <p:spPr>
          <a:xfrm>
            <a:off x="794553" y="4320246"/>
            <a:ext cx="2433960" cy="1173978"/>
          </a:xfrm>
          <a:prstGeom prst="rect">
            <a:avLst/>
          </a:prstGeom>
          <a:solidFill>
            <a:srgbClr val="9ACD4C">
              <a:lumMod val="60000"/>
              <a:lumOff val="4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defTabSz="457200"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7. Staff (Grade 4-6)</a:t>
            </a:r>
          </a:p>
          <a:p>
            <a:pPr lvl="0" defTabSz="457200"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8. First Line Manager (Grade</a:t>
            </a:r>
          </a:p>
          <a:p>
            <a:pPr lvl="0" defTabSz="457200"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    7-10)</a:t>
            </a:r>
          </a:p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46636F-E545-45F0-9943-B05F05BAF911}"/>
              </a:ext>
            </a:extLst>
          </p:cNvPr>
          <p:cNvSpPr/>
          <p:nvPr/>
        </p:nvSpPr>
        <p:spPr>
          <a:xfrm>
            <a:off x="303213" y="761180"/>
            <a:ext cx="9045364" cy="5143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D" sz="2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Kurikulum</a:t>
            </a:r>
            <a:r>
              <a:rPr lang="en-ID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Akademi</a:t>
            </a:r>
            <a:r>
              <a:rPr lang="en-ID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Bisnis</a:t>
            </a:r>
            <a:r>
              <a:rPr lang="en-ID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 Digital &amp; TI – </a:t>
            </a:r>
            <a:r>
              <a:rPr lang="en-ID" sz="2000" b="1" i="1" dirty="0">
                <a:solidFill>
                  <a:schemeClr val="bg1"/>
                </a:solidFill>
                <a:latin typeface="Rockwell" panose="02060603020205020403" pitchFamily="18" charset="0"/>
              </a:rPr>
              <a:t>Specific </a:t>
            </a:r>
            <a:r>
              <a:rPr lang="en-ID" sz="2000" b="1" i="1" dirty="0" err="1">
                <a:solidFill>
                  <a:schemeClr val="bg1"/>
                </a:solidFill>
                <a:latin typeface="Rockwell" panose="02060603020205020403" pitchFamily="18" charset="0"/>
              </a:rPr>
              <a:t>capabilty</a:t>
            </a:r>
            <a:endParaRPr lang="en-ID" sz="2000" b="1" i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DB590-89B1-4C15-B817-93C594640405}"/>
              </a:ext>
            </a:extLst>
          </p:cNvPr>
          <p:cNvSpPr/>
          <p:nvPr/>
        </p:nvSpPr>
        <p:spPr>
          <a:xfrm>
            <a:off x="9402552" y="761180"/>
            <a:ext cx="152400" cy="5143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64740-0814-4087-A79D-D217139AACA0}"/>
              </a:ext>
            </a:extLst>
          </p:cNvPr>
          <p:cNvSpPr/>
          <p:nvPr/>
        </p:nvSpPr>
        <p:spPr>
          <a:xfrm>
            <a:off x="9608927" y="761180"/>
            <a:ext cx="71437" cy="5143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35453A-EF36-4625-A474-AEEE55CAF937}"/>
              </a:ext>
            </a:extLst>
          </p:cNvPr>
          <p:cNvSpPr/>
          <p:nvPr/>
        </p:nvSpPr>
        <p:spPr>
          <a:xfrm>
            <a:off x="7941398" y="1349404"/>
            <a:ext cx="3297731" cy="4201265"/>
          </a:xfrm>
          <a:prstGeom prst="rect">
            <a:avLst/>
          </a:prstGeom>
          <a:solidFill>
            <a:srgbClr val="B258D3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CED2F-80F3-488C-A534-4DAF181C1293}"/>
              </a:ext>
            </a:extLst>
          </p:cNvPr>
          <p:cNvSpPr/>
          <p:nvPr/>
        </p:nvSpPr>
        <p:spPr>
          <a:xfrm>
            <a:off x="719093" y="1349404"/>
            <a:ext cx="2580444" cy="4243527"/>
          </a:xfrm>
          <a:prstGeom prst="rect">
            <a:avLst/>
          </a:prstGeom>
          <a:solidFill>
            <a:srgbClr val="D35940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910D470-06BD-4500-86CC-D12B7444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35" y="1307237"/>
            <a:ext cx="4414710" cy="424352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1C0F87-DD0A-451B-96E2-BB04F412A7EE}"/>
              </a:ext>
            </a:extLst>
          </p:cNvPr>
          <p:cNvCxnSpPr>
            <a:cxnSpLocks/>
          </p:cNvCxnSpPr>
          <p:nvPr/>
        </p:nvCxnSpPr>
        <p:spPr>
          <a:xfrm>
            <a:off x="719092" y="4208012"/>
            <a:ext cx="3302492" cy="0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245A96-BFAF-4D7C-A592-0C75B608C28C}"/>
              </a:ext>
            </a:extLst>
          </p:cNvPr>
          <p:cNvCxnSpPr>
            <a:cxnSpLocks/>
          </p:cNvCxnSpPr>
          <p:nvPr/>
        </p:nvCxnSpPr>
        <p:spPr>
          <a:xfrm>
            <a:off x="719092" y="2780187"/>
            <a:ext cx="3986069" cy="0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42187C-1F7B-495D-996C-3F80BC53E3D9}"/>
              </a:ext>
            </a:extLst>
          </p:cNvPr>
          <p:cNvCxnSpPr>
            <a:cxnSpLocks/>
          </p:cNvCxnSpPr>
          <p:nvPr/>
        </p:nvCxnSpPr>
        <p:spPr>
          <a:xfrm>
            <a:off x="7112488" y="3783363"/>
            <a:ext cx="4126640" cy="0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8527DB-D172-4633-A5A1-2DCF8E5A63DB}"/>
              </a:ext>
            </a:extLst>
          </p:cNvPr>
          <p:cNvCxnSpPr>
            <a:cxnSpLocks/>
          </p:cNvCxnSpPr>
          <p:nvPr/>
        </p:nvCxnSpPr>
        <p:spPr>
          <a:xfrm>
            <a:off x="6235083" y="2533092"/>
            <a:ext cx="5004045" cy="0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E5C0A8-AD04-4BE0-8393-1BE30717AAFE}"/>
              </a:ext>
            </a:extLst>
          </p:cNvPr>
          <p:cNvSpPr txBox="1"/>
          <p:nvPr/>
        </p:nvSpPr>
        <p:spPr>
          <a:xfrm>
            <a:off x="5080009" y="465189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ID" dirty="0">
                <a:solidFill>
                  <a:prstClr val="black"/>
                </a:solidFill>
                <a:latin typeface="Tw Cen MT" panose="020B0602020104020603"/>
              </a:rPr>
              <a:t>Basic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28A95F-B956-4D2F-8BB8-ECB48966AE5C}"/>
              </a:ext>
            </a:extLst>
          </p:cNvPr>
          <p:cNvSpPr txBox="1"/>
          <p:nvPr/>
        </p:nvSpPr>
        <p:spPr>
          <a:xfrm>
            <a:off x="4705161" y="3338004"/>
            <a:ext cx="134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ID" dirty="0">
                <a:solidFill>
                  <a:prstClr val="black"/>
                </a:solidFill>
                <a:latin typeface="Tw Cen MT" panose="020B0602020104020603"/>
              </a:rPr>
              <a:t>Intermediate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E6B466-1A3D-4C6F-90E9-AF37A144B2C8}"/>
              </a:ext>
            </a:extLst>
          </p:cNvPr>
          <p:cNvSpPr txBox="1"/>
          <p:nvPr/>
        </p:nvSpPr>
        <p:spPr>
          <a:xfrm>
            <a:off x="4979793" y="2137955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ID" dirty="0">
                <a:solidFill>
                  <a:prstClr val="black"/>
                </a:solidFill>
                <a:latin typeface="Tw Cen MT" panose="020B0602020104020603"/>
              </a:rPr>
              <a:t>Advance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37505-6A6B-4CA3-9712-5A8BE46F22C9}"/>
              </a:ext>
            </a:extLst>
          </p:cNvPr>
          <p:cNvSpPr/>
          <p:nvPr/>
        </p:nvSpPr>
        <p:spPr>
          <a:xfrm>
            <a:off x="794553" y="4376691"/>
            <a:ext cx="2433960" cy="1173978"/>
          </a:xfrm>
          <a:prstGeom prst="rect">
            <a:avLst/>
          </a:prstGeom>
          <a:solidFill>
            <a:srgbClr val="9ACD4C">
              <a:lumMod val="60000"/>
              <a:lumOff val="4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defTabSz="457200"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7. Staff (Grade 4-6)</a:t>
            </a:r>
          </a:p>
          <a:p>
            <a:pPr lvl="0" defTabSz="457200"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8. First Line Manager (Grade</a:t>
            </a:r>
          </a:p>
          <a:p>
            <a:pPr lvl="0" defTabSz="457200"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    7-10)</a:t>
            </a:r>
          </a:p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A49F415-0E3E-40B4-B6F3-11D8CF574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97691"/>
              </p:ext>
            </p:extLst>
          </p:nvPr>
        </p:nvGraphicFramePr>
        <p:xfrm>
          <a:off x="7998777" y="3914679"/>
          <a:ext cx="3161067" cy="1464503"/>
        </p:xfrm>
        <a:graphic>
          <a:graphicData uri="http://schemas.openxmlformats.org/drawingml/2006/table">
            <a:tbl>
              <a:tblPr/>
              <a:tblGrid>
                <a:gridCol w="3161067">
                  <a:extLst>
                    <a:ext uri="{9D8B030D-6E8A-4147-A177-3AD203B41FA5}">
                      <a16:colId xmlns:a16="http://schemas.microsoft.com/office/drawing/2014/main" val="300364295"/>
                    </a:ext>
                  </a:extLst>
                </a:gridCol>
              </a:tblGrid>
              <a:tr h="1073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 &amp; </a:t>
                      </a:r>
                      <a:r>
                        <a:rPr lang="en-ID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Infrastuktur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Management Office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Planning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Application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Core Application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Helpdesk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 System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E-Channel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en-ID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</a:t>
                      </a:r>
                    </a:p>
                  </a:txBody>
                  <a:tcPr marL="1463" marR="1463" marT="14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93A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15633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7D79924-F9E9-4A5F-8B4E-600CF845E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18645"/>
              </p:ext>
            </p:extLst>
          </p:nvPr>
        </p:nvGraphicFramePr>
        <p:xfrm>
          <a:off x="7998778" y="2664407"/>
          <a:ext cx="3161068" cy="987642"/>
        </p:xfrm>
        <a:graphic>
          <a:graphicData uri="http://schemas.openxmlformats.org/drawingml/2006/table">
            <a:tbl>
              <a:tblPr/>
              <a:tblGrid>
                <a:gridCol w="1580534">
                  <a:extLst>
                    <a:ext uri="{9D8B030D-6E8A-4147-A177-3AD203B41FA5}">
                      <a16:colId xmlns:a16="http://schemas.microsoft.com/office/drawing/2014/main" val="3138811050"/>
                    </a:ext>
                  </a:extLst>
                </a:gridCol>
                <a:gridCol w="1580534">
                  <a:extLst>
                    <a:ext uri="{9D8B030D-6E8A-4147-A177-3AD203B41FA5}">
                      <a16:colId xmlns:a16="http://schemas.microsoft.com/office/drawing/2014/main" val="799209883"/>
                    </a:ext>
                  </a:extLst>
                </a:gridCol>
              </a:tblGrid>
              <a:tr h="987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Tahap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Diskusi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93A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93A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944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5821D6-3A20-44ED-B60D-8713D25C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82280"/>
              </p:ext>
            </p:extLst>
          </p:nvPr>
        </p:nvGraphicFramePr>
        <p:xfrm>
          <a:off x="7998777" y="1414137"/>
          <a:ext cx="3161067" cy="987640"/>
        </p:xfrm>
        <a:graphic>
          <a:graphicData uri="http://schemas.openxmlformats.org/drawingml/2006/table">
            <a:tbl>
              <a:tblPr/>
              <a:tblGrid>
                <a:gridCol w="3161067">
                  <a:extLst>
                    <a:ext uri="{9D8B030D-6E8A-4147-A177-3AD203B41FA5}">
                      <a16:colId xmlns:a16="http://schemas.microsoft.com/office/drawing/2014/main" val="431216438"/>
                    </a:ext>
                  </a:extLst>
                </a:gridCol>
              </a:tblGrid>
              <a:tr h="987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Tahap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Diskusi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3" marR="5683" marT="568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93A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0742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11D34B2B-AEA3-4F08-B39D-A7EC3B5C3A1B}"/>
              </a:ext>
            </a:extLst>
          </p:cNvPr>
          <p:cNvSpPr/>
          <p:nvPr/>
        </p:nvSpPr>
        <p:spPr>
          <a:xfrm>
            <a:off x="719092" y="5708342"/>
            <a:ext cx="2580444" cy="4971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Audience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66B229-9F2A-4979-84D9-0493713150DA}"/>
              </a:ext>
            </a:extLst>
          </p:cNvPr>
          <p:cNvSpPr/>
          <p:nvPr/>
        </p:nvSpPr>
        <p:spPr>
          <a:xfrm>
            <a:off x="7941397" y="5688625"/>
            <a:ext cx="3297731" cy="4971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Kurikulum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7AD4A-6F04-406D-BC07-9BB5909271A3}"/>
              </a:ext>
            </a:extLst>
          </p:cNvPr>
          <p:cNvSpPr/>
          <p:nvPr/>
        </p:nvSpPr>
        <p:spPr>
          <a:xfrm>
            <a:off x="3444535" y="5708341"/>
            <a:ext cx="4414710" cy="4971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Leveling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389E86-602C-4929-9408-F45A0AA4CA54}"/>
              </a:ext>
            </a:extLst>
          </p:cNvPr>
          <p:cNvSpPr/>
          <p:nvPr/>
        </p:nvSpPr>
        <p:spPr>
          <a:xfrm>
            <a:off x="784256" y="2936197"/>
            <a:ext cx="2432481" cy="1173978"/>
          </a:xfrm>
          <a:prstGeom prst="rect">
            <a:avLst/>
          </a:prstGeom>
          <a:solidFill>
            <a:srgbClr val="9ACD4C">
              <a:lumMod val="40000"/>
              <a:lumOff val="6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3. Assistant Manager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4. Manager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5. Assistant Vice President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6. Vice President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CA39E4-A4EF-4EF0-91A7-AB0381A787B1}"/>
              </a:ext>
            </a:extLst>
          </p:cNvPr>
          <p:cNvSpPr/>
          <p:nvPr/>
        </p:nvSpPr>
        <p:spPr>
          <a:xfrm>
            <a:off x="796031" y="1437531"/>
            <a:ext cx="2432481" cy="1173978"/>
          </a:xfrm>
          <a:prstGeom prst="rect">
            <a:avLst/>
          </a:prstGeom>
          <a:solidFill>
            <a:srgbClr val="9ACD4C">
              <a:lumMod val="20000"/>
              <a:lumOff val="8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1. Senior Vice President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400" kern="0" dirty="0">
                <a:solidFill>
                  <a:prstClr val="black"/>
                </a:solidFill>
                <a:latin typeface="Tw Cen MT" panose="020B0602020104020603"/>
              </a:rPr>
              <a:t>2. Executives Vice President</a:t>
            </a: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0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193</Words>
  <Application>Microsoft Office PowerPoint</Application>
  <PresentationFormat>Widescreen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Tw Cen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sumber jaya</dc:creator>
  <cp:lastModifiedBy>Pegadaian</cp:lastModifiedBy>
  <cp:revision>9</cp:revision>
  <dcterms:created xsi:type="dcterms:W3CDTF">2019-05-21T02:49:30Z</dcterms:created>
  <dcterms:modified xsi:type="dcterms:W3CDTF">2019-05-21T07:00:17Z</dcterms:modified>
</cp:coreProperties>
</file>