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4" roundtripDataSignature="AMtx7mhihtC6ZAhAXPxG1feGDtXHznEm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2CD45D3-3564-4197-ACDC-ACBC4FC441F1}">
  <a:tblStyle styleId="{32CD45D3-3564-4197-ACDC-ACBC4FC441F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" name="Google Shape;48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" name="Google Shape;60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" name="Google Shape;71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5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6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8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0"/>
          <p:cNvSpPr txBox="1"/>
          <p:nvPr>
            <p:ph type="title"/>
          </p:nvPr>
        </p:nvSpPr>
        <p:spPr>
          <a:xfrm>
            <a:off x="993444" y="2012442"/>
            <a:ext cx="8036559" cy="6521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" type="body"/>
          </p:nvPr>
        </p:nvSpPr>
        <p:spPr>
          <a:xfrm>
            <a:off x="472135" y="1740153"/>
            <a:ext cx="8199729" cy="3777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2" type="sldNum"/>
          </p:nvPr>
        </p:nvSpPr>
        <p:spPr>
          <a:xfrm>
            <a:off x="8389366" y="6419105"/>
            <a:ext cx="2438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8389366" y="6419105"/>
            <a:ext cx="2438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/>
          <p:nvPr/>
        </p:nvSpPr>
        <p:spPr>
          <a:xfrm>
            <a:off x="0" y="264370"/>
            <a:ext cx="9144000" cy="131144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2"/>
          <p:cNvSpPr/>
          <p:nvPr/>
        </p:nvSpPr>
        <p:spPr>
          <a:xfrm>
            <a:off x="0" y="739140"/>
            <a:ext cx="5425440" cy="1066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2"/>
          <p:cNvSpPr/>
          <p:nvPr/>
        </p:nvSpPr>
        <p:spPr>
          <a:xfrm>
            <a:off x="0" y="260604"/>
            <a:ext cx="9144000" cy="1224280"/>
          </a:xfrm>
          <a:custGeom>
            <a:rect b="b" l="l" r="r" t="t"/>
            <a:pathLst>
              <a:path extrusionOk="0" h="1224280" w="9144000">
                <a:moveTo>
                  <a:pt x="9144000" y="0"/>
                </a:moveTo>
                <a:lnTo>
                  <a:pt x="0" y="0"/>
                </a:lnTo>
                <a:lnTo>
                  <a:pt x="0" y="1223772"/>
                </a:lnTo>
                <a:lnTo>
                  <a:pt x="9144000" y="1223772"/>
                </a:lnTo>
                <a:lnTo>
                  <a:pt x="9144000" y="0"/>
                </a:lnTo>
                <a:close/>
              </a:path>
            </a:pathLst>
          </a:custGeom>
          <a:solidFill>
            <a:srgbClr val="D9F3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2"/>
          <p:cNvSpPr txBox="1"/>
          <p:nvPr>
            <p:ph type="title"/>
          </p:nvPr>
        </p:nvSpPr>
        <p:spPr>
          <a:xfrm>
            <a:off x="993444" y="2012442"/>
            <a:ext cx="8036559" cy="6521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8389366" y="6419105"/>
            <a:ext cx="2438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/>
          <p:nvPr/>
        </p:nvSpPr>
        <p:spPr>
          <a:xfrm>
            <a:off x="0" y="264370"/>
            <a:ext cx="9144000" cy="131144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3"/>
          <p:cNvSpPr/>
          <p:nvPr/>
        </p:nvSpPr>
        <p:spPr>
          <a:xfrm>
            <a:off x="0" y="739140"/>
            <a:ext cx="2464308" cy="1066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3"/>
          <p:cNvSpPr/>
          <p:nvPr/>
        </p:nvSpPr>
        <p:spPr>
          <a:xfrm>
            <a:off x="0" y="260604"/>
            <a:ext cx="9144000" cy="1224280"/>
          </a:xfrm>
          <a:custGeom>
            <a:rect b="b" l="l" r="r" t="t"/>
            <a:pathLst>
              <a:path extrusionOk="0" h="1224280" w="9144000">
                <a:moveTo>
                  <a:pt x="9144000" y="0"/>
                </a:moveTo>
                <a:lnTo>
                  <a:pt x="0" y="0"/>
                </a:lnTo>
                <a:lnTo>
                  <a:pt x="0" y="1223772"/>
                </a:lnTo>
                <a:lnTo>
                  <a:pt x="9144000" y="1223772"/>
                </a:lnTo>
                <a:lnTo>
                  <a:pt x="9144000" y="0"/>
                </a:lnTo>
                <a:close/>
              </a:path>
            </a:pathLst>
          </a:custGeom>
          <a:solidFill>
            <a:srgbClr val="D9F3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3"/>
          <p:cNvSpPr txBox="1"/>
          <p:nvPr>
            <p:ph type="ctrTitle"/>
          </p:nvPr>
        </p:nvSpPr>
        <p:spPr>
          <a:xfrm>
            <a:off x="238759" y="870026"/>
            <a:ext cx="8666480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" type="subTitle"/>
          </p:nvPr>
        </p:nvSpPr>
        <p:spPr>
          <a:xfrm>
            <a:off x="1895982" y="3439744"/>
            <a:ext cx="5352034" cy="1031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2" type="sldNum"/>
          </p:nvPr>
        </p:nvSpPr>
        <p:spPr>
          <a:xfrm>
            <a:off x="8389366" y="6419105"/>
            <a:ext cx="2438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>
            <p:ph type="title"/>
          </p:nvPr>
        </p:nvSpPr>
        <p:spPr>
          <a:xfrm>
            <a:off x="993444" y="2012442"/>
            <a:ext cx="8036559" cy="6521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2" type="sldNum"/>
          </p:nvPr>
        </p:nvSpPr>
        <p:spPr>
          <a:xfrm>
            <a:off x="8389366" y="6419105"/>
            <a:ext cx="2438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/>
          <p:nvPr/>
        </p:nvSpPr>
        <p:spPr>
          <a:xfrm>
            <a:off x="0" y="264370"/>
            <a:ext cx="9144000" cy="1311445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9"/>
          <p:cNvSpPr txBox="1"/>
          <p:nvPr>
            <p:ph type="title"/>
          </p:nvPr>
        </p:nvSpPr>
        <p:spPr>
          <a:xfrm>
            <a:off x="993444" y="2012442"/>
            <a:ext cx="8036559" cy="6521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" type="body"/>
          </p:nvPr>
        </p:nvSpPr>
        <p:spPr>
          <a:xfrm>
            <a:off x="472135" y="1740153"/>
            <a:ext cx="8199729" cy="3777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2" type="sldNum"/>
          </p:nvPr>
        </p:nvSpPr>
        <p:spPr>
          <a:xfrm>
            <a:off x="8389366" y="6419105"/>
            <a:ext cx="2438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hyperlink" Target="http://www.hrd.go.kr/hrdp/ap/papco/PAPCO0700T.do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9F3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1"/>
          <p:cNvGrpSpPr/>
          <p:nvPr/>
        </p:nvGrpSpPr>
        <p:grpSpPr>
          <a:xfrm>
            <a:off x="0" y="2118360"/>
            <a:ext cx="9144000" cy="1618488"/>
            <a:chOff x="0" y="2118360"/>
            <a:chExt cx="9144000" cy="1618488"/>
          </a:xfrm>
        </p:grpSpPr>
        <p:sp>
          <p:nvSpPr>
            <p:cNvPr id="52" name="Google Shape;52;p1"/>
            <p:cNvSpPr/>
            <p:nvPr/>
          </p:nvSpPr>
          <p:spPr>
            <a:xfrm>
              <a:off x="0" y="2118360"/>
              <a:ext cx="9144000" cy="1618488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612648" y="2415540"/>
              <a:ext cx="7917180" cy="117347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0" y="2133600"/>
              <a:ext cx="9144000" cy="1511935"/>
            </a:xfrm>
            <a:custGeom>
              <a:rect b="b" l="l" r="r" t="t"/>
              <a:pathLst>
                <a:path extrusionOk="0" h="1511935" w="9144000">
                  <a:moveTo>
                    <a:pt x="9144000" y="0"/>
                  </a:moveTo>
                  <a:lnTo>
                    <a:pt x="0" y="0"/>
                  </a:lnTo>
                  <a:lnTo>
                    <a:pt x="0" y="1511808"/>
                  </a:lnTo>
                  <a:lnTo>
                    <a:pt x="9144000" y="151180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55;p1"/>
          <p:cNvSpPr txBox="1"/>
          <p:nvPr>
            <p:ph type="title"/>
          </p:nvPr>
        </p:nvSpPr>
        <p:spPr>
          <a:xfrm>
            <a:off x="694475" y="2562850"/>
            <a:ext cx="76767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타 시스템 연동 오픈Rest API</a:t>
            </a:r>
            <a:r>
              <a:rPr b="0" lang="en-US" sz="4000">
                <a:latin typeface="Arial"/>
                <a:ea typeface="Arial"/>
                <a:cs typeface="Arial"/>
                <a:sym typeface="Arial"/>
              </a:rPr>
              <a:t> 설계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6510775" y="5828675"/>
            <a:ext cx="24255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발표자: 학생명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8473185" y="6419105"/>
            <a:ext cx="16065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025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2"/>
          <p:cNvGrpSpPr/>
          <p:nvPr/>
        </p:nvGrpSpPr>
        <p:grpSpPr>
          <a:xfrm>
            <a:off x="0" y="260604"/>
            <a:ext cx="9144000" cy="1374647"/>
            <a:chOff x="0" y="260604"/>
            <a:chExt cx="9144000" cy="1374647"/>
          </a:xfrm>
        </p:grpSpPr>
        <p:sp>
          <p:nvSpPr>
            <p:cNvPr id="63" name="Google Shape;63;p2"/>
            <p:cNvSpPr/>
            <p:nvPr/>
          </p:nvSpPr>
          <p:spPr>
            <a:xfrm>
              <a:off x="3425952" y="355092"/>
              <a:ext cx="2289048" cy="128015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0" y="260604"/>
              <a:ext cx="9144000" cy="1224280"/>
            </a:xfrm>
            <a:custGeom>
              <a:rect b="b" l="l" r="r" t="t"/>
              <a:pathLst>
                <a:path extrusionOk="0" h="1224280" w="9144000">
                  <a:moveTo>
                    <a:pt x="9144000" y="0"/>
                  </a:moveTo>
                  <a:lnTo>
                    <a:pt x="0" y="0"/>
                  </a:lnTo>
                  <a:lnTo>
                    <a:pt x="0" y="1223772"/>
                  </a:lnTo>
                  <a:lnTo>
                    <a:pt x="9144000" y="12237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D9F3F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2"/>
          <p:cNvSpPr txBox="1"/>
          <p:nvPr>
            <p:ph type="title"/>
          </p:nvPr>
        </p:nvSpPr>
        <p:spPr>
          <a:xfrm>
            <a:off x="3803141" y="514350"/>
            <a:ext cx="1537335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4400">
                <a:latin typeface="Arial"/>
                <a:ea typeface="Arial"/>
                <a:cs typeface="Arial"/>
                <a:sym typeface="Arial"/>
              </a:rPr>
              <a:t>목	차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 txBox="1"/>
          <p:nvPr/>
        </p:nvSpPr>
        <p:spPr>
          <a:xfrm>
            <a:off x="762400" y="1547200"/>
            <a:ext cx="7287000" cy="49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7650">
            <a:noAutofit/>
          </a:bodyPr>
          <a:lstStyle/>
          <a:p>
            <a:pPr indent="-744220" lvl="0" marL="7562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AutoNum type="arabicPeriod"/>
            </a:pPr>
            <a:r>
              <a:rPr lang="en-US" sz="3600"/>
              <a:t>프로그램 설명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4220" lvl="0" marL="756285" marR="0" rtl="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AutoNum type="arabicPeriod"/>
            </a:pPr>
            <a:r>
              <a:rPr lang="en-US" sz="3600"/>
              <a:t>타시스템연동 상세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설계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</a:pPr>
            <a:r>
              <a:rPr lang="en-US" sz="3600"/>
              <a:t>요청 Parameter 설계</a:t>
            </a:r>
            <a:endParaRPr sz="3600"/>
          </a:p>
          <a:p>
            <a:pPr indent="-457200" lvl="1" marL="914400" marR="0" rtl="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응답 Data(xml) 설계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4220" lvl="0" marL="756285" marR="0" rtl="0" algn="l">
              <a:lnSpc>
                <a:spcPct val="100000"/>
              </a:lnSpc>
              <a:spcBef>
                <a:spcPts val="2165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AutoNum type="arabicPeriod"/>
            </a:pPr>
            <a:r>
              <a:rPr lang="en-US" sz="3600">
                <a:solidFill>
                  <a:schemeClr val="dk1"/>
                </a:solidFill>
              </a:rPr>
              <a:t>개발 및 운영 환경에 대한 명세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4220" lvl="0" marL="756285" marR="0" rtl="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AutoNum type="arabicPeriod"/>
            </a:pPr>
            <a:r>
              <a:rPr lang="en-US" sz="3600">
                <a:solidFill>
                  <a:schemeClr val="dk1"/>
                </a:solidFill>
              </a:rPr>
              <a:t>예외처리 및 오류예측 제시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3671315" y="458723"/>
            <a:ext cx="1801367" cy="8275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8473185" y="6419105"/>
            <a:ext cx="16065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025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3"/>
          <p:cNvGrpSpPr/>
          <p:nvPr/>
        </p:nvGrpSpPr>
        <p:grpSpPr>
          <a:xfrm>
            <a:off x="0" y="260604"/>
            <a:ext cx="9144000" cy="1545336"/>
            <a:chOff x="0" y="260604"/>
            <a:chExt cx="9144000" cy="1545336"/>
          </a:xfrm>
        </p:grpSpPr>
        <p:sp>
          <p:nvSpPr>
            <p:cNvPr id="74" name="Google Shape;74;p3"/>
            <p:cNvSpPr/>
            <p:nvPr/>
          </p:nvSpPr>
          <p:spPr>
            <a:xfrm>
              <a:off x="0" y="739140"/>
              <a:ext cx="3360420" cy="10668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0" y="260604"/>
              <a:ext cx="9144000" cy="1224280"/>
            </a:xfrm>
            <a:custGeom>
              <a:rect b="b" l="l" r="r" t="t"/>
              <a:pathLst>
                <a:path extrusionOk="0" h="1224280" w="9144000">
                  <a:moveTo>
                    <a:pt x="9144000" y="0"/>
                  </a:moveTo>
                  <a:lnTo>
                    <a:pt x="0" y="0"/>
                  </a:lnTo>
                  <a:lnTo>
                    <a:pt x="0" y="1223772"/>
                  </a:lnTo>
                  <a:lnTo>
                    <a:pt x="9144000" y="12237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D9F3F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3"/>
          <p:cNvSpPr txBox="1"/>
          <p:nvPr>
            <p:ph type="title"/>
          </p:nvPr>
        </p:nvSpPr>
        <p:spPr>
          <a:xfrm>
            <a:off x="238750" y="870025"/>
            <a:ext cx="36180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3600">
                <a:latin typeface="Arial"/>
                <a:ea typeface="Arial"/>
                <a:cs typeface="Arial"/>
                <a:sym typeface="Arial"/>
              </a:rPr>
              <a:t>1. 프로그램 </a:t>
            </a:r>
            <a:r>
              <a:rPr lang="en-US" sz="3600"/>
              <a:t>설명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8473185" y="6419105"/>
            <a:ext cx="16065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025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4344900" y="888625"/>
            <a:ext cx="47991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/>
              <a:t>연동 설계에 대한 가이드 라인 개략 설명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"/>
          <p:cNvSpPr txBox="1"/>
          <p:nvPr/>
        </p:nvSpPr>
        <p:spPr>
          <a:xfrm>
            <a:off x="306120" y="2030095"/>
            <a:ext cx="8467200" cy="44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80645" lvl="0" marL="12700" marR="508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HRD-Net 오픈API 사이트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http://www.hrd.go.kr/hrdp/ap/papco/PAPCO0700T.do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0645" lvl="0" marL="12700" marR="508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에서 구직자 훈련과정 데이터 연동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1651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5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한국고용정보원 HRD-Net 시스템에서는 구직자, 근로자, 기업 대상의 훈련과정 정보를 오픈(OPEN) API를 통해 제공받고</a:t>
            </a:r>
            <a:r>
              <a:rPr lang="en-US" sz="1450">
                <a:solidFill>
                  <a:srgbClr val="666666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... 내용 추가</a:t>
            </a:r>
            <a:endParaRPr b="0" i="0" sz="1450" u="none" cap="none" strike="noStrike">
              <a:solidFill>
                <a:srgbClr val="666666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1651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666666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4"/>
          <p:cNvGrpSpPr/>
          <p:nvPr/>
        </p:nvGrpSpPr>
        <p:grpSpPr>
          <a:xfrm>
            <a:off x="0" y="260604"/>
            <a:ext cx="9144000" cy="1545336"/>
            <a:chOff x="0" y="260604"/>
            <a:chExt cx="9144000" cy="1545336"/>
          </a:xfrm>
        </p:grpSpPr>
        <p:sp>
          <p:nvSpPr>
            <p:cNvPr id="85" name="Google Shape;85;p4"/>
            <p:cNvSpPr/>
            <p:nvPr/>
          </p:nvSpPr>
          <p:spPr>
            <a:xfrm>
              <a:off x="0" y="264370"/>
              <a:ext cx="9144000" cy="131144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0" y="739140"/>
              <a:ext cx="2923032" cy="10668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0" y="260604"/>
              <a:ext cx="9144000" cy="1224280"/>
            </a:xfrm>
            <a:custGeom>
              <a:rect b="b" l="l" r="r" t="t"/>
              <a:pathLst>
                <a:path extrusionOk="0" h="1224280" w="9144000">
                  <a:moveTo>
                    <a:pt x="9144000" y="0"/>
                  </a:moveTo>
                  <a:lnTo>
                    <a:pt x="0" y="0"/>
                  </a:lnTo>
                  <a:lnTo>
                    <a:pt x="0" y="1223772"/>
                  </a:lnTo>
                  <a:lnTo>
                    <a:pt x="9144000" y="12237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D9F3F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238751" y="870025"/>
            <a:ext cx="56262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3600">
                <a:latin typeface="Arial"/>
                <a:ea typeface="Arial"/>
                <a:cs typeface="Arial"/>
                <a:sym typeface="Arial"/>
              </a:rPr>
              <a:t>2-1.	</a:t>
            </a:r>
            <a:r>
              <a:rPr lang="en-US" sz="3600"/>
              <a:t>요청 Parameter</a:t>
            </a:r>
            <a:r>
              <a:rPr b="0" lang="en-US" sz="3600">
                <a:latin typeface="Arial"/>
                <a:ea typeface="Arial"/>
                <a:cs typeface="Arial"/>
                <a:sym typeface="Arial"/>
              </a:rPr>
              <a:t> 설계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8473185" y="6419105"/>
            <a:ext cx="16065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025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0" name="Google Shape;90;p4"/>
          <p:cNvGraphicFramePr/>
          <p:nvPr/>
        </p:nvGraphicFramePr>
        <p:xfrm>
          <a:off x="281177" y="19860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{32CD45D3-3564-4197-ACDC-ACBC4FC441F1}</a:tableStyleId>
              </a:tblPr>
              <a:tblGrid>
                <a:gridCol w="960000"/>
                <a:gridCol w="1059225"/>
                <a:gridCol w="1128600"/>
                <a:gridCol w="5503975"/>
              </a:tblGrid>
              <a:tr h="365750">
                <a:tc>
                  <a:txBody>
                    <a:bodyPr/>
                    <a:lstStyle/>
                    <a:p>
                      <a:pPr indent="0" lvl="0" marL="819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항목</a:t>
                      </a:r>
                      <a:endParaRPr b="0" sz="1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2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AC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19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타입</a:t>
                      </a:r>
                      <a:endParaRPr b="0" sz="1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2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AC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19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필수여부</a:t>
                      </a:r>
                      <a:endParaRPr b="0" sz="1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2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AC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19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2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ACD1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cap="none" strike="noStrike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srchTraArea1</a:t>
                      </a:r>
                      <a:endParaRPr sz="1400" u="none" cap="none" strike="noStrike"/>
                    </a:p>
                  </a:txBody>
                  <a:tcPr marT="412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cap="none" strike="noStrike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string</a:t>
                      </a:r>
                      <a:endParaRPr sz="1400" u="none" cap="none" strike="noStrike"/>
                    </a:p>
                  </a:txBody>
                  <a:tcPr marT="412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선택</a:t>
                      </a:r>
                      <a:endParaRPr sz="1400" u="none" cap="none" strike="noStrike"/>
                    </a:p>
                  </a:txBody>
                  <a:tcPr marT="412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훈련지역 대분류 : 11' : 서울, '26' : 부산, '27' : 대구, '28' : 인천 '29' : 광주, '30' : 대전, '31' : 울산, '36' : 세종, '41' : 경기, '42' : 강원, '43' : 충북, '44' : 충남, '45' : 전북, '46' : 전남, '47' : 경북, '48' : 경남, '50' : 제주</a:t>
                      </a:r>
                      <a:endParaRPr sz="1000" u="none" cap="none" strike="noStrike">
                        <a:solidFill>
                          <a:srgbClr val="666666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 전체일 경우에는 옵션 파라미터의 미등록처리</a:t>
                      </a:r>
                      <a:endParaRPr sz="1000" u="none" cap="none" strike="noStrike">
                        <a:solidFill>
                          <a:srgbClr val="666666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12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5"/>
          <p:cNvGrpSpPr/>
          <p:nvPr/>
        </p:nvGrpSpPr>
        <p:grpSpPr>
          <a:xfrm>
            <a:off x="0" y="260604"/>
            <a:ext cx="9144000" cy="1545336"/>
            <a:chOff x="0" y="260604"/>
            <a:chExt cx="9144000" cy="1545336"/>
          </a:xfrm>
        </p:grpSpPr>
        <p:sp>
          <p:nvSpPr>
            <p:cNvPr id="96" name="Google Shape;96;p5"/>
            <p:cNvSpPr/>
            <p:nvPr/>
          </p:nvSpPr>
          <p:spPr>
            <a:xfrm>
              <a:off x="0" y="264370"/>
              <a:ext cx="9144000" cy="13113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0" y="739140"/>
              <a:ext cx="2922900" cy="10668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0" y="260604"/>
              <a:ext cx="9144000" cy="1224280"/>
            </a:xfrm>
            <a:custGeom>
              <a:rect b="b" l="l" r="r" t="t"/>
              <a:pathLst>
                <a:path extrusionOk="0" h="1224280" w="9144000">
                  <a:moveTo>
                    <a:pt x="9144000" y="0"/>
                  </a:moveTo>
                  <a:lnTo>
                    <a:pt x="0" y="0"/>
                  </a:lnTo>
                  <a:lnTo>
                    <a:pt x="0" y="1223772"/>
                  </a:lnTo>
                  <a:lnTo>
                    <a:pt x="9144000" y="12237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D9F3F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5"/>
          <p:cNvSpPr txBox="1"/>
          <p:nvPr>
            <p:ph type="title"/>
          </p:nvPr>
        </p:nvSpPr>
        <p:spPr>
          <a:xfrm>
            <a:off x="238752" y="870025"/>
            <a:ext cx="57189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2-2</a:t>
            </a:r>
            <a:r>
              <a:rPr b="0" lang="en-US" sz="3600">
                <a:latin typeface="Arial"/>
                <a:ea typeface="Arial"/>
                <a:cs typeface="Arial"/>
                <a:sym typeface="Arial"/>
              </a:rPr>
              <a:t>.	</a:t>
            </a:r>
            <a:r>
              <a:rPr lang="en-US" sz="3600"/>
              <a:t>응답 Data(xml)</a:t>
            </a:r>
            <a:r>
              <a:rPr b="0" lang="en-US" sz="3600">
                <a:latin typeface="Arial"/>
                <a:ea typeface="Arial"/>
                <a:cs typeface="Arial"/>
                <a:sym typeface="Arial"/>
              </a:rPr>
              <a:t> 설계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5"/>
          <p:cNvSpPr txBox="1"/>
          <p:nvPr/>
        </p:nvSpPr>
        <p:spPr>
          <a:xfrm>
            <a:off x="8473185" y="6419105"/>
            <a:ext cx="16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025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1" name="Google Shape;101;p5"/>
          <p:cNvGraphicFramePr/>
          <p:nvPr/>
        </p:nvGraphicFramePr>
        <p:xfrm>
          <a:off x="281177" y="19860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{32CD45D3-3564-4197-ACDC-ACBC4FC441F1}</a:tableStyleId>
              </a:tblPr>
              <a:tblGrid>
                <a:gridCol w="960000"/>
                <a:gridCol w="1059225"/>
                <a:gridCol w="1128600"/>
                <a:gridCol w="5503975"/>
              </a:tblGrid>
              <a:tr h="365750">
                <a:tc>
                  <a:txBody>
                    <a:bodyPr/>
                    <a:lstStyle/>
                    <a:p>
                      <a:pPr indent="0" lvl="0" marL="819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항목</a:t>
                      </a:r>
                      <a:endParaRPr b="0" sz="1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2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AC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19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타입</a:t>
                      </a:r>
                      <a:endParaRPr b="0" sz="1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2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AC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19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b="0" sz="1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2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AC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19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2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ACD1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REG_COURSE_MAN</a:t>
                      </a:r>
                      <a:endParaRPr sz="1400" u="none" cap="none" strike="noStrike"/>
                    </a:p>
                  </a:txBody>
                  <a:tcPr marT="412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string</a:t>
                      </a:r>
                      <a:endParaRPr sz="1400" u="none" cap="none" strike="noStrike"/>
                    </a:p>
                  </a:txBody>
                  <a:tcPr marT="412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수강신청 인원</a:t>
                      </a:r>
                      <a:endParaRPr sz="1400" u="none" cap="none" strike="noStrike"/>
                    </a:p>
                  </a:txBody>
                  <a:tcPr marT="412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&lt;regCourseMan&gt;&lt;/regCourseMan&gt;</a:t>
                      </a:r>
                      <a:endParaRPr sz="1400" u="none" cap="none" strike="noStrike"/>
                    </a:p>
                  </a:txBody>
                  <a:tcPr marT="412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6"/>
          <p:cNvGrpSpPr/>
          <p:nvPr/>
        </p:nvGrpSpPr>
        <p:grpSpPr>
          <a:xfrm>
            <a:off x="0" y="260604"/>
            <a:ext cx="9144000" cy="1545336"/>
            <a:chOff x="0" y="260604"/>
            <a:chExt cx="9144000" cy="1545336"/>
          </a:xfrm>
        </p:grpSpPr>
        <p:sp>
          <p:nvSpPr>
            <p:cNvPr id="107" name="Google Shape;107;p6"/>
            <p:cNvSpPr/>
            <p:nvPr/>
          </p:nvSpPr>
          <p:spPr>
            <a:xfrm>
              <a:off x="0" y="739140"/>
              <a:ext cx="3360300" cy="10668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0" y="260604"/>
              <a:ext cx="9144000" cy="1224280"/>
            </a:xfrm>
            <a:custGeom>
              <a:rect b="b" l="l" r="r" t="t"/>
              <a:pathLst>
                <a:path extrusionOk="0" h="1224280" w="9144000">
                  <a:moveTo>
                    <a:pt x="9144000" y="0"/>
                  </a:moveTo>
                  <a:lnTo>
                    <a:pt x="0" y="0"/>
                  </a:lnTo>
                  <a:lnTo>
                    <a:pt x="0" y="1223772"/>
                  </a:lnTo>
                  <a:lnTo>
                    <a:pt x="9144000" y="12237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D9F3F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6"/>
          <p:cNvSpPr txBox="1"/>
          <p:nvPr>
            <p:ph type="title"/>
          </p:nvPr>
        </p:nvSpPr>
        <p:spPr>
          <a:xfrm>
            <a:off x="238750" y="870025"/>
            <a:ext cx="69369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3</a:t>
            </a:r>
            <a:r>
              <a:rPr b="0" lang="en-US" sz="360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3600"/>
              <a:t>개발 및 운영환경에 대한 명세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6"/>
          <p:cNvSpPr txBox="1"/>
          <p:nvPr/>
        </p:nvSpPr>
        <p:spPr>
          <a:xfrm>
            <a:off x="8473185" y="6419105"/>
            <a:ext cx="16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025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6"/>
          <p:cNvSpPr txBox="1"/>
          <p:nvPr/>
        </p:nvSpPr>
        <p:spPr>
          <a:xfrm>
            <a:off x="306120" y="2030095"/>
            <a:ext cx="8467200" cy="44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16510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50">
                <a:solidFill>
                  <a:srgbClr val="666666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개발환경 내역</a:t>
            </a:r>
            <a:endParaRPr sz="1450">
              <a:solidFill>
                <a:srgbClr val="666666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0675" lvl="0" marL="457200" marR="16510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50"/>
              <a:buFont typeface="Malgun Gothic"/>
              <a:buChar char="-"/>
            </a:pPr>
            <a:r>
              <a:rPr lang="en-US" sz="1450">
                <a:solidFill>
                  <a:srgbClr val="666666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개발툴: 이클립스 포톤버전/전자정부개발IDE 3.9버전</a:t>
            </a:r>
            <a:endParaRPr sz="1450">
              <a:solidFill>
                <a:srgbClr val="666666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0675" lvl="0" marL="457200" marR="16510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50"/>
              <a:buFont typeface="Malgun Gothic"/>
              <a:buChar char="-"/>
            </a:pPr>
            <a:r>
              <a:rPr lang="en-US" sz="1450">
                <a:solidFill>
                  <a:srgbClr val="666666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JDK버전:학생이 작성해 주시면 됩니다.(오픈JDK버전확인)</a:t>
            </a:r>
            <a:endParaRPr sz="1450">
              <a:solidFill>
                <a:srgbClr val="666666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0675" lvl="0" marL="457200" marR="16510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50"/>
              <a:buFont typeface="Malgun Gothic"/>
              <a:buChar char="-"/>
            </a:pPr>
            <a:r>
              <a:rPr lang="en-US" sz="1450">
                <a:solidFill>
                  <a:srgbClr val="666666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사용프로토콜: http</a:t>
            </a:r>
            <a:endParaRPr sz="1450">
              <a:solidFill>
                <a:srgbClr val="666666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0675" lvl="0" marL="457200" marR="16510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50"/>
              <a:buFont typeface="Malgun Gothic"/>
              <a:buChar char="-"/>
            </a:pPr>
            <a:r>
              <a:rPr lang="en-US" sz="1450">
                <a:solidFill>
                  <a:srgbClr val="666666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리턴값서식: xml</a:t>
            </a:r>
            <a:endParaRPr sz="1450">
              <a:solidFill>
                <a:srgbClr val="666666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sz="1800"/>
          </a:p>
          <a:p>
            <a:pPr indent="0" lvl="0" marL="0" marR="1651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8"/>
          <p:cNvGrpSpPr/>
          <p:nvPr/>
        </p:nvGrpSpPr>
        <p:grpSpPr>
          <a:xfrm>
            <a:off x="0" y="260604"/>
            <a:ext cx="9144000" cy="1545336"/>
            <a:chOff x="0" y="260604"/>
            <a:chExt cx="9144000" cy="1545336"/>
          </a:xfrm>
        </p:grpSpPr>
        <p:sp>
          <p:nvSpPr>
            <p:cNvPr id="117" name="Google Shape;117;p8"/>
            <p:cNvSpPr/>
            <p:nvPr/>
          </p:nvSpPr>
          <p:spPr>
            <a:xfrm>
              <a:off x="0" y="739140"/>
              <a:ext cx="3360300" cy="10668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8"/>
            <p:cNvSpPr/>
            <p:nvPr/>
          </p:nvSpPr>
          <p:spPr>
            <a:xfrm>
              <a:off x="0" y="260604"/>
              <a:ext cx="9144000" cy="1224280"/>
            </a:xfrm>
            <a:custGeom>
              <a:rect b="b" l="l" r="r" t="t"/>
              <a:pathLst>
                <a:path extrusionOk="0" h="1224280" w="9144000">
                  <a:moveTo>
                    <a:pt x="9144000" y="0"/>
                  </a:moveTo>
                  <a:lnTo>
                    <a:pt x="0" y="0"/>
                  </a:lnTo>
                  <a:lnTo>
                    <a:pt x="0" y="1223772"/>
                  </a:lnTo>
                  <a:lnTo>
                    <a:pt x="9144000" y="12237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D9F3F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8"/>
          <p:cNvSpPr txBox="1"/>
          <p:nvPr>
            <p:ph type="title"/>
          </p:nvPr>
        </p:nvSpPr>
        <p:spPr>
          <a:xfrm>
            <a:off x="238750" y="870025"/>
            <a:ext cx="65529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4</a:t>
            </a:r>
            <a:r>
              <a:rPr b="0" lang="en-US" sz="360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3600"/>
              <a:t>예외처리</a:t>
            </a:r>
            <a:r>
              <a:rPr lang="en-US" sz="3600"/>
              <a:t> 및 오류 예측 제시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8"/>
          <p:cNvSpPr txBox="1"/>
          <p:nvPr/>
        </p:nvSpPr>
        <p:spPr>
          <a:xfrm>
            <a:off x="8473185" y="6419105"/>
            <a:ext cx="16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025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8"/>
          <p:cNvSpPr txBox="1"/>
          <p:nvPr/>
        </p:nvSpPr>
        <p:spPr>
          <a:xfrm>
            <a:off x="474370" y="1845665"/>
            <a:ext cx="7949700" cy="3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100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소스코드에 예외처리 코드 사용여부,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 startAt="2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연동 상태 코드 체크</a:t>
            </a:r>
            <a:r>
              <a:rPr lang="en-US" sz="2000"/>
              <a:t>로 오류 상황에 대해 대응할 수 있게 된다. 아래 상태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코드의 의미를 쓰시오</a:t>
            </a:r>
            <a:r>
              <a:rPr lang="en-US" sz="2000"/>
              <a:t>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-US" sz="2000">
                <a:solidFill>
                  <a:schemeClr val="dk1"/>
                </a:solidFill>
              </a:rPr>
              <a:t>status code 200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120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-US" sz="2000">
                <a:solidFill>
                  <a:schemeClr val="dk1"/>
                </a:solidFill>
              </a:rPr>
              <a:t>status code 204</a:t>
            </a:r>
            <a:endParaRPr sz="2000">
              <a:solidFill>
                <a:schemeClr val="dk1"/>
              </a:solidFill>
            </a:endParaRPr>
          </a:p>
          <a:p>
            <a:pPr indent="0" lvl="0" marL="469900" rtl="0" algn="l"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→ status code 404 설명기록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B0808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