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66" r:id="rId5"/>
    <p:sldId id="267" r:id="rId6"/>
    <p:sldId id="268" r:id="rId7"/>
    <p:sldId id="269" r:id="rId8"/>
    <p:sldId id="270" r:id="rId9"/>
    <p:sldId id="271" r:id="rId10"/>
    <p:sldId id="264" r:id="rId11"/>
    <p:sldId id="265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3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43438-589F-4AD7-A3DC-34FA149EE805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101F4-3D71-4D45-8485-E8FE34B06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2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518FD-3896-A71E-AE29-694737BE5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A643E4-0198-65E4-F5DD-F9A1F2060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23D44-F140-D1E8-2E66-AC7E6783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AD8-5E46-4184-AC60-A1B9CB9DB26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011BA-96F1-7B07-1F21-849FB373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8E2B4-0A32-3CD5-4CC1-5D12B0D9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A830-D08A-4B99-A16E-E7716ABFA4D6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BA90316-5AE3-ADD0-179D-82B7663B472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1902739"/>
              </p:ext>
            </p:extLst>
          </p:nvPr>
        </p:nvGraphicFramePr>
        <p:xfrm>
          <a:off x="264160" y="221774"/>
          <a:ext cx="11089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9640">
                  <a:extLst>
                    <a:ext uri="{9D8B030D-6E8A-4147-A177-3AD203B41FA5}">
                      <a16:colId xmlns:a16="http://schemas.microsoft.com/office/drawing/2014/main" val="3615581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IT’s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Mini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Project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40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44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BCB37-011D-5305-2007-306EF4E7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3A7AAD-07C7-1B2E-7D35-B3515440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AD8-5E46-4184-AC60-A1B9CB9DB26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501DCF-90B7-D18A-AEC4-D76E16FD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D00A94-0DF2-6E67-BCC7-D2011D70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A830-D08A-4B99-A16E-E7716ABF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13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F1B7B-B806-6672-CB90-7969FC4F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6E26A-C72A-926B-124C-E6EF29216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DF4BA4-8A27-2FF9-4EB5-11250260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1B20B-8BC0-8172-224F-71144F6B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AD8-5E46-4184-AC60-A1B9CB9DB26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617130-90B3-7EE2-7B14-D782BC3A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533AE-B3E6-2B42-911B-6461D893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A830-D08A-4B99-A16E-E7716ABF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10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37E03-1531-0641-D2A9-B8F1C908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39BF3F-411F-D277-7ECC-C7FFAD2C6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BABA48-C284-94E6-ACD3-E2AF9A7CB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A60F8B-F13E-AA35-0E27-4AEC538E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AD8-5E46-4184-AC60-A1B9CB9DB26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14AF5F-71C6-9082-A0BF-9A2D8B6B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61E866-FE80-611E-55D6-2AE645CD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A830-D08A-4B99-A16E-E7716ABF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858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20368-F0BF-65F5-C4D4-D704D9F3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3CF345-142F-3C53-88BA-D10A94D69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2BFA5-F936-55DB-125C-B14BC286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AD8-5E46-4184-AC60-A1B9CB9DB26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77959-9AB0-53BE-C9B8-1123F1A9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59BA9-989D-7B56-79ED-036C31C2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A830-D08A-4B99-A16E-E7716ABF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41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826A69-8E07-FD30-FF5F-57E545ED8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39DFA4-2116-DB27-98BD-0B79FE424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A0F09-91D7-A192-7E12-A2CB848B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AD8-5E46-4184-AC60-A1B9CB9DB26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D1BDC-032C-3AD0-E93E-692DEBDA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64C5-CE4F-EAAD-E13D-F75C3F36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A830-D08A-4B99-A16E-E7716ABF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1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166C54-BBDF-4704-F818-08E4606A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AD8-5E46-4184-AC60-A1B9CB9DB26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2C5574-0ED1-4601-A633-7AD97A0F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D8D68C-7CBA-EA72-EE5D-370CE273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A830-D08A-4B99-A16E-E7716ABFA4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D5140389-3A37-A30A-32E4-71A2D5AF37B6}"/>
              </a:ext>
            </a:extLst>
          </p:cNvPr>
          <p:cNvSpPr/>
          <p:nvPr userDrawn="1"/>
        </p:nvSpPr>
        <p:spPr>
          <a:xfrm>
            <a:off x="332741" y="548163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FE7D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2BC8B186-74BF-6816-E3EE-AB903F57007A}"/>
              </a:ext>
            </a:extLst>
          </p:cNvPr>
          <p:cNvSpPr/>
          <p:nvPr userDrawn="1"/>
        </p:nvSpPr>
        <p:spPr>
          <a:xfrm>
            <a:off x="523122" y="640674"/>
            <a:ext cx="17466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916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5232C4BD-2E80-065D-2C04-1C70ACD9C0D0}"/>
              </a:ext>
            </a:extLst>
          </p:cNvPr>
          <p:cNvSpPr/>
          <p:nvPr userDrawn="1"/>
        </p:nvSpPr>
        <p:spPr>
          <a:xfrm>
            <a:off x="1078549" y="640674"/>
            <a:ext cx="436066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ko-KR" altLang="en-US" sz="28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프로젝트 개요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8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BC845C-12EF-45D5-2AD3-B456FCA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AD8-5E46-4184-AC60-A1B9CB9DB26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2A03A9-5C73-0A4B-69C3-CB36AEC9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A15E5-352E-7354-5A58-C9B87E2C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A830-D08A-4B99-A16E-E7716ABFA4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Shape 7">
            <a:extLst>
              <a:ext uri="{FF2B5EF4-FFF2-40B4-BE49-F238E27FC236}">
                <a16:creationId xmlns:a16="http://schemas.microsoft.com/office/drawing/2014/main" id="{650CCB40-77AC-E35A-B15A-5BEF002466BD}"/>
              </a:ext>
            </a:extLst>
          </p:cNvPr>
          <p:cNvSpPr/>
          <p:nvPr userDrawn="1"/>
        </p:nvSpPr>
        <p:spPr>
          <a:xfrm>
            <a:off x="345877" y="560229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FE7D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9B9FA9A1-3C5F-925D-D80C-B9DDB0C9035C}"/>
              </a:ext>
            </a:extLst>
          </p:cNvPr>
          <p:cNvSpPr/>
          <p:nvPr userDrawn="1"/>
        </p:nvSpPr>
        <p:spPr>
          <a:xfrm>
            <a:off x="511373" y="652740"/>
            <a:ext cx="22443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916" dirty="0"/>
          </a:p>
        </p:txBody>
      </p:sp>
      <p:sp>
        <p:nvSpPr>
          <p:cNvPr id="16" name="Text 9">
            <a:extLst>
              <a:ext uri="{FF2B5EF4-FFF2-40B4-BE49-F238E27FC236}">
                <a16:creationId xmlns:a16="http://schemas.microsoft.com/office/drawing/2014/main" id="{F2EE1E3B-A7E1-C453-455C-0E8A9E014647}"/>
              </a:ext>
            </a:extLst>
          </p:cNvPr>
          <p:cNvSpPr/>
          <p:nvPr userDrawn="1"/>
        </p:nvSpPr>
        <p:spPr>
          <a:xfrm>
            <a:off x="1066800" y="625157"/>
            <a:ext cx="436066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ko-KR" altLang="en-US" sz="2800" b="1" dirty="0">
                <a:solidFill>
                  <a:srgbClr val="484237"/>
                </a:solidFill>
                <a:latin typeface="Gelasio" pitchFamily="34" charset="0"/>
              </a:rPr>
              <a:t>프로젝트 시연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81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A815AB-4E6A-7532-9FAC-B6E4A77E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AD8-5E46-4184-AC60-A1B9CB9DB26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C77040-96C0-78C1-E5B0-583BD4FD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1BAE59-0027-CE08-9100-1A3D3720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A830-D08A-4B99-A16E-E7716ABFA4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Shape 11">
            <a:extLst>
              <a:ext uri="{FF2B5EF4-FFF2-40B4-BE49-F238E27FC236}">
                <a16:creationId xmlns:a16="http://schemas.microsoft.com/office/drawing/2014/main" id="{44F85817-930A-3735-0646-B1EE9E7E6EDB}"/>
              </a:ext>
            </a:extLst>
          </p:cNvPr>
          <p:cNvSpPr/>
          <p:nvPr userDrawn="1"/>
        </p:nvSpPr>
        <p:spPr>
          <a:xfrm>
            <a:off x="345877" y="54042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FE7D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12">
            <a:extLst>
              <a:ext uri="{FF2B5EF4-FFF2-40B4-BE49-F238E27FC236}">
                <a16:creationId xmlns:a16="http://schemas.microsoft.com/office/drawing/2014/main" id="{030835F5-D991-2213-DDBD-12A6A3B99DF8}"/>
              </a:ext>
            </a:extLst>
          </p:cNvPr>
          <p:cNvSpPr/>
          <p:nvPr userDrawn="1"/>
        </p:nvSpPr>
        <p:spPr>
          <a:xfrm>
            <a:off x="511969" y="632936"/>
            <a:ext cx="22312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916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CE42A8BF-6C17-3811-1442-907D76ADBB85}"/>
              </a:ext>
            </a:extLst>
          </p:cNvPr>
          <p:cNvSpPr/>
          <p:nvPr userDrawn="1"/>
        </p:nvSpPr>
        <p:spPr>
          <a:xfrm>
            <a:off x="1067396" y="632936"/>
            <a:ext cx="3999667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ko-KR" altLang="en-US" sz="28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개선사항 및 후기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156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EEAFC-213D-9E60-F67A-40A7E586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D3F769-B132-18B4-FC4C-6E8DB803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AD8-5E46-4184-AC60-A1B9CB9DB26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49706C-66E0-0BD7-C3C8-93AA545B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845D92-9A21-D78B-7A4C-BF0A2AAA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A830-D08A-4B99-A16E-E7716ABF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6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CC4B9-CC66-52B1-8CE4-A57A23FF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BCF54-1937-2A44-456F-5AE62964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DF4EF-9856-19B4-82C0-97110701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AD8-5E46-4184-AC60-A1B9CB9DB26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E2F27-BE36-F889-BB79-E334E3AD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E64BF-6E26-4A12-8DB7-3711E910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A830-D08A-4B99-A16E-E7716ABF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50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BE64F-B82B-F04C-DEF9-87B78E86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EC4EC3-2DC1-D45F-F3AF-C668BE22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8EFB7-0B4C-65EF-75E0-16FE4253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AD8-5E46-4184-AC60-A1B9CB9DB26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68246-4FD6-2D96-FC3E-6F571613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8B1F4-1E8C-866C-142E-02E4680A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A830-D08A-4B99-A16E-E7716ABF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3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5966A-CAD9-BE4C-4FF7-70A2ABAA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E4DB1-F920-43B1-0358-7A8038F7D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2698B-A01A-046E-10C6-ECA2256F7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4C4F7-6127-4EEF-0F61-DFB9A831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AD8-5E46-4184-AC60-A1B9CB9DB26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1466BC-B723-5DBE-693E-72D5BABD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C83EF6-9890-92E1-73DD-05614E4D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A830-D08A-4B99-A16E-E7716ABF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7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228F3-7CC9-AFC4-AF1F-50166568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3326DE-D658-571A-F30C-B614B7D7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8C02F2-0600-7029-2632-23AAA44F8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383DE6-D9E0-3FBF-B020-BF7817BC7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42BD71-EE42-E519-4FF5-4466F4C7E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413A46-8E8E-18CA-223D-CE720092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7AD8-5E46-4184-AC60-A1B9CB9DB26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E82F4B-3281-EFA3-8C87-71AAB003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637B78-3F9E-12BC-E7AD-A5DEEAD6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A830-D08A-4B99-A16E-E7716ABF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9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8C142A-96C6-9058-D752-CE057BC2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A1240-1ABF-5590-2DC7-345531D38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17749-7A84-ED1E-EF91-55FA1CB81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87AD8-5E46-4184-AC60-A1B9CB9DB26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BBACC-A42F-DEFD-F671-1047F896D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5D6CE-5B39-BB0F-86CF-CCC162412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11A830-D08A-4B99-A16E-E7716ABFA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8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  <p:sldLayoutId id="2147483662" r:id="rId4"/>
    <p:sldLayoutId id="2147483661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2">
            <a:extLst>
              <a:ext uri="{FF2B5EF4-FFF2-40B4-BE49-F238E27FC236}">
                <a16:creationId xmlns:a16="http://schemas.microsoft.com/office/drawing/2014/main" id="{E52F7511-5465-18FD-A997-4A59BA074435}"/>
              </a:ext>
            </a:extLst>
          </p:cNvPr>
          <p:cNvSpPr/>
          <p:nvPr/>
        </p:nvSpPr>
        <p:spPr>
          <a:xfrm>
            <a:off x="979549" y="2707947"/>
            <a:ext cx="5714790" cy="1139286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4194"/>
              </a:lnSpc>
              <a:buNone/>
            </a:pPr>
            <a:r>
              <a:rPr lang="en-US" sz="32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영화 </a:t>
            </a:r>
            <a:r>
              <a:rPr lang="en-US" sz="3200" b="1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리뷰</a:t>
            </a:r>
            <a:r>
              <a:rPr lang="en-US" sz="32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3200" b="1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긍부정</a:t>
            </a:r>
            <a:r>
              <a:rPr lang="en-US" sz="32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3200" b="1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감성</a:t>
            </a:r>
            <a:r>
              <a:rPr lang="en-US" sz="32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3200" b="1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분석</a:t>
            </a:r>
            <a:r>
              <a:rPr lang="ko-KR" altLang="en-US" sz="32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을 활용한 영화 </a:t>
            </a:r>
            <a:r>
              <a:rPr lang="en-US" sz="3200" b="1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추천</a:t>
            </a:r>
            <a:r>
              <a:rPr lang="en-US" sz="32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ko-KR" altLang="en-US" sz="320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서비스 구현</a:t>
            </a:r>
            <a:endParaRPr lang="en-US" sz="3200" b="1" dirty="0"/>
          </a:p>
        </p:txBody>
      </p:sp>
      <p:pic>
        <p:nvPicPr>
          <p:cNvPr id="9" name="그림 8" descr="클립아트, 이모티콘, 스마일리, 그래픽이(가) 표시된 사진&#10;&#10;자동 생성된 설명">
            <a:extLst>
              <a:ext uri="{FF2B5EF4-FFF2-40B4-BE49-F238E27FC236}">
                <a16:creationId xmlns:a16="http://schemas.microsoft.com/office/drawing/2014/main" id="{F940E0E6-2345-7650-6031-6E45AD4F7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5101"/>
            <a:ext cx="4877481" cy="4877481"/>
          </a:xfrm>
          <a:prstGeom prst="rect">
            <a:avLst/>
          </a:prstGeom>
        </p:spPr>
      </p:pic>
      <p:sp>
        <p:nvSpPr>
          <p:cNvPr id="10" name="Text 1">
            <a:extLst>
              <a:ext uri="{FF2B5EF4-FFF2-40B4-BE49-F238E27FC236}">
                <a16:creationId xmlns:a16="http://schemas.microsoft.com/office/drawing/2014/main" id="{C7CDA036-C2F3-CC22-D883-A18EF8440BFE}"/>
              </a:ext>
            </a:extLst>
          </p:cNvPr>
          <p:cNvSpPr/>
          <p:nvPr/>
        </p:nvSpPr>
        <p:spPr>
          <a:xfrm>
            <a:off x="10362437" y="4327837"/>
            <a:ext cx="1829563" cy="7454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43"/>
              </a:lnSpc>
              <a:buNone/>
            </a:pPr>
            <a:r>
              <a:rPr lang="en-US" sz="2400" b="1" u="sng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Team IT’s</a:t>
            </a:r>
            <a:endParaRPr lang="en-US" sz="2400" b="1" u="sng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27E67AC7-BD7B-B76C-BE65-C212A15B20DF}"/>
              </a:ext>
            </a:extLst>
          </p:cNvPr>
          <p:cNvSpPr/>
          <p:nvPr/>
        </p:nvSpPr>
        <p:spPr>
          <a:xfrm>
            <a:off x="10709128" y="5281455"/>
            <a:ext cx="1829563" cy="7454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43"/>
              </a:lnSpc>
              <a:buNone/>
            </a:pPr>
            <a:r>
              <a:rPr lang="en-US" sz="2400" b="1" u="sng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Mento</a:t>
            </a:r>
          </a:p>
          <a:p>
            <a:pPr marL="0" indent="0">
              <a:lnSpc>
                <a:spcPts val="5243"/>
              </a:lnSpc>
              <a:buNone/>
            </a:pPr>
            <a:endParaRPr lang="en-US" sz="2400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56892F-C8DF-A4F9-9E24-956A966DA147}"/>
              </a:ext>
            </a:extLst>
          </p:cNvPr>
          <p:cNvSpPr txBox="1"/>
          <p:nvPr/>
        </p:nvSpPr>
        <p:spPr>
          <a:xfrm>
            <a:off x="7874487" y="5073250"/>
            <a:ext cx="42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elasio"/>
              </a:rPr>
              <a:t>이영희</a:t>
            </a:r>
            <a:r>
              <a:rPr lang="en-US" altLang="ko-KR" dirty="0">
                <a:latin typeface="Gelasio"/>
              </a:rPr>
              <a:t>(</a:t>
            </a:r>
            <a:r>
              <a:rPr lang="ko-KR" altLang="en-US" dirty="0">
                <a:latin typeface="Gelasio"/>
              </a:rPr>
              <a:t>팀장</a:t>
            </a:r>
            <a:r>
              <a:rPr lang="en-US" altLang="ko-KR" dirty="0">
                <a:latin typeface="Gelasio"/>
              </a:rPr>
              <a:t>), </a:t>
            </a:r>
            <a:r>
              <a:rPr lang="ko-KR" altLang="en-US" dirty="0" err="1">
                <a:latin typeface="Gelasio"/>
              </a:rPr>
              <a:t>공효일</a:t>
            </a:r>
            <a:r>
              <a:rPr lang="en-US" altLang="ko-KR" dirty="0">
                <a:latin typeface="Gelasio"/>
              </a:rPr>
              <a:t>, </a:t>
            </a:r>
            <a:r>
              <a:rPr lang="ko-KR" altLang="en-US" dirty="0">
                <a:latin typeface="Gelasio"/>
              </a:rPr>
              <a:t>김정연</a:t>
            </a:r>
            <a:r>
              <a:rPr lang="en-US" altLang="ko-KR" dirty="0">
                <a:latin typeface="Gelasio"/>
              </a:rPr>
              <a:t>, </a:t>
            </a:r>
            <a:r>
              <a:rPr lang="ko-KR" altLang="en-US" dirty="0">
                <a:latin typeface="Gelasio"/>
              </a:rPr>
              <a:t>김홍철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90E87E-CF7F-EAE5-2A90-61E6969034D7}"/>
              </a:ext>
            </a:extLst>
          </p:cNvPr>
          <p:cNvSpPr txBox="1"/>
          <p:nvPr/>
        </p:nvSpPr>
        <p:spPr>
          <a:xfrm>
            <a:off x="10830510" y="5972901"/>
            <a:ext cx="272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elasio"/>
              </a:rPr>
              <a:t>정현수</a:t>
            </a:r>
          </a:p>
        </p:txBody>
      </p:sp>
    </p:spTree>
    <p:extLst>
      <p:ext uri="{BB962C8B-B14F-4D97-AF65-F5344CB8AC3E}">
        <p14:creationId xmlns:p14="http://schemas.microsoft.com/office/powerpoint/2010/main" val="4278645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78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67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2AE78-CDD5-C931-9645-1A0E6967B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2AF08-60E7-1F44-AFA3-71EEF15B5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73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2AE78-CDD5-C931-9645-1A0E6967B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2AF08-60E7-1F44-AFA3-71EEF15B5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6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2AE78-CDD5-C931-9645-1A0E6967B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2AF08-60E7-1F44-AFA3-71EEF15B5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24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2AE78-CDD5-C931-9645-1A0E6967B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2AF08-60E7-1F44-AFA3-71EEF15B5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14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2AE78-CDD5-C931-9645-1A0E6967B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2AF08-60E7-1F44-AFA3-71EEF15B5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92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2AE78-CDD5-C931-9645-1A0E6967B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120" y="1287621"/>
            <a:ext cx="7030720" cy="62515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5300" dirty="0">
                <a:solidFill>
                  <a:srgbClr val="FF0000"/>
                </a:solidFill>
              </a:rPr>
              <a:t>(</a:t>
            </a:r>
            <a:r>
              <a:rPr lang="ko-KR" altLang="en-US" sz="5300" dirty="0">
                <a:solidFill>
                  <a:srgbClr val="FF0000"/>
                </a:solidFill>
              </a:rPr>
              <a:t>아이콘</a:t>
            </a:r>
            <a:r>
              <a:rPr lang="en-US" altLang="ko-KR" sz="5300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B442BB50-F86A-5A57-8720-5ED7F075980B}"/>
              </a:ext>
            </a:extLst>
          </p:cNvPr>
          <p:cNvSpPr/>
          <p:nvPr/>
        </p:nvSpPr>
        <p:spPr>
          <a:xfrm>
            <a:off x="1097717" y="2368193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FE7D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7C2DCFF5-E570-D829-2364-073A93ECDF04}"/>
              </a:ext>
            </a:extLst>
          </p:cNvPr>
          <p:cNvSpPr/>
          <p:nvPr/>
        </p:nvSpPr>
        <p:spPr>
          <a:xfrm>
            <a:off x="1288098" y="2460704"/>
            <a:ext cx="17466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916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7FDB3D82-0D49-29DF-945D-5006FE0063D9}"/>
              </a:ext>
            </a:extLst>
          </p:cNvPr>
          <p:cNvSpPr/>
          <p:nvPr/>
        </p:nvSpPr>
        <p:spPr>
          <a:xfrm>
            <a:off x="1899960" y="2368193"/>
            <a:ext cx="436066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ko-KR" altLang="en-US" sz="243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프로젝트 개요</a:t>
            </a:r>
            <a:endParaRPr lang="en-US" sz="243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8054C3C7-706F-D935-434B-CC3C34B5A4B0}"/>
              </a:ext>
            </a:extLst>
          </p:cNvPr>
          <p:cNvSpPr/>
          <p:nvPr/>
        </p:nvSpPr>
        <p:spPr>
          <a:xfrm>
            <a:off x="1899960" y="2902069"/>
            <a:ext cx="66136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영화에 대한 관심과 활용도가 높아지고 있음</a:t>
            </a:r>
            <a:endParaRPr lang="en-US" sz="1944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24B34049-F169-7B87-EBD1-6AEACFD49670}"/>
              </a:ext>
            </a:extLst>
          </p:cNvPr>
          <p:cNvSpPr/>
          <p:nvPr/>
        </p:nvSpPr>
        <p:spPr>
          <a:xfrm>
            <a:off x="1097717" y="3821589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FE7D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150A2CC6-6837-7735-84FB-EFEA9D19CC03}"/>
              </a:ext>
            </a:extLst>
          </p:cNvPr>
          <p:cNvSpPr/>
          <p:nvPr/>
        </p:nvSpPr>
        <p:spPr>
          <a:xfrm>
            <a:off x="1263213" y="3914100"/>
            <a:ext cx="22443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916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2F1FD79-D09B-DB40-8E30-5A366A2FDFFB}"/>
              </a:ext>
            </a:extLst>
          </p:cNvPr>
          <p:cNvSpPr/>
          <p:nvPr/>
        </p:nvSpPr>
        <p:spPr>
          <a:xfrm>
            <a:off x="1899960" y="3821589"/>
            <a:ext cx="436066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ko-KR" altLang="en-US" sz="2430" b="1" dirty="0">
                <a:solidFill>
                  <a:srgbClr val="484237"/>
                </a:solidFill>
                <a:latin typeface="Gelasio" pitchFamily="34" charset="0"/>
              </a:rPr>
              <a:t>프로젝트 시연</a:t>
            </a:r>
            <a:endParaRPr lang="en-US" sz="243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0B747465-4145-C2DE-8C5E-4718EA5CEA4A}"/>
              </a:ext>
            </a:extLst>
          </p:cNvPr>
          <p:cNvSpPr/>
          <p:nvPr/>
        </p:nvSpPr>
        <p:spPr>
          <a:xfrm>
            <a:off x="1899960" y="4355465"/>
            <a:ext cx="66136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리뷰에 대한 긍부정 분석으로 사용자 경험 향상</a:t>
            </a:r>
            <a:endParaRPr lang="en-US" sz="1944" dirty="0"/>
          </a:p>
        </p:txBody>
      </p:sp>
      <p:sp>
        <p:nvSpPr>
          <p:cNvPr id="14" name="Shape 11">
            <a:extLst>
              <a:ext uri="{FF2B5EF4-FFF2-40B4-BE49-F238E27FC236}">
                <a16:creationId xmlns:a16="http://schemas.microsoft.com/office/drawing/2014/main" id="{FF4DD89F-133F-132D-0E97-2B98C648D4F9}"/>
              </a:ext>
            </a:extLst>
          </p:cNvPr>
          <p:cNvSpPr/>
          <p:nvPr/>
        </p:nvSpPr>
        <p:spPr>
          <a:xfrm>
            <a:off x="1097717" y="527498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FE7D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B8D8D788-367E-A47D-37EA-BEFA39B4C5D6}"/>
              </a:ext>
            </a:extLst>
          </p:cNvPr>
          <p:cNvSpPr/>
          <p:nvPr/>
        </p:nvSpPr>
        <p:spPr>
          <a:xfrm>
            <a:off x="1263809" y="5367496"/>
            <a:ext cx="22312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916" dirty="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AA297F8F-79ED-3CAA-1786-CE4964DDCFFD}"/>
              </a:ext>
            </a:extLst>
          </p:cNvPr>
          <p:cNvSpPr/>
          <p:nvPr/>
        </p:nvSpPr>
        <p:spPr>
          <a:xfrm>
            <a:off x="1899960" y="5274985"/>
            <a:ext cx="3999667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ko-KR" altLang="en-US" sz="243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개선사항 및 후기</a:t>
            </a:r>
            <a:endParaRPr lang="en-US" sz="2430" dirty="0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6F18DF39-2620-B54B-7194-43C87C1CA737}"/>
              </a:ext>
            </a:extLst>
          </p:cNvPr>
          <p:cNvSpPr/>
          <p:nvPr/>
        </p:nvSpPr>
        <p:spPr>
          <a:xfrm>
            <a:off x="1899960" y="5808861"/>
            <a:ext cx="66136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선호도에 맞는 영화 정보 제공으로 만족도 제고</a:t>
            </a:r>
            <a:endParaRPr lang="en-US" sz="1944" dirty="0"/>
          </a:p>
        </p:txBody>
      </p:sp>
    </p:spTree>
    <p:extLst>
      <p:ext uri="{BB962C8B-B14F-4D97-AF65-F5344CB8AC3E}">
        <p14:creationId xmlns:p14="http://schemas.microsoft.com/office/powerpoint/2010/main" val="319201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39CB8712-BC24-B693-5BEF-FB49490E3BC5}"/>
              </a:ext>
            </a:extLst>
          </p:cNvPr>
          <p:cNvSpPr/>
          <p:nvPr/>
        </p:nvSpPr>
        <p:spPr>
          <a:xfrm>
            <a:off x="3539919" y="357382"/>
            <a:ext cx="2295852" cy="479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28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-  팀 소개</a:t>
            </a:r>
            <a:endParaRPr lang="en-US" sz="2800" dirty="0"/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B628FD51-94B2-5E59-C043-5E4F28A3B592}"/>
              </a:ext>
            </a:extLst>
          </p:cNvPr>
          <p:cNvSpPr/>
          <p:nvPr/>
        </p:nvSpPr>
        <p:spPr>
          <a:xfrm>
            <a:off x="451524" y="2347889"/>
            <a:ext cx="2075662" cy="4792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84237"/>
                </a:solidFill>
                <a:latin typeface="+mj-lt"/>
                <a:ea typeface="Gelasio" pitchFamily="34" charset="-122"/>
                <a:cs typeface="Gelasio" pitchFamily="34" charset="-120"/>
              </a:rPr>
              <a:t>팀장 이영희</a:t>
            </a:r>
            <a:endParaRPr lang="en-US" sz="2430" dirty="0">
              <a:latin typeface="+mj-lt"/>
            </a:endParaRPr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CD3EE19A-E905-5D0F-A4E0-3D84F7DC3651}"/>
              </a:ext>
            </a:extLst>
          </p:cNvPr>
          <p:cNvSpPr/>
          <p:nvPr/>
        </p:nvSpPr>
        <p:spPr>
          <a:xfrm>
            <a:off x="451524" y="2980469"/>
            <a:ext cx="2075662" cy="490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◎ 프로젝트 총괄 관리</a:t>
            </a:r>
            <a:endParaRPr lang="en-US" sz="1944" dirty="0">
              <a:latin typeface="+mj-lt"/>
            </a:endParaRPr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15C5CDCE-82E9-162E-F7B4-1D3256FA32E5}"/>
              </a:ext>
            </a:extLst>
          </p:cNvPr>
          <p:cNvSpPr/>
          <p:nvPr/>
        </p:nvSpPr>
        <p:spPr>
          <a:xfrm>
            <a:off x="451523" y="3597689"/>
            <a:ext cx="3425995" cy="9815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◎ 영화 정보 수집 및 전처리</a:t>
            </a:r>
            <a:endParaRPr lang="en-US" sz="1944" dirty="0">
              <a:latin typeface="+mj-lt"/>
            </a:endParaRPr>
          </a:p>
        </p:txBody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4A17EFDD-D9A9-E9FB-DB43-C744E8D8978A}"/>
              </a:ext>
            </a:extLst>
          </p:cNvPr>
          <p:cNvSpPr/>
          <p:nvPr/>
        </p:nvSpPr>
        <p:spPr>
          <a:xfrm>
            <a:off x="451524" y="4214909"/>
            <a:ext cx="2075662" cy="490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◎ </a:t>
            </a:r>
            <a:r>
              <a:rPr lang="en-US" sz="1944" dirty="0" err="1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이미지</a:t>
            </a:r>
            <a:r>
              <a:rPr 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944" dirty="0" err="1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유사도</a:t>
            </a:r>
            <a:r>
              <a:rPr 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944" dirty="0" err="1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모델링</a:t>
            </a:r>
            <a:br>
              <a:rPr 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</a:br>
            <a:endParaRPr lang="en-US" sz="1944" dirty="0">
              <a:latin typeface="+mj-lt"/>
            </a:endParaRPr>
          </a:p>
        </p:txBody>
      </p:sp>
      <p:sp>
        <p:nvSpPr>
          <p:cNvPr id="7" name="Text 7">
            <a:extLst>
              <a:ext uri="{FF2B5EF4-FFF2-40B4-BE49-F238E27FC236}">
                <a16:creationId xmlns:a16="http://schemas.microsoft.com/office/drawing/2014/main" id="{B2A72FF0-765F-4BB4-D4A6-ACE78398C356}"/>
              </a:ext>
            </a:extLst>
          </p:cNvPr>
          <p:cNvSpPr/>
          <p:nvPr/>
        </p:nvSpPr>
        <p:spPr>
          <a:xfrm>
            <a:off x="3650014" y="2347889"/>
            <a:ext cx="2075662" cy="4792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84237"/>
                </a:solidFill>
                <a:latin typeface="+mj-lt"/>
                <a:ea typeface="Gelasio" pitchFamily="34" charset="-122"/>
                <a:cs typeface="Gelasio" pitchFamily="34" charset="-120"/>
              </a:rPr>
              <a:t>팀원 공효일</a:t>
            </a:r>
            <a:endParaRPr lang="en-US" sz="2430" dirty="0">
              <a:latin typeface="+mj-lt"/>
            </a:endParaRPr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F21DB823-2590-4D1C-8F6E-2A2F446D28D7}"/>
              </a:ext>
            </a:extLst>
          </p:cNvPr>
          <p:cNvSpPr/>
          <p:nvPr/>
        </p:nvSpPr>
        <p:spPr>
          <a:xfrm>
            <a:off x="3650014" y="2980470"/>
            <a:ext cx="2750786" cy="4907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◎ 감성 </a:t>
            </a:r>
            <a:r>
              <a:rPr lang="en-US" sz="1944" dirty="0" err="1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분석</a:t>
            </a:r>
            <a:r>
              <a:rPr 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 </a:t>
            </a:r>
            <a:r>
              <a:rPr lang="ko-KR" alt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모델</a:t>
            </a:r>
            <a:r>
              <a:rPr 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 개</a:t>
            </a:r>
            <a:r>
              <a:rPr lang="ko-KR" alt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발</a:t>
            </a:r>
            <a:endParaRPr lang="en-US" sz="1944" dirty="0">
              <a:latin typeface="+mj-lt"/>
            </a:endParaRPr>
          </a:p>
        </p:txBody>
      </p:sp>
      <p:sp>
        <p:nvSpPr>
          <p:cNvPr id="9" name="Text 9">
            <a:extLst>
              <a:ext uri="{FF2B5EF4-FFF2-40B4-BE49-F238E27FC236}">
                <a16:creationId xmlns:a16="http://schemas.microsoft.com/office/drawing/2014/main" id="{4F3BF21C-F0BA-E97B-460E-CBDA45F6CF86}"/>
              </a:ext>
            </a:extLst>
          </p:cNvPr>
          <p:cNvSpPr/>
          <p:nvPr/>
        </p:nvSpPr>
        <p:spPr>
          <a:xfrm>
            <a:off x="3650014" y="3624586"/>
            <a:ext cx="2075662" cy="490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◎ 데이터 전처리</a:t>
            </a:r>
            <a:endParaRPr lang="en-US" sz="1944" dirty="0">
              <a:latin typeface="+mj-lt"/>
            </a:endParaRPr>
          </a:p>
        </p:txBody>
      </p:sp>
      <p:sp>
        <p:nvSpPr>
          <p:cNvPr id="10" name="Text 10">
            <a:extLst>
              <a:ext uri="{FF2B5EF4-FFF2-40B4-BE49-F238E27FC236}">
                <a16:creationId xmlns:a16="http://schemas.microsoft.com/office/drawing/2014/main" id="{BC9B023F-9565-CCE4-514B-B30A301B4ABC}"/>
              </a:ext>
            </a:extLst>
          </p:cNvPr>
          <p:cNvSpPr/>
          <p:nvPr/>
        </p:nvSpPr>
        <p:spPr>
          <a:xfrm>
            <a:off x="3650014" y="4609958"/>
            <a:ext cx="2075662" cy="490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110"/>
              </a:lnSpc>
            </a:pPr>
            <a:r>
              <a:rPr 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◎</a:t>
            </a:r>
            <a:endParaRPr lang="en-US" altLang="ko-KR" sz="1944" dirty="0">
              <a:latin typeface="+mj-lt"/>
            </a:endParaRPr>
          </a:p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 </a:t>
            </a:r>
            <a:endParaRPr lang="en-US" sz="1944" dirty="0">
              <a:latin typeface="+mj-lt"/>
            </a:endParaRPr>
          </a:p>
        </p:txBody>
      </p:sp>
      <p:sp>
        <p:nvSpPr>
          <p:cNvPr id="12" name="Text 12">
            <a:extLst>
              <a:ext uri="{FF2B5EF4-FFF2-40B4-BE49-F238E27FC236}">
                <a16:creationId xmlns:a16="http://schemas.microsoft.com/office/drawing/2014/main" id="{1EE05CB4-67F9-42E0-45CD-5E8B0C10ED19}"/>
              </a:ext>
            </a:extLst>
          </p:cNvPr>
          <p:cNvSpPr/>
          <p:nvPr/>
        </p:nvSpPr>
        <p:spPr>
          <a:xfrm>
            <a:off x="6848504" y="2347889"/>
            <a:ext cx="2075662" cy="4792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84237"/>
                </a:solidFill>
                <a:latin typeface="+mj-lt"/>
                <a:ea typeface="Gelasio" pitchFamily="34" charset="-122"/>
                <a:cs typeface="Gelasio" pitchFamily="34" charset="-120"/>
              </a:rPr>
              <a:t>팀원 김정연</a:t>
            </a:r>
            <a:endParaRPr lang="en-US" sz="2430" dirty="0">
              <a:latin typeface="+mj-lt"/>
            </a:endParaRPr>
          </a:p>
        </p:txBody>
      </p:sp>
      <p:sp>
        <p:nvSpPr>
          <p:cNvPr id="13" name="Text 13">
            <a:extLst>
              <a:ext uri="{FF2B5EF4-FFF2-40B4-BE49-F238E27FC236}">
                <a16:creationId xmlns:a16="http://schemas.microsoft.com/office/drawing/2014/main" id="{EFB47D67-5AA4-928F-B742-522FC71B966A}"/>
              </a:ext>
            </a:extLst>
          </p:cNvPr>
          <p:cNvSpPr/>
          <p:nvPr/>
        </p:nvSpPr>
        <p:spPr>
          <a:xfrm>
            <a:off x="6848504" y="2980469"/>
            <a:ext cx="2075662" cy="490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◎ 백엔드</a:t>
            </a:r>
            <a:endParaRPr lang="en-US" sz="1944" dirty="0">
              <a:latin typeface="+mj-lt"/>
            </a:endParaRPr>
          </a:p>
        </p:txBody>
      </p:sp>
      <p:sp>
        <p:nvSpPr>
          <p:cNvPr id="14" name="Text 14">
            <a:extLst>
              <a:ext uri="{FF2B5EF4-FFF2-40B4-BE49-F238E27FC236}">
                <a16:creationId xmlns:a16="http://schemas.microsoft.com/office/drawing/2014/main" id="{88BEA396-CDA3-4A6B-8CCA-C555D4281DD1}"/>
              </a:ext>
            </a:extLst>
          </p:cNvPr>
          <p:cNvSpPr/>
          <p:nvPr/>
        </p:nvSpPr>
        <p:spPr>
          <a:xfrm>
            <a:off x="6848504" y="3597689"/>
            <a:ext cx="2075662" cy="490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◎ DB관리</a:t>
            </a:r>
            <a:endParaRPr lang="en-US" sz="1944" dirty="0">
              <a:latin typeface="+mj-lt"/>
            </a:endParaRPr>
          </a:p>
        </p:txBody>
      </p:sp>
      <p:sp>
        <p:nvSpPr>
          <p:cNvPr id="15" name="Text 15">
            <a:extLst>
              <a:ext uri="{FF2B5EF4-FFF2-40B4-BE49-F238E27FC236}">
                <a16:creationId xmlns:a16="http://schemas.microsoft.com/office/drawing/2014/main" id="{DE52F474-AA43-56EA-BE9C-3E75F11A57D9}"/>
              </a:ext>
            </a:extLst>
          </p:cNvPr>
          <p:cNvSpPr/>
          <p:nvPr/>
        </p:nvSpPr>
        <p:spPr>
          <a:xfrm>
            <a:off x="6848504" y="4214909"/>
            <a:ext cx="2075662" cy="490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◎ </a:t>
            </a:r>
            <a:endParaRPr lang="en-US" sz="1944" dirty="0">
              <a:latin typeface="+mj-lt"/>
            </a:endParaRPr>
          </a:p>
        </p:txBody>
      </p:sp>
      <p:sp>
        <p:nvSpPr>
          <p:cNvPr id="16" name="Text 16">
            <a:extLst>
              <a:ext uri="{FF2B5EF4-FFF2-40B4-BE49-F238E27FC236}">
                <a16:creationId xmlns:a16="http://schemas.microsoft.com/office/drawing/2014/main" id="{AFE39320-C3C6-A923-2D95-374D16EE6C12}"/>
              </a:ext>
            </a:extLst>
          </p:cNvPr>
          <p:cNvSpPr/>
          <p:nvPr/>
        </p:nvSpPr>
        <p:spPr>
          <a:xfrm>
            <a:off x="6848504" y="4832129"/>
            <a:ext cx="2075662" cy="490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◎</a:t>
            </a:r>
            <a:endParaRPr lang="en-US" sz="1944" dirty="0">
              <a:latin typeface="+mj-lt"/>
            </a:endParaRPr>
          </a:p>
        </p:txBody>
      </p:sp>
      <p:sp>
        <p:nvSpPr>
          <p:cNvPr id="17" name="Text 17">
            <a:extLst>
              <a:ext uri="{FF2B5EF4-FFF2-40B4-BE49-F238E27FC236}">
                <a16:creationId xmlns:a16="http://schemas.microsoft.com/office/drawing/2014/main" id="{92820293-94EE-AAF6-0085-6F330F8CA356}"/>
              </a:ext>
            </a:extLst>
          </p:cNvPr>
          <p:cNvSpPr/>
          <p:nvPr/>
        </p:nvSpPr>
        <p:spPr>
          <a:xfrm>
            <a:off x="6848504" y="5449349"/>
            <a:ext cx="2075662" cy="490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◎</a:t>
            </a:r>
            <a:endParaRPr lang="en-US" sz="1944" dirty="0">
              <a:latin typeface="+mj-lt"/>
            </a:endParaRPr>
          </a:p>
        </p:txBody>
      </p:sp>
      <p:sp>
        <p:nvSpPr>
          <p:cNvPr id="18" name="Text 18">
            <a:extLst>
              <a:ext uri="{FF2B5EF4-FFF2-40B4-BE49-F238E27FC236}">
                <a16:creationId xmlns:a16="http://schemas.microsoft.com/office/drawing/2014/main" id="{B2B26757-77BC-E822-19A5-D7599AE52011}"/>
              </a:ext>
            </a:extLst>
          </p:cNvPr>
          <p:cNvSpPr/>
          <p:nvPr/>
        </p:nvSpPr>
        <p:spPr>
          <a:xfrm>
            <a:off x="9664814" y="2347889"/>
            <a:ext cx="2075662" cy="4792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84237"/>
                </a:solidFill>
                <a:latin typeface="+mj-lt"/>
                <a:ea typeface="Gelasio" pitchFamily="34" charset="-122"/>
                <a:cs typeface="Gelasio" pitchFamily="34" charset="-120"/>
              </a:rPr>
              <a:t>팀원 김홍철</a:t>
            </a:r>
            <a:endParaRPr lang="en-US" sz="243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6B8104-C326-E3D1-AA68-72817EF190AA}"/>
              </a:ext>
            </a:extLst>
          </p:cNvPr>
          <p:cNvSpPr txBox="1"/>
          <p:nvPr/>
        </p:nvSpPr>
        <p:spPr>
          <a:xfrm>
            <a:off x="9359927" y="555480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개인 역할 확인 후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수정 예정</a:t>
            </a:r>
          </a:p>
        </p:txBody>
      </p:sp>
      <p:sp>
        <p:nvSpPr>
          <p:cNvPr id="21" name="Text 6">
            <a:extLst>
              <a:ext uri="{FF2B5EF4-FFF2-40B4-BE49-F238E27FC236}">
                <a16:creationId xmlns:a16="http://schemas.microsoft.com/office/drawing/2014/main" id="{68651C00-3009-4BC9-54E0-59624F37A109}"/>
              </a:ext>
            </a:extLst>
          </p:cNvPr>
          <p:cNvSpPr/>
          <p:nvPr/>
        </p:nvSpPr>
        <p:spPr>
          <a:xfrm>
            <a:off x="451524" y="4832129"/>
            <a:ext cx="2075662" cy="490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◎ </a:t>
            </a:r>
            <a:r>
              <a:rPr lang="ko-KR" altLang="en-US" sz="1944" dirty="0" err="1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프론트엔드</a:t>
            </a:r>
            <a:r>
              <a:rPr lang="ko-KR" alt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 구현</a:t>
            </a:r>
            <a:endParaRPr lang="en-US" sz="1944" dirty="0">
              <a:latin typeface="+mj-lt"/>
            </a:endParaRPr>
          </a:p>
        </p:txBody>
      </p:sp>
      <p:sp>
        <p:nvSpPr>
          <p:cNvPr id="22" name="Text 6">
            <a:extLst>
              <a:ext uri="{FF2B5EF4-FFF2-40B4-BE49-F238E27FC236}">
                <a16:creationId xmlns:a16="http://schemas.microsoft.com/office/drawing/2014/main" id="{38BEA176-1492-B90B-5FB3-367EDC68A7D6}"/>
              </a:ext>
            </a:extLst>
          </p:cNvPr>
          <p:cNvSpPr/>
          <p:nvPr/>
        </p:nvSpPr>
        <p:spPr>
          <a:xfrm>
            <a:off x="451524" y="5449349"/>
            <a:ext cx="2075662" cy="490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  <a:t>◎ </a:t>
            </a:r>
            <a:br>
              <a:rPr lang="en-US" sz="1944" dirty="0">
                <a:solidFill>
                  <a:srgbClr val="746558"/>
                </a:solidFill>
                <a:latin typeface="+mj-lt"/>
                <a:ea typeface="Gelasio" pitchFamily="34" charset="-122"/>
                <a:cs typeface="Gelasio" pitchFamily="34" charset="-120"/>
              </a:rPr>
            </a:br>
            <a:endParaRPr lang="en-US" sz="1944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17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2"/>
          <p:cNvSpPr/>
          <p:nvPr/>
        </p:nvSpPr>
        <p:spPr>
          <a:xfrm>
            <a:off x="3526215" y="340872"/>
            <a:ext cx="6172200" cy="733350"/>
          </a:xfrm>
          <a:prstGeom prst="rect">
            <a:avLst/>
          </a:prstGeom>
          <a:noFill/>
          <a:ln/>
        </p:spPr>
        <p:txBody>
          <a:bodyPr wrap="none" rtlCol="0" anchor="t" anchorCtr="0"/>
          <a:lstStyle/>
          <a:p>
            <a:pPr marL="0" indent="0" algn="just">
              <a:lnSpc>
                <a:spcPts val="6075"/>
              </a:lnSpc>
              <a:buNone/>
            </a:pPr>
            <a:r>
              <a:rPr lang="en-US" sz="28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-  </a:t>
            </a:r>
            <a:r>
              <a:rPr lang="en-US" sz="2800" b="1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추진</a:t>
            </a:r>
            <a:r>
              <a:rPr lang="en-US" sz="28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배경</a:t>
            </a:r>
            <a:endParaRPr lang="en-US" sz="2800" dirty="0"/>
          </a:p>
        </p:txBody>
      </p:sp>
      <p:sp>
        <p:nvSpPr>
          <p:cNvPr id="7" name="Shape 3"/>
          <p:cNvSpPr/>
          <p:nvPr/>
        </p:nvSpPr>
        <p:spPr>
          <a:xfrm>
            <a:off x="5250842" y="2165893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FE7D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4"/>
          <p:cNvSpPr/>
          <p:nvPr/>
        </p:nvSpPr>
        <p:spPr>
          <a:xfrm>
            <a:off x="5441223" y="2258404"/>
            <a:ext cx="17466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5"/>
          <p:cNvSpPr/>
          <p:nvPr/>
        </p:nvSpPr>
        <p:spPr>
          <a:xfrm>
            <a:off x="6053085" y="2165893"/>
            <a:ext cx="436066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영화 정보에 대한 사용자 수요 증가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6053085" y="2699769"/>
            <a:ext cx="66136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영화에 대한 관심과 활용도가 높아지고 있음</a:t>
            </a: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5250842" y="3619289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FE7D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8"/>
          <p:cNvSpPr/>
          <p:nvPr/>
        </p:nvSpPr>
        <p:spPr>
          <a:xfrm>
            <a:off x="5416338" y="3711800"/>
            <a:ext cx="22443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916" dirty="0"/>
          </a:p>
        </p:txBody>
      </p:sp>
      <p:sp>
        <p:nvSpPr>
          <p:cNvPr id="13" name="Text 9"/>
          <p:cNvSpPr/>
          <p:nvPr/>
        </p:nvSpPr>
        <p:spPr>
          <a:xfrm>
            <a:off x="6053085" y="3619289"/>
            <a:ext cx="436066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영화 리뷰에 대한 감성 분석 필요성</a:t>
            </a:r>
            <a:endParaRPr lang="en-US" sz="2430" dirty="0"/>
          </a:p>
        </p:txBody>
      </p:sp>
      <p:sp>
        <p:nvSpPr>
          <p:cNvPr id="14" name="Text 10"/>
          <p:cNvSpPr/>
          <p:nvPr/>
        </p:nvSpPr>
        <p:spPr>
          <a:xfrm>
            <a:off x="6053085" y="4153165"/>
            <a:ext cx="66136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리뷰에 대한 긍부정 분석으로 사용자 경험 향상</a:t>
            </a:r>
            <a:endParaRPr lang="en-US" sz="1944" dirty="0"/>
          </a:p>
        </p:txBody>
      </p:sp>
      <p:sp>
        <p:nvSpPr>
          <p:cNvPr id="15" name="Shape 11"/>
          <p:cNvSpPr/>
          <p:nvPr/>
        </p:nvSpPr>
        <p:spPr>
          <a:xfrm>
            <a:off x="5250842" y="507268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EFE7D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Text 12"/>
          <p:cNvSpPr/>
          <p:nvPr/>
        </p:nvSpPr>
        <p:spPr>
          <a:xfrm>
            <a:off x="5416934" y="5165196"/>
            <a:ext cx="22312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916" dirty="0"/>
          </a:p>
        </p:txBody>
      </p:sp>
      <p:sp>
        <p:nvSpPr>
          <p:cNvPr id="17" name="Text 13"/>
          <p:cNvSpPr/>
          <p:nvPr/>
        </p:nvSpPr>
        <p:spPr>
          <a:xfrm>
            <a:off x="6053085" y="5072685"/>
            <a:ext cx="3999667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개인화된 영화 추천 서비스 수요</a:t>
            </a:r>
            <a:endParaRPr lang="en-US" sz="2430" dirty="0"/>
          </a:p>
        </p:txBody>
      </p:sp>
      <p:sp>
        <p:nvSpPr>
          <p:cNvPr id="18" name="Text 14"/>
          <p:cNvSpPr/>
          <p:nvPr/>
        </p:nvSpPr>
        <p:spPr>
          <a:xfrm>
            <a:off x="6053085" y="5606561"/>
            <a:ext cx="66136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선호도에 맞는 영화 정보 제공으로 만족도 제고</a:t>
            </a:r>
            <a:endParaRPr lang="en-US" sz="1944" dirty="0"/>
          </a:p>
        </p:txBody>
      </p:sp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42E8D927-0C7B-3803-6415-E0092A992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30" y="1575652"/>
            <a:ext cx="3397698" cy="50371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8B66D2-E3D9-AD16-9B4C-ADDB3C9A5C1C}"/>
              </a:ext>
            </a:extLst>
          </p:cNvPr>
          <p:cNvSpPr txBox="1"/>
          <p:nvPr/>
        </p:nvSpPr>
        <p:spPr>
          <a:xfrm>
            <a:off x="9359927" y="555480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이미지 수정 예정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추진 배경 수정 예정</a:t>
            </a:r>
          </a:p>
        </p:txBody>
      </p:sp>
    </p:spTree>
    <p:extLst>
      <p:ext uri="{BB962C8B-B14F-4D97-AF65-F5344CB8AC3E}">
        <p14:creationId xmlns:p14="http://schemas.microsoft.com/office/powerpoint/2010/main" val="79921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03F8B21E-E4CD-1F80-A259-1F658C219A62}"/>
              </a:ext>
            </a:extLst>
          </p:cNvPr>
          <p:cNvSpPr/>
          <p:nvPr/>
        </p:nvSpPr>
        <p:spPr>
          <a:xfrm>
            <a:off x="3522538" y="382334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28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-  </a:t>
            </a:r>
            <a:r>
              <a:rPr lang="en-US" sz="2800" b="1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사용</a:t>
            </a:r>
            <a:r>
              <a:rPr lang="en-US" sz="28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기술 및 환경</a:t>
            </a:r>
            <a:endParaRPr lang="en-US" sz="2800" dirty="0"/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1FE3CA89-E9BB-F547-1009-8EA86EC0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22" y="1982528"/>
            <a:ext cx="617220" cy="617220"/>
          </a:xfrm>
          <a:prstGeom prst="rect">
            <a:avLst/>
          </a:prstGeom>
        </p:spPr>
      </p:pic>
      <p:sp>
        <p:nvSpPr>
          <p:cNvPr id="4" name="Text 3">
            <a:extLst>
              <a:ext uri="{FF2B5EF4-FFF2-40B4-BE49-F238E27FC236}">
                <a16:creationId xmlns:a16="http://schemas.microsoft.com/office/drawing/2014/main" id="{51FA3EF7-0FF0-BC10-7BDB-180C26956F5E}"/>
              </a:ext>
            </a:extLst>
          </p:cNvPr>
          <p:cNvSpPr/>
          <p:nvPr/>
        </p:nvSpPr>
        <p:spPr>
          <a:xfrm>
            <a:off x="1068422" y="2846565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</a:t>
            </a:r>
            <a:endParaRPr lang="en-US" sz="2430" dirty="0"/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773C1CC9-B086-1F00-CA03-2DD90E76E851}"/>
              </a:ext>
            </a:extLst>
          </p:cNvPr>
          <p:cNvSpPr/>
          <p:nvPr/>
        </p:nvSpPr>
        <p:spPr>
          <a:xfrm>
            <a:off x="1068422" y="3380441"/>
            <a:ext cx="2947868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데이터 수집 및 분석</a:t>
            </a:r>
            <a:endParaRPr lang="en-US" sz="1944" dirty="0"/>
          </a:p>
        </p:txBody>
      </p:sp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5315A985-2E06-F077-D85B-3CE5FBF7E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22" y="3364518"/>
            <a:ext cx="617220" cy="617220"/>
          </a:xfrm>
          <a:prstGeom prst="rect">
            <a:avLst/>
          </a:prstGeom>
        </p:spPr>
      </p:pic>
      <p:sp>
        <p:nvSpPr>
          <p:cNvPr id="7" name="Text 5">
            <a:extLst>
              <a:ext uri="{FF2B5EF4-FFF2-40B4-BE49-F238E27FC236}">
                <a16:creationId xmlns:a16="http://schemas.microsoft.com/office/drawing/2014/main" id="{F2FC5369-31E4-BE0B-9CDE-1A8F48C7B218}"/>
              </a:ext>
            </a:extLst>
          </p:cNvPr>
          <p:cNvSpPr/>
          <p:nvPr/>
        </p:nvSpPr>
        <p:spPr>
          <a:xfrm>
            <a:off x="3892822" y="4228555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 err="1">
                <a:solidFill>
                  <a:srgbClr val="484237"/>
                </a:solidFill>
                <a:latin typeface="Gelasio" pitchFamily="34" charset="0"/>
                <a:ea typeface="Gelasio" pitchFamily="34" charset="-122"/>
              </a:rPr>
              <a:t>Pytorch</a:t>
            </a:r>
            <a:endParaRPr lang="en-US" sz="243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8A57923E-A14E-9E05-0A10-94A8D9525E55}"/>
              </a:ext>
            </a:extLst>
          </p:cNvPr>
          <p:cNvSpPr/>
          <p:nvPr/>
        </p:nvSpPr>
        <p:spPr>
          <a:xfrm>
            <a:off x="3892822" y="4762431"/>
            <a:ext cx="2947868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감성 분석 모델 구축</a:t>
            </a:r>
            <a:endParaRPr lang="en-US" sz="1944" dirty="0"/>
          </a:p>
        </p:txBody>
      </p:sp>
      <p:pic>
        <p:nvPicPr>
          <p:cNvPr id="9" name="Image 3" descr="preencoded.png">
            <a:extLst>
              <a:ext uri="{FF2B5EF4-FFF2-40B4-BE49-F238E27FC236}">
                <a16:creationId xmlns:a16="http://schemas.microsoft.com/office/drawing/2014/main" id="{80F4C062-9152-BC85-D1A9-B1B26E4F0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975" y="3364518"/>
            <a:ext cx="617220" cy="617220"/>
          </a:xfrm>
          <a:prstGeom prst="rect">
            <a:avLst/>
          </a:prstGeom>
        </p:spPr>
      </p:pic>
      <p:sp>
        <p:nvSpPr>
          <p:cNvPr id="10" name="Text 7">
            <a:extLst>
              <a:ext uri="{FF2B5EF4-FFF2-40B4-BE49-F238E27FC236}">
                <a16:creationId xmlns:a16="http://schemas.microsoft.com/office/drawing/2014/main" id="{5D6E5827-2702-EDB4-62A2-8333B7A3A8D1}"/>
              </a:ext>
            </a:extLst>
          </p:cNvPr>
          <p:cNvSpPr/>
          <p:nvPr/>
        </p:nvSpPr>
        <p:spPr>
          <a:xfrm>
            <a:off x="7210975" y="4228555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Django</a:t>
            </a:r>
            <a:endParaRPr lang="en-US" sz="243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A305B52A-253F-9428-1342-207FA6668D71}"/>
              </a:ext>
            </a:extLst>
          </p:cNvPr>
          <p:cNvSpPr/>
          <p:nvPr/>
        </p:nvSpPr>
        <p:spPr>
          <a:xfrm>
            <a:off x="7210975" y="4762431"/>
            <a:ext cx="2947868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웹 애플리케이션 개발</a:t>
            </a:r>
            <a:endParaRPr lang="en-US" sz="1944" dirty="0"/>
          </a:p>
        </p:txBody>
      </p:sp>
      <p:pic>
        <p:nvPicPr>
          <p:cNvPr id="12" name="Image 4" descr="preencoded.png">
            <a:extLst>
              <a:ext uri="{FF2B5EF4-FFF2-40B4-BE49-F238E27FC236}">
                <a16:creationId xmlns:a16="http://schemas.microsoft.com/office/drawing/2014/main" id="{811F2F98-ED3C-AE71-EC50-842C9AD8E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9128" y="3364518"/>
            <a:ext cx="617220" cy="617220"/>
          </a:xfrm>
          <a:prstGeom prst="rect">
            <a:avLst/>
          </a:prstGeom>
        </p:spPr>
      </p:pic>
      <p:sp>
        <p:nvSpPr>
          <p:cNvPr id="13" name="Text 9">
            <a:extLst>
              <a:ext uri="{FF2B5EF4-FFF2-40B4-BE49-F238E27FC236}">
                <a16:creationId xmlns:a16="http://schemas.microsoft.com/office/drawing/2014/main" id="{79B3EF90-8D2F-8878-BA5F-3B76F4FFD0E3}"/>
              </a:ext>
            </a:extLst>
          </p:cNvPr>
          <p:cNvSpPr/>
          <p:nvPr/>
        </p:nvSpPr>
        <p:spPr>
          <a:xfrm>
            <a:off x="10529128" y="4228555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MySQL</a:t>
            </a:r>
            <a:endParaRPr lang="en-US" sz="2430" dirty="0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6B16746F-873B-D699-379D-84BA87DA4CF8}"/>
              </a:ext>
            </a:extLst>
          </p:cNvPr>
          <p:cNvSpPr/>
          <p:nvPr/>
        </p:nvSpPr>
        <p:spPr>
          <a:xfrm>
            <a:off x="10529128" y="4762431"/>
            <a:ext cx="2947868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데이터베이스 관리</a:t>
            </a:r>
            <a:endParaRPr lang="en-US" sz="1944" dirty="0"/>
          </a:p>
        </p:txBody>
      </p:sp>
    </p:spTree>
    <p:extLst>
      <p:ext uri="{BB962C8B-B14F-4D97-AF65-F5344CB8AC3E}">
        <p14:creationId xmlns:p14="http://schemas.microsoft.com/office/powerpoint/2010/main" val="27453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42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0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17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15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186</Words>
  <Application>Microsoft Office PowerPoint</Application>
  <PresentationFormat>와이드스크린</PresentationFormat>
  <Paragraphs>57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Gelasio</vt:lpstr>
      <vt:lpstr>맑은 고딕</vt:lpstr>
      <vt:lpstr>Arial</vt:lpstr>
      <vt:lpstr>Office 테마</vt:lpstr>
      <vt:lpstr>PowerPoint 프레젠테이션</vt:lpstr>
      <vt:lpstr>(아이콘) 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김홍철</dc:creator>
  <cp:lastModifiedBy>김홍철</cp:lastModifiedBy>
  <cp:revision>1</cp:revision>
  <dcterms:created xsi:type="dcterms:W3CDTF">2024-07-06T05:21:58Z</dcterms:created>
  <dcterms:modified xsi:type="dcterms:W3CDTF">2024-07-06T07:28:47Z</dcterms:modified>
</cp:coreProperties>
</file>