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6"/>
  </p:notesMasterIdLst>
  <p:sldIdLst>
    <p:sldId id="256" r:id="rId2"/>
    <p:sldId id="257" r:id="rId3"/>
    <p:sldId id="258" r:id="rId4"/>
    <p:sldId id="260" r:id="rId5"/>
    <p:sldId id="261" r:id="rId6"/>
    <p:sldId id="262" r:id="rId7"/>
    <p:sldId id="263" r:id="rId8"/>
    <p:sldId id="264" r:id="rId9"/>
    <p:sldId id="283" r:id="rId10"/>
    <p:sldId id="284" r:id="rId11"/>
    <p:sldId id="270" r:id="rId12"/>
    <p:sldId id="271" r:id="rId13"/>
    <p:sldId id="272"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8"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1DEBC-A606-4C6F-A951-8B23D6FBA266}" type="datetimeFigureOut">
              <a:rPr lang="en-US" smtClean="0"/>
              <a:pPr/>
              <a:t>17-Sep-19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27F441-4EC2-47C4-A6C7-1DA4F528C10F}" type="slidenum">
              <a:rPr lang="en-US" smtClean="0"/>
              <a:pPr/>
              <a:t>‹#›</a:t>
            </a:fld>
            <a:endParaRPr lang="en-US"/>
          </a:p>
        </p:txBody>
      </p:sp>
    </p:spTree>
    <p:extLst>
      <p:ext uri="{BB962C8B-B14F-4D97-AF65-F5344CB8AC3E}">
        <p14:creationId xmlns:p14="http://schemas.microsoft.com/office/powerpoint/2010/main" xmlns="" val="2213078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27F441-4EC2-47C4-A6C7-1DA4F528C10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293EC-CAC0-43F6-A0B6-917E176952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67DDE21-B51A-4ADB-86C2-754A8830BAC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99A9746-C56A-4A59-8AA4-E436D4B945B1}"/>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88C072C2-ECB5-492A-A3A3-D4496E06F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AAB29FE-5EF9-49D8-946B-21AF6D41318E}"/>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00336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29E43E-54A4-4EFF-BFEB-8EA994D75B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6DB863C-8477-49BE-9E8B-AEC2260167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9882A6-93BD-4607-921E-A6D93D316488}"/>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9AC2F6CA-DAEC-410F-9B21-D62037A1D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91667EC-1E3D-41CE-BDAC-0F3907741BBF}"/>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31406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C974563-E6DD-45FB-BD0E-A676DE3157D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9B28A4-1B7D-4D02-BE73-3884CFAA176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D19972C-70A3-4243-BF06-E6E73A3F4FA2}"/>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BB361745-6BBF-4986-AF28-9A0758AB6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66A791-0E4B-46D4-B5AD-2E990A81E092}"/>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390820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B33C4-2ED1-4E93-8EFE-EF5D5FFFE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BB9BD0A-3364-4547-9479-398831ECD5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ABD40E-647B-4D43-85E0-35F7CE9FC5FA}"/>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D5111FA6-6043-4BE2-8EBF-7A1903CF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934E149-2284-4D72-8ACE-586E975F16B9}"/>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45051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A6E9-7F16-48DD-A707-775BC26E1E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0299A44-2E31-496E-A504-51E0280F14F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4B24B04-0BE9-4514-B9C6-8D147310F258}"/>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5B98C673-635B-41FA-90F8-974001D5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F2A45E-09C3-4FE7-86C7-CDF1067E8A20}"/>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8887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4801C7-9777-4C94-A1B4-4148EA396C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0D1FD72-6288-4307-A5CE-48B87F38817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3A02147-C8E4-427F-ADE1-D0D1F06776B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359867F-540F-4610-AE9C-19348B6C2067}"/>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6" name="Footer Placeholder 5">
            <a:extLst>
              <a:ext uri="{FF2B5EF4-FFF2-40B4-BE49-F238E27FC236}">
                <a16:creationId xmlns="" xmlns:a16="http://schemas.microsoft.com/office/drawing/2014/main" id="{1CAD8D59-3864-4820-87A7-61F890648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4F90F1-A372-48D0-9721-48AB12610F08}"/>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02433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92B-D4C8-4A49-AE80-83820E79B98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24C496-3F90-42AC-B265-DD449093009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 xmlns:a16="http://schemas.microsoft.com/office/drawing/2014/main" id="{287EC3BA-863E-442B-A8F3-ECEB826D82D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F75A692-FA5D-46DB-BC3B-81228C6042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 xmlns:a16="http://schemas.microsoft.com/office/drawing/2014/main" id="{E9E4A071-F560-4C71-8FD8-B2124A73224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1952CA2-95EF-4064-BC5E-2254181C0550}"/>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8" name="Footer Placeholder 7">
            <a:extLst>
              <a:ext uri="{FF2B5EF4-FFF2-40B4-BE49-F238E27FC236}">
                <a16:creationId xmlns="" xmlns:a16="http://schemas.microsoft.com/office/drawing/2014/main" id="{4B0BA9EB-A5B3-426A-AAE0-878D12D4D8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124DE58-0558-441B-BCF4-1F0E5E84E208}"/>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87605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4C424-BF9A-4EC5-BB55-8AA508DAAE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E878890-D6E2-4E03-869F-F540368E86C3}"/>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4" name="Footer Placeholder 3">
            <a:extLst>
              <a:ext uri="{FF2B5EF4-FFF2-40B4-BE49-F238E27FC236}">
                <a16:creationId xmlns="" xmlns:a16="http://schemas.microsoft.com/office/drawing/2014/main" id="{7C9E6225-ED88-40A0-B7DB-DBFB7ADDC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33EAD4F-2B1F-49E4-821E-ECD75FCB643D}"/>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216555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2E2D48C-CB9C-4B8B-803C-D4673D864458}"/>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3" name="Footer Placeholder 2">
            <a:extLst>
              <a:ext uri="{FF2B5EF4-FFF2-40B4-BE49-F238E27FC236}">
                <a16:creationId xmlns="" xmlns:a16="http://schemas.microsoft.com/office/drawing/2014/main" id="{B8CD97DC-6A5C-4D97-90BC-7D599A2458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48B3139-97DD-4F2C-8184-7E5B0DC3866A}"/>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55309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C47A3-DFB1-4A64-896C-16409DE6CD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0E1069D-18A5-438D-AC3C-4E17EECB92B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F953642-F258-4FB0-8FC8-CAD324FB2D1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01214B2F-D12F-488C-9319-841E4F629B46}"/>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6" name="Footer Placeholder 5">
            <a:extLst>
              <a:ext uri="{FF2B5EF4-FFF2-40B4-BE49-F238E27FC236}">
                <a16:creationId xmlns="" xmlns:a16="http://schemas.microsoft.com/office/drawing/2014/main" id="{5935D20E-04F7-42FE-A0FA-F6F226AD0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30BAD4D-FFC0-40E2-8B56-E6CAC360D91F}"/>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182835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F9F29-91AE-44C9-B654-A03D06C745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65CD27E-88CD-4E44-9545-593F746D2EA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F750E2BB-E248-4BD2-BE0A-9D74587231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008FA2B3-AA3F-47B6-BA47-2823934E70F5}"/>
              </a:ext>
            </a:extLst>
          </p:cNvPr>
          <p:cNvSpPr>
            <a:spLocks noGrp="1"/>
          </p:cNvSpPr>
          <p:nvPr>
            <p:ph type="dt" sz="half" idx="10"/>
          </p:nvPr>
        </p:nvSpPr>
        <p:spPr/>
        <p:txBody>
          <a:bodyPr/>
          <a:lstStyle/>
          <a:p>
            <a:fld id="{7D9F3420-AC02-4A43-BB40-81DFD5BF71B6}" type="datetimeFigureOut">
              <a:rPr lang="en-US" smtClean="0"/>
              <a:pPr/>
              <a:t>17-Sep-19</a:t>
            </a:fld>
            <a:endParaRPr lang="en-US"/>
          </a:p>
        </p:txBody>
      </p:sp>
      <p:sp>
        <p:nvSpPr>
          <p:cNvPr id="6" name="Footer Placeholder 5">
            <a:extLst>
              <a:ext uri="{FF2B5EF4-FFF2-40B4-BE49-F238E27FC236}">
                <a16:creationId xmlns="" xmlns:a16="http://schemas.microsoft.com/office/drawing/2014/main" id="{2BDA4DE1-27C0-45F6-AD30-A6A87B1FD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C2E0B47-6D67-4FD8-A28C-68FED1ECBBD6}"/>
              </a:ext>
            </a:extLst>
          </p:cNvPr>
          <p:cNvSpPr>
            <a:spLocks noGrp="1"/>
          </p:cNvSpPr>
          <p:nvPr>
            <p:ph type="sldNum" sz="quarter" idx="12"/>
          </p:nvPr>
        </p:nvSpPr>
        <p:spPr/>
        <p:txBody>
          <a:body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335505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8B07125-F07E-474C-84D2-9E5C978DB03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74EA3D5-89FB-4DAF-948F-AE2BAC17538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218D18-0ABC-4593-B0C1-45AA63F4A53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9F3420-AC02-4A43-BB40-81DFD5BF71B6}" type="datetimeFigureOut">
              <a:rPr lang="en-US" smtClean="0"/>
              <a:pPr/>
              <a:t>17-Sep-19</a:t>
            </a:fld>
            <a:endParaRPr lang="en-US"/>
          </a:p>
        </p:txBody>
      </p:sp>
      <p:sp>
        <p:nvSpPr>
          <p:cNvPr id="5" name="Footer Placeholder 4">
            <a:extLst>
              <a:ext uri="{FF2B5EF4-FFF2-40B4-BE49-F238E27FC236}">
                <a16:creationId xmlns="" xmlns:a16="http://schemas.microsoft.com/office/drawing/2014/main" id="{5DE68227-C100-4A43-B786-CF576E53C89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881FBFA-6C34-43F4-BA40-A66DCFC7E9A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1A4A1-65F4-4C94-B122-ADBC11921D8C}" type="slidenum">
              <a:rPr lang="en-US" smtClean="0"/>
              <a:pPr/>
              <a:t>‹#›</a:t>
            </a:fld>
            <a:endParaRPr lang="en-US"/>
          </a:p>
        </p:txBody>
      </p:sp>
    </p:spTree>
    <p:extLst>
      <p:ext uri="{BB962C8B-B14F-4D97-AF65-F5344CB8AC3E}">
        <p14:creationId xmlns:p14="http://schemas.microsoft.com/office/powerpoint/2010/main" xmlns="" val="367844667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438400"/>
            <a:ext cx="8229600" cy="2208297"/>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DOCUMENT  MANAGEMENT </a:t>
            </a:r>
          </a:p>
          <a:p>
            <a:pPr algn="ct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SYSTEM</a:t>
            </a:r>
            <a:endParaRPr lang="en-US" sz="3600" b="1"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endParaRPr lang="en-US" sz="2950" dirty="0">
              <a:latin typeface="Times New Roman" pitchFamily="18" charset="0"/>
              <a:cs typeface="Times New Roman" pitchFamily="18" charset="0"/>
            </a:endParaRPr>
          </a:p>
        </p:txBody>
      </p:sp>
      <p:sp>
        <p:nvSpPr>
          <p:cNvPr id="6" name="TextBox 5"/>
          <p:cNvSpPr txBox="1"/>
          <p:nvPr/>
        </p:nvSpPr>
        <p:spPr>
          <a:xfrm>
            <a:off x="0" y="3657600"/>
            <a:ext cx="9144000" cy="2031325"/>
          </a:xfrm>
          <a:prstGeom prst="rect">
            <a:avLst/>
          </a:prstGeom>
          <a:noFill/>
        </p:spPr>
        <p:txBody>
          <a:bodyPr wrap="square" rtlCol="0">
            <a:spAutoFit/>
          </a:bodyPr>
          <a:lstStyle/>
          <a:p>
            <a:endParaRPr lang="en-US" sz="2400" b="1" u="sng" dirty="0">
              <a:latin typeface="Times New Roman" pitchFamily="18" charset="0"/>
              <a:cs typeface="Times New Roman" pitchFamily="18" charset="0"/>
            </a:endParaRPr>
          </a:p>
          <a:p>
            <a:endParaRPr lang="en-US" sz="2400" b="1" u="sng" dirty="0" smtClean="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Under </a:t>
            </a:r>
            <a:r>
              <a:rPr lang="en-US" sz="2400" b="1" u="sng" dirty="0">
                <a:latin typeface="Times New Roman" pitchFamily="18" charset="0"/>
                <a:cs typeface="Times New Roman" pitchFamily="18" charset="0"/>
              </a:rPr>
              <a:t>the supervision of</a:t>
            </a:r>
            <a:r>
              <a:rPr lang="en-US" sz="2400" b="1" dirty="0">
                <a:latin typeface="Times New Roman" pitchFamily="18" charset="0"/>
                <a:cs typeface="Times New Roman" pitchFamily="18" charset="0"/>
              </a:rPr>
              <a:t>:   </a:t>
            </a:r>
            <a:r>
              <a:rPr lang="en-US" sz="2200" b="1" dirty="0">
                <a:latin typeface="Times New Roman" pitchFamily="18" charset="0"/>
                <a:cs typeface="Times New Roman" pitchFamily="18" charset="0"/>
              </a:rPr>
              <a:t>                                   </a:t>
            </a:r>
            <a:r>
              <a:rPr lang="en-US" sz="2400" b="1" u="sng" dirty="0">
                <a:latin typeface="Times New Roman" pitchFamily="18" charset="0"/>
                <a:cs typeface="Times New Roman" pitchFamily="18" charset="0"/>
              </a:rPr>
              <a:t>Presented By</a:t>
            </a:r>
            <a:r>
              <a:rPr lang="en-US" sz="2400" u="sng"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r>
              <a:rPr lang="en-US" b="1" dirty="0">
                <a:latin typeface="Times New Roman" pitchFamily="18" charset="0"/>
                <a:cs typeface="Times New Roman" pitchFamily="18" charset="0"/>
              </a:rPr>
              <a:t> MR. </a:t>
            </a:r>
            <a:r>
              <a:rPr lang="en-US" b="1" dirty="0" smtClean="0">
                <a:latin typeface="Times New Roman" pitchFamily="18" charset="0"/>
                <a:cs typeface="Times New Roman" pitchFamily="18" charset="0"/>
              </a:rPr>
              <a:t>PANKAJ  KAPOOR                                                            </a:t>
            </a:r>
            <a:r>
              <a:rPr lang="en-US" dirty="0" err="1" smtClean="0">
                <a:latin typeface="Times New Roman" pitchFamily="18" charset="0"/>
                <a:cs typeface="Times New Roman" pitchFamily="18" charset="0"/>
              </a:rPr>
              <a:t>Ayushi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Srivastava</a:t>
            </a:r>
            <a:r>
              <a:rPr lang="en-US" dirty="0" smtClean="0">
                <a:latin typeface="Times New Roman" pitchFamily="18" charset="0"/>
                <a:cs typeface="Times New Roman" pitchFamily="18" charset="0"/>
              </a:rPr>
              <a:t>(171500080</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Department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Computer science and </a:t>
            </a:r>
            <a:r>
              <a:rPr lang="en-US" dirty="0">
                <a:latin typeface="Times New Roman" pitchFamily="18" charset="0"/>
                <a:cs typeface="Times New Roman" pitchFamily="18" charset="0"/>
              </a:rPr>
              <a:t>Engineering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Vaishnavi</a:t>
            </a:r>
            <a:r>
              <a:rPr lang="en-US" dirty="0" smtClean="0">
                <a:latin typeface="Times New Roman" pitchFamily="18" charset="0"/>
                <a:cs typeface="Times New Roman" pitchFamily="18" charset="0"/>
              </a:rPr>
              <a:t> Gupta ( )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Nupur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Dhawan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a14="http://schemas.microsoft.com/office/drawing/2010/main" xmlns="" val="0"/>
              </a:ext>
            </a:extLst>
          </a:blip>
          <a:srcRect t="12951" b="15404"/>
          <a:stretch>
            <a:fillRect/>
          </a:stretch>
        </p:blipFill>
        <p:spPr>
          <a:xfrm>
            <a:off x="3429000" y="0"/>
            <a:ext cx="2210041" cy="2438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5400"/>
            <a:ext cx="7886700" cy="4881563"/>
          </a:xfrm>
        </p:spPr>
        <p:txBody>
          <a:bodyPr>
            <a:normAutofit/>
          </a:bodyPr>
          <a:lstStyle/>
          <a:p>
            <a:pPr algn="just">
              <a:buNone/>
            </a:pPr>
            <a:r>
              <a:rPr lang="en-US" dirty="0" smtClean="0"/>
              <a:t>   </a:t>
            </a:r>
            <a:r>
              <a:rPr lang="en-US" sz="2200" b="1" u="sng" dirty="0" smtClean="0">
                <a:latin typeface="Times New Roman" pitchFamily="18" charset="0"/>
                <a:cs typeface="Times New Roman" pitchFamily="18" charset="0"/>
              </a:rPr>
              <a:t>PHP:</a:t>
            </a:r>
            <a:r>
              <a:rPr lang="en-US" sz="2200" dirty="0" smtClean="0">
                <a:latin typeface="Times New Roman" pitchFamily="18" charset="0"/>
                <a:cs typeface="Times New Roman" pitchFamily="18" charset="0"/>
              </a:rPr>
              <a:t> Hypertext Preprocessor (or simply PHP) is a general-purpose programming language originally designed for web development. PHP code may be executed with a command line interface (CLI), embedded into HTML code, or it can be used in combination with various web template systems, web content management systems, and web frameworks. PHP code is usually processed by a PHP interpreter implemented as a module in a web server or as a Common Gateway Interface</a:t>
            </a:r>
            <a:r>
              <a:rPr lang="en-US" dirty="0" smtClean="0">
                <a:latin typeface="Times New Roman" pitchFamily="18" charset="0"/>
                <a:cs typeface="Times New Roman" pitchFamily="18" charset="0"/>
              </a:rPr>
              <a:t> (CGI) executable</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8956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itchFamily="18" charset="0"/>
                <a:cs typeface="Times New Roman" pitchFamily="18" charset="0"/>
              </a:rPr>
              <a:t>Student</a:t>
            </a:r>
          </a:p>
        </p:txBody>
      </p:sp>
      <p:sp>
        <p:nvSpPr>
          <p:cNvPr id="4" name="Oval 3"/>
          <p:cNvSpPr/>
          <p:nvPr/>
        </p:nvSpPr>
        <p:spPr>
          <a:xfrm rot="10800000" flipH="1" flipV="1">
            <a:off x="3314700" y="4076700"/>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Document </a:t>
            </a:r>
            <a:endParaRPr lang="en-US" sz="2000" b="1" dirty="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Management</a:t>
            </a: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System</a:t>
            </a:r>
          </a:p>
        </p:txBody>
      </p:sp>
      <p:sp>
        <p:nvSpPr>
          <p:cNvPr id="7" name="Rectangle 6"/>
          <p:cNvSpPr/>
          <p:nvPr/>
        </p:nvSpPr>
        <p:spPr>
          <a:xfrm>
            <a:off x="6392008" y="2971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itchFamily="18" charset="0"/>
                <a:cs typeface="Times New Roman" pitchFamily="18" charset="0"/>
              </a:rPr>
              <a:t>Admin</a:t>
            </a:r>
          </a:p>
        </p:txBody>
      </p:sp>
      <p:cxnSp>
        <p:nvCxnSpPr>
          <p:cNvPr id="11" name="Straight Arrow Connector 10"/>
          <p:cNvCxnSpPr>
            <a:cxnSpLocks/>
          </p:cNvCxnSpPr>
          <p:nvPr/>
        </p:nvCxnSpPr>
        <p:spPr>
          <a:xfrm>
            <a:off x="2116015" y="45720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2116015" y="358140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V="1">
            <a:off x="990600" y="3581400"/>
            <a:ext cx="0" cy="1447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990600" y="5029200"/>
            <a:ext cx="236220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a:cxnSpLocks/>
          </p:cNvCxnSpPr>
          <p:nvPr/>
        </p:nvCxnSpPr>
        <p:spPr>
          <a:xfrm>
            <a:off x="5981700" y="4724400"/>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V="1">
            <a:off x="6896100" y="3657600"/>
            <a:ext cx="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3352800" y="1676400"/>
            <a:ext cx="1828800" cy="430887"/>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200" b="1" u="sng" dirty="0" smtClean="0">
                <a:latin typeface="Times New Roman" pitchFamily="18" charset="0"/>
                <a:cs typeface="Times New Roman" pitchFamily="18" charset="0"/>
              </a:rPr>
              <a:t>Level </a:t>
            </a:r>
            <a:r>
              <a:rPr lang="en-US" sz="2200" b="1" u="sng" dirty="0">
                <a:latin typeface="Times New Roman" pitchFamily="18" charset="0"/>
                <a:cs typeface="Times New Roman" pitchFamily="18" charset="0"/>
              </a:rPr>
              <a:t>- 0</a:t>
            </a:r>
          </a:p>
        </p:txBody>
      </p:sp>
      <p:sp>
        <p:nvSpPr>
          <p:cNvPr id="43" name="TextBox 42"/>
          <p:cNvSpPr txBox="1"/>
          <p:nvPr/>
        </p:nvSpPr>
        <p:spPr>
          <a:xfrm>
            <a:off x="1905000" y="762000"/>
            <a:ext cx="5334000" cy="707886"/>
          </a:xfrm>
          <a:prstGeom prst="rect">
            <a:avLst/>
          </a:prstGeom>
          <a:noFill/>
        </p:spPr>
        <p:txBody>
          <a:bodyPr wrap="square" rtlCol="0">
            <a:spAutoFit/>
          </a:bodyPr>
          <a:lstStyle/>
          <a:p>
            <a:pPr algn="ctr"/>
            <a:r>
              <a:rPr lang="en-US" sz="3600" b="1" dirty="0"/>
              <a:t>  </a:t>
            </a:r>
            <a:r>
              <a:rPr lang="en-US" sz="3600" b="1" dirty="0" smtClean="0"/>
              <a:t> </a:t>
            </a:r>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Data Flow Diagram</a:t>
            </a:r>
          </a:p>
        </p:txBody>
      </p:sp>
      <p:sp>
        <p:nvSpPr>
          <p:cNvPr id="44" name="TextBox 43"/>
          <p:cNvSpPr txBox="1"/>
          <p:nvPr/>
        </p:nvSpPr>
        <p:spPr>
          <a:xfrm>
            <a:off x="2133600" y="4191000"/>
            <a:ext cx="1066800" cy="338554"/>
          </a:xfrm>
          <a:prstGeom prst="rect">
            <a:avLst/>
          </a:prstGeom>
          <a:noFill/>
        </p:spPr>
        <p:txBody>
          <a:bodyPr wrap="square" rtlCol="0">
            <a:spAutoFit/>
          </a:bodyPr>
          <a:lstStyle/>
          <a:p>
            <a:r>
              <a:rPr lang="en-US" sz="1600" dirty="0">
                <a:latin typeface="Times New Roman" pitchFamily="18" charset="0"/>
                <a:cs typeface="Times New Roman" pitchFamily="18" charset="0"/>
              </a:rPr>
              <a:t>Request</a:t>
            </a:r>
          </a:p>
        </p:txBody>
      </p:sp>
      <p:sp>
        <p:nvSpPr>
          <p:cNvPr id="45" name="TextBox 44"/>
          <p:cNvSpPr txBox="1"/>
          <p:nvPr/>
        </p:nvSpPr>
        <p:spPr>
          <a:xfrm>
            <a:off x="1447800" y="4724400"/>
            <a:ext cx="1143000" cy="338554"/>
          </a:xfrm>
          <a:prstGeom prst="rect">
            <a:avLst/>
          </a:prstGeom>
          <a:noFill/>
        </p:spPr>
        <p:txBody>
          <a:bodyPr wrap="square" rtlCol="0">
            <a:spAutoFit/>
          </a:bodyPr>
          <a:lstStyle/>
          <a:p>
            <a:r>
              <a:rPr lang="en-US" sz="1600" dirty="0">
                <a:latin typeface="Times New Roman" pitchFamily="18" charset="0"/>
                <a:cs typeface="Times New Roman" pitchFamily="18" charset="0"/>
              </a:rPr>
              <a:t>Date</a:t>
            </a:r>
          </a:p>
        </p:txBody>
      </p:sp>
      <p:sp>
        <p:nvSpPr>
          <p:cNvPr id="46" name="TextBox 45"/>
          <p:cNvSpPr txBox="1"/>
          <p:nvPr/>
        </p:nvSpPr>
        <p:spPr>
          <a:xfrm>
            <a:off x="6904893" y="3928023"/>
            <a:ext cx="1447800" cy="584775"/>
          </a:xfrm>
          <a:prstGeom prst="rect">
            <a:avLst/>
          </a:prstGeom>
          <a:noFill/>
        </p:spPr>
        <p:txBody>
          <a:bodyPr wrap="square" rtlCol="0">
            <a:spAutoFit/>
          </a:bodyPr>
          <a:lstStyle/>
          <a:p>
            <a:r>
              <a:rPr lang="en-US" sz="1600" dirty="0">
                <a:latin typeface="Times New Roman" pitchFamily="18" charset="0"/>
                <a:cs typeface="Times New Roman" pitchFamily="18" charset="0"/>
              </a:rPr>
              <a:t>Request for approval </a:t>
            </a:r>
          </a:p>
        </p:txBody>
      </p:sp>
      <p:cxnSp>
        <p:nvCxnSpPr>
          <p:cNvPr id="18" name="Straight Connector 17"/>
          <p:cNvCxnSpPr/>
          <p:nvPr/>
        </p:nvCxnSpPr>
        <p:spPr>
          <a:xfrm>
            <a:off x="8077200" y="3361592"/>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8534400" y="3352800"/>
            <a:ext cx="0" cy="160020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flipH="1">
            <a:off x="5934808" y="4948897"/>
            <a:ext cx="2590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696222" y="4948897"/>
            <a:ext cx="1981200" cy="338554"/>
          </a:xfrm>
          <a:prstGeom prst="rect">
            <a:avLst/>
          </a:prstGeom>
          <a:noFill/>
        </p:spPr>
        <p:txBody>
          <a:bodyPr wrap="square" rtlCol="0">
            <a:spAutoFit/>
          </a:bodyPr>
          <a:lstStyle/>
          <a:p>
            <a:r>
              <a:rPr lang="en-US" sz="1600" dirty="0"/>
              <a:t>Approved request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381000"/>
            <a:ext cx="1447800" cy="461665"/>
          </a:xfrm>
          <a:prstGeom prst="rect">
            <a:avLst/>
          </a:prstGeom>
          <a:noFill/>
        </p:spPr>
        <p:txBody>
          <a:bodyPr wrap="square" rtlCol="0">
            <a:spAutoFit/>
          </a:bodyPr>
          <a:lstStyle/>
          <a:p>
            <a:pPr algn="ctr"/>
            <a:r>
              <a:rPr lang="en-US" sz="2400" b="1" u="sng" dirty="0">
                <a:latin typeface="Times New Roman" pitchFamily="18" charset="0"/>
                <a:cs typeface="Times New Roman" pitchFamily="18" charset="0"/>
              </a:rPr>
              <a:t>Level - 1</a:t>
            </a:r>
          </a:p>
        </p:txBody>
      </p:sp>
      <p:sp>
        <p:nvSpPr>
          <p:cNvPr id="3" name="Rectangle 2"/>
          <p:cNvSpPr/>
          <p:nvPr/>
        </p:nvSpPr>
        <p:spPr>
          <a:xfrm>
            <a:off x="609600" y="1600200"/>
            <a:ext cx="1371600" cy="381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Student</a:t>
            </a:r>
          </a:p>
        </p:txBody>
      </p:sp>
      <p:sp>
        <p:nvSpPr>
          <p:cNvPr id="4" name="Oval 3"/>
          <p:cNvSpPr/>
          <p:nvPr/>
        </p:nvSpPr>
        <p:spPr>
          <a:xfrm>
            <a:off x="3276600" y="1143000"/>
            <a:ext cx="1752600" cy="11430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Request for login</a:t>
            </a:r>
          </a:p>
        </p:txBody>
      </p:sp>
      <p:cxnSp>
        <p:nvCxnSpPr>
          <p:cNvPr id="6" name="Straight Connector 5"/>
          <p:cNvCxnSpPr/>
          <p:nvPr/>
        </p:nvCxnSpPr>
        <p:spPr>
          <a:xfrm>
            <a:off x="6629400" y="1219200"/>
            <a:ext cx="1981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629400" y="1219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29400" y="1752600"/>
            <a:ext cx="1981200" cy="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6629400" y="2438400"/>
            <a:ext cx="1905000" cy="1295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Submission Of Application</a:t>
            </a:r>
          </a:p>
        </p:txBody>
      </p:sp>
      <p:sp>
        <p:nvSpPr>
          <p:cNvPr id="20" name="TextBox 19"/>
          <p:cNvSpPr txBox="1"/>
          <p:nvPr/>
        </p:nvSpPr>
        <p:spPr>
          <a:xfrm flipH="1">
            <a:off x="7010400" y="1295400"/>
            <a:ext cx="1415469" cy="369332"/>
          </a:xfrm>
          <a:prstGeom prst="rect">
            <a:avLst/>
          </a:prstGeom>
          <a:noFill/>
        </p:spPr>
        <p:txBody>
          <a:bodyPr wrap="square" rtlCol="0">
            <a:spAutoFit/>
          </a:bodyPr>
          <a:lstStyle/>
          <a:p>
            <a:r>
              <a:rPr lang="en-US" dirty="0">
                <a:latin typeface="Times New Roman" pitchFamily="18" charset="0"/>
                <a:cs typeface="Times New Roman" pitchFamily="18" charset="0"/>
              </a:rPr>
              <a:t>Student Data</a:t>
            </a:r>
          </a:p>
        </p:txBody>
      </p:sp>
      <p:cxnSp>
        <p:nvCxnSpPr>
          <p:cNvPr id="22" name="Straight Connector 21"/>
          <p:cNvCxnSpPr/>
          <p:nvPr/>
        </p:nvCxnSpPr>
        <p:spPr>
          <a:xfrm>
            <a:off x="7010400" y="12192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858000" y="45720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4572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39000" y="4572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50292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29400" y="1295400"/>
            <a:ext cx="533400" cy="369332"/>
          </a:xfrm>
          <a:prstGeom prst="rect">
            <a:avLst/>
          </a:prstGeom>
          <a:noFill/>
        </p:spPr>
        <p:txBody>
          <a:bodyPr wrap="square" rtlCol="0">
            <a:spAutoFit/>
          </a:bodyPr>
          <a:lstStyle/>
          <a:p>
            <a:r>
              <a:rPr lang="en-US" b="1" dirty="0"/>
              <a:t>D1</a:t>
            </a:r>
          </a:p>
        </p:txBody>
      </p:sp>
      <p:sp>
        <p:nvSpPr>
          <p:cNvPr id="40" name="TextBox 39"/>
          <p:cNvSpPr txBox="1"/>
          <p:nvPr/>
        </p:nvSpPr>
        <p:spPr>
          <a:xfrm>
            <a:off x="6858000" y="4648200"/>
            <a:ext cx="609600" cy="369332"/>
          </a:xfrm>
          <a:prstGeom prst="rect">
            <a:avLst/>
          </a:prstGeom>
          <a:noFill/>
        </p:spPr>
        <p:txBody>
          <a:bodyPr wrap="square" rtlCol="0">
            <a:spAutoFit/>
          </a:bodyPr>
          <a:lstStyle/>
          <a:p>
            <a:r>
              <a:rPr lang="en-US" b="1" dirty="0"/>
              <a:t>D2</a:t>
            </a:r>
          </a:p>
        </p:txBody>
      </p:sp>
      <p:sp>
        <p:nvSpPr>
          <p:cNvPr id="41" name="TextBox 40"/>
          <p:cNvSpPr txBox="1"/>
          <p:nvPr/>
        </p:nvSpPr>
        <p:spPr>
          <a:xfrm>
            <a:off x="7315200" y="4648200"/>
            <a:ext cx="1676400" cy="369332"/>
          </a:xfrm>
          <a:prstGeom prst="rect">
            <a:avLst/>
          </a:prstGeom>
          <a:noFill/>
        </p:spPr>
        <p:txBody>
          <a:bodyPr wrap="square" rtlCol="0">
            <a:spAutoFit/>
          </a:bodyPr>
          <a:lstStyle/>
          <a:p>
            <a:r>
              <a:rPr lang="en-US" dirty="0">
                <a:latin typeface="Times New Roman" pitchFamily="18" charset="0"/>
                <a:cs typeface="Times New Roman" pitchFamily="18" charset="0"/>
              </a:rPr>
              <a:t>Application</a:t>
            </a:r>
          </a:p>
        </p:txBody>
      </p:sp>
      <p:sp>
        <p:nvSpPr>
          <p:cNvPr id="43" name="Oval 42"/>
          <p:cNvSpPr/>
          <p:nvPr/>
        </p:nvSpPr>
        <p:spPr>
          <a:xfrm>
            <a:off x="3276600" y="5334000"/>
            <a:ext cx="1828800" cy="990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Approval from </a:t>
            </a:r>
            <a:r>
              <a:rPr lang="en-US" dirty="0" smtClean="0">
                <a:latin typeface="Times New Roman" pitchFamily="18" charset="0"/>
                <a:cs typeface="Times New Roman" pitchFamily="18" charset="0"/>
              </a:rPr>
              <a:t>ADMIN</a:t>
            </a:r>
            <a:endParaRPr lang="en-US" dirty="0">
              <a:latin typeface="Times New Roman" pitchFamily="18" charset="0"/>
              <a:cs typeface="Times New Roman" pitchFamily="18" charset="0"/>
            </a:endParaRPr>
          </a:p>
        </p:txBody>
      </p:sp>
      <p:sp>
        <p:nvSpPr>
          <p:cNvPr id="44" name="Oval 43"/>
          <p:cNvSpPr/>
          <p:nvPr/>
        </p:nvSpPr>
        <p:spPr>
          <a:xfrm>
            <a:off x="685800" y="3200400"/>
            <a:ext cx="2057400" cy="1371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Updation Of Date  by Document Office</a:t>
            </a:r>
          </a:p>
        </p:txBody>
      </p:sp>
      <p:cxnSp>
        <p:nvCxnSpPr>
          <p:cNvPr id="46" name="Straight Arrow Connector 45"/>
          <p:cNvCxnSpPr/>
          <p:nvPr/>
        </p:nvCxnSpPr>
        <p:spPr>
          <a:xfrm>
            <a:off x="7543800" y="1752600"/>
            <a:ext cx="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7467600" y="37338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5029200" y="5029200"/>
            <a:ext cx="1981200" cy="624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endCxn id="43" idx="6"/>
          </p:cNvCxnSpPr>
          <p:nvPr/>
        </p:nvCxnSpPr>
        <p:spPr>
          <a:xfrm flipH="1" flipV="1">
            <a:off x="5105400" y="5829300"/>
            <a:ext cx="22860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a:off x="7391400" y="5029200"/>
            <a:ext cx="0" cy="83820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Arrow Connector 71"/>
          <p:cNvCxnSpPr>
            <a:stCxn id="43" idx="1"/>
            <a:endCxn id="44" idx="4"/>
          </p:cNvCxnSpPr>
          <p:nvPr/>
        </p:nvCxnSpPr>
        <p:spPr>
          <a:xfrm flipH="1" flipV="1">
            <a:off x="1714500" y="4572000"/>
            <a:ext cx="1829922" cy="9070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flipV="1">
            <a:off x="2590800" y="1752600"/>
            <a:ext cx="4343400" cy="1752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1524000" y="1981200"/>
            <a:ext cx="0" cy="1219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p:nvPr/>
        </p:nvCxnSpPr>
        <p:spPr>
          <a:xfrm>
            <a:off x="4953000" y="1447800"/>
            <a:ext cx="1676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4343400" y="6705600"/>
            <a:ext cx="3810000" cy="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Arrow Connector 116"/>
          <p:cNvCxnSpPr>
            <a:endCxn id="41" idx="2"/>
          </p:cNvCxnSpPr>
          <p:nvPr/>
        </p:nvCxnSpPr>
        <p:spPr>
          <a:xfrm flipV="1">
            <a:off x="8153400" y="5017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a:off x="4343400" y="63246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a:off x="1981200" y="18288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6" name="TextBox 155"/>
          <p:cNvSpPr txBox="1"/>
          <p:nvPr/>
        </p:nvSpPr>
        <p:spPr>
          <a:xfrm>
            <a:off x="5105400" y="1143000"/>
            <a:ext cx="1600200" cy="338554"/>
          </a:xfrm>
          <a:prstGeom prst="rect">
            <a:avLst/>
          </a:prstGeom>
          <a:noFill/>
        </p:spPr>
        <p:txBody>
          <a:bodyPr wrap="square" rtlCol="0">
            <a:spAutoFit/>
          </a:bodyPr>
          <a:lstStyle/>
          <a:p>
            <a:r>
              <a:rPr lang="en-US" sz="1600" dirty="0">
                <a:latin typeface="Times New Roman" pitchFamily="18" charset="0"/>
                <a:cs typeface="Times New Roman" pitchFamily="18" charset="0"/>
              </a:rPr>
              <a:t>Verification</a:t>
            </a:r>
          </a:p>
        </p:txBody>
      </p:sp>
      <p:sp>
        <p:nvSpPr>
          <p:cNvPr id="157" name="TextBox 156"/>
          <p:cNvSpPr txBox="1"/>
          <p:nvPr/>
        </p:nvSpPr>
        <p:spPr>
          <a:xfrm>
            <a:off x="2133600" y="1524000"/>
            <a:ext cx="1066800" cy="338554"/>
          </a:xfrm>
          <a:prstGeom prst="rect">
            <a:avLst/>
          </a:prstGeom>
          <a:noFill/>
        </p:spPr>
        <p:txBody>
          <a:bodyPr wrap="square" rtlCol="0">
            <a:spAutoFit/>
          </a:bodyPr>
          <a:lstStyle/>
          <a:p>
            <a:r>
              <a:rPr lang="en-US" sz="1600" dirty="0">
                <a:latin typeface="Times New Roman" pitchFamily="18" charset="0"/>
                <a:cs typeface="Times New Roman" pitchFamily="18" charset="0"/>
              </a:rPr>
              <a:t>Request</a:t>
            </a:r>
          </a:p>
        </p:txBody>
      </p:sp>
      <p:sp>
        <p:nvSpPr>
          <p:cNvPr id="165" name="TextBox 164"/>
          <p:cNvSpPr txBox="1"/>
          <p:nvPr/>
        </p:nvSpPr>
        <p:spPr>
          <a:xfrm>
            <a:off x="914400" y="2514600"/>
            <a:ext cx="685800" cy="338554"/>
          </a:xfrm>
          <a:prstGeom prst="rect">
            <a:avLst/>
          </a:prstGeom>
          <a:noFill/>
        </p:spPr>
        <p:txBody>
          <a:bodyPr wrap="square" rtlCol="0">
            <a:spAutoFit/>
          </a:bodyPr>
          <a:lstStyle/>
          <a:p>
            <a:r>
              <a:rPr lang="en-US" sz="1600" dirty="0">
                <a:latin typeface="Times New Roman" pitchFamily="18" charset="0"/>
                <a:cs typeface="Times New Roman" pitchFamily="18" charset="0"/>
              </a:rPr>
              <a:t>Date</a:t>
            </a:r>
          </a:p>
        </p:txBody>
      </p:sp>
      <p:sp>
        <p:nvSpPr>
          <p:cNvPr id="166" name="TextBox 165"/>
          <p:cNvSpPr txBox="1"/>
          <p:nvPr/>
        </p:nvSpPr>
        <p:spPr>
          <a:xfrm>
            <a:off x="3733800" y="2971800"/>
            <a:ext cx="1600200" cy="523220"/>
          </a:xfrm>
          <a:prstGeom prst="rect">
            <a:avLst/>
          </a:prstGeom>
          <a:noFill/>
        </p:spPr>
        <p:txBody>
          <a:bodyPr wrap="square" rtlCol="0">
            <a:spAutoFit/>
          </a:bodyPr>
          <a:lstStyle/>
          <a:p>
            <a:r>
              <a:rPr lang="en-US" sz="1400" dirty="0">
                <a:latin typeface="Times New Roman" pitchFamily="18" charset="0"/>
                <a:cs typeface="Times New Roman" pitchFamily="18" charset="0"/>
              </a:rPr>
              <a:t>Update details and date flash</a:t>
            </a:r>
          </a:p>
        </p:txBody>
      </p:sp>
      <p:sp>
        <p:nvSpPr>
          <p:cNvPr id="167" name="TextBox 166"/>
          <p:cNvSpPr txBox="1"/>
          <p:nvPr/>
        </p:nvSpPr>
        <p:spPr>
          <a:xfrm>
            <a:off x="7543800" y="3810000"/>
            <a:ext cx="1295400" cy="584775"/>
          </a:xfrm>
          <a:prstGeom prst="rect">
            <a:avLst/>
          </a:prstGeom>
          <a:noFill/>
        </p:spPr>
        <p:txBody>
          <a:bodyPr wrap="square" rtlCol="0">
            <a:spAutoFit/>
          </a:bodyPr>
          <a:lstStyle/>
          <a:p>
            <a:r>
              <a:rPr lang="en-US" sz="1600" dirty="0">
                <a:latin typeface="Times New Roman" pitchFamily="18" charset="0"/>
                <a:cs typeface="Times New Roman" pitchFamily="18" charset="0"/>
              </a:rPr>
              <a:t>Store Application</a:t>
            </a:r>
          </a:p>
        </p:txBody>
      </p:sp>
      <p:sp>
        <p:nvSpPr>
          <p:cNvPr id="168" name="TextBox 167"/>
          <p:cNvSpPr txBox="1"/>
          <p:nvPr/>
        </p:nvSpPr>
        <p:spPr>
          <a:xfrm>
            <a:off x="7315200" y="5257800"/>
            <a:ext cx="914400" cy="523220"/>
          </a:xfrm>
          <a:prstGeom prst="rect">
            <a:avLst/>
          </a:prstGeom>
          <a:noFill/>
        </p:spPr>
        <p:txBody>
          <a:bodyPr wrap="square" rtlCol="0">
            <a:spAutoFit/>
          </a:bodyPr>
          <a:lstStyle/>
          <a:p>
            <a:r>
              <a:rPr lang="en-US" sz="1400" dirty="0">
                <a:latin typeface="Times New Roman" pitchFamily="18" charset="0"/>
                <a:cs typeface="Times New Roman" pitchFamily="18" charset="0"/>
              </a:rPr>
              <a:t>Send to </a:t>
            </a:r>
            <a:r>
              <a:rPr lang="en-US" sz="1400" dirty="0" smtClean="0">
                <a:latin typeface="Times New Roman" pitchFamily="18" charset="0"/>
                <a:cs typeface="Times New Roman" pitchFamily="18" charset="0"/>
              </a:rPr>
              <a:t>ADMIN</a:t>
            </a:r>
            <a:endParaRPr lang="en-US" sz="1400" dirty="0">
              <a:latin typeface="Times New Roman" pitchFamily="18" charset="0"/>
              <a:cs typeface="Times New Roman" pitchFamily="18" charset="0"/>
            </a:endParaRPr>
          </a:p>
        </p:txBody>
      </p:sp>
      <p:sp>
        <p:nvSpPr>
          <p:cNvPr id="169" name="TextBox 168"/>
          <p:cNvSpPr txBox="1"/>
          <p:nvPr/>
        </p:nvSpPr>
        <p:spPr>
          <a:xfrm>
            <a:off x="5181600" y="4724400"/>
            <a:ext cx="1295400" cy="523220"/>
          </a:xfrm>
          <a:prstGeom prst="rect">
            <a:avLst/>
          </a:prstGeom>
          <a:noFill/>
        </p:spPr>
        <p:txBody>
          <a:bodyPr wrap="square" rtlCol="0">
            <a:spAutoFit/>
          </a:bodyPr>
          <a:lstStyle/>
          <a:p>
            <a:r>
              <a:rPr lang="en-US" sz="1400" dirty="0">
                <a:latin typeface="Times New Roman" pitchFamily="18" charset="0"/>
                <a:cs typeface="Times New Roman" pitchFamily="18" charset="0"/>
              </a:rPr>
              <a:t>Approved from </a:t>
            </a:r>
            <a:r>
              <a:rPr lang="en-US" sz="1400" dirty="0" smtClean="0">
                <a:latin typeface="Times New Roman" pitchFamily="18" charset="0"/>
                <a:cs typeface="Times New Roman" pitchFamily="18" charset="0"/>
              </a:rPr>
              <a:t>ADMIN</a:t>
            </a:r>
            <a:endParaRPr lang="en-US" sz="1400" dirty="0">
              <a:latin typeface="Times New Roman" pitchFamily="18" charset="0"/>
              <a:cs typeface="Times New Roman" pitchFamily="18" charset="0"/>
            </a:endParaRPr>
          </a:p>
        </p:txBody>
      </p:sp>
      <p:sp>
        <p:nvSpPr>
          <p:cNvPr id="170" name="TextBox 169"/>
          <p:cNvSpPr txBox="1"/>
          <p:nvPr/>
        </p:nvSpPr>
        <p:spPr>
          <a:xfrm>
            <a:off x="4876800" y="6324600"/>
            <a:ext cx="4267200" cy="369332"/>
          </a:xfrm>
          <a:prstGeom prst="rect">
            <a:avLst/>
          </a:prstGeom>
          <a:noFill/>
        </p:spPr>
        <p:txBody>
          <a:bodyPr wrap="square" rtlCol="0">
            <a:spAutoFit/>
          </a:bodyPr>
          <a:lstStyle/>
          <a:p>
            <a:r>
              <a:rPr lang="en-US" dirty="0"/>
              <a:t>   </a:t>
            </a:r>
            <a:r>
              <a:rPr lang="en-US" sz="1600" dirty="0">
                <a:latin typeface="Times New Roman" pitchFamily="18" charset="0"/>
                <a:cs typeface="Times New Roman" pitchFamily="18" charset="0"/>
              </a:rPr>
              <a:t>Approved from </a:t>
            </a:r>
            <a:r>
              <a:rPr lang="en-US" sz="1600" dirty="0" smtClean="0">
                <a:latin typeface="Times New Roman" pitchFamily="18" charset="0"/>
                <a:cs typeface="Times New Roman" pitchFamily="18" charset="0"/>
              </a:rPr>
              <a:t>ADMIN</a:t>
            </a:r>
            <a:endParaRPr lang="en-US" sz="1600" dirty="0">
              <a:latin typeface="Times New Roman" pitchFamily="18" charset="0"/>
              <a:cs typeface="Times New Roman" pitchFamily="18" charset="0"/>
            </a:endParaRPr>
          </a:p>
        </p:txBody>
      </p:sp>
      <p:sp>
        <p:nvSpPr>
          <p:cNvPr id="171" name="TextBox 170"/>
          <p:cNvSpPr txBox="1"/>
          <p:nvPr/>
        </p:nvSpPr>
        <p:spPr>
          <a:xfrm>
            <a:off x="1905000" y="4953000"/>
            <a:ext cx="1371600" cy="738664"/>
          </a:xfrm>
          <a:prstGeom prst="rect">
            <a:avLst/>
          </a:prstGeom>
          <a:noFill/>
        </p:spPr>
        <p:txBody>
          <a:bodyPr wrap="square" rtlCol="0">
            <a:spAutoFit/>
          </a:bodyPr>
          <a:lstStyle/>
          <a:p>
            <a:r>
              <a:rPr lang="en-US" sz="1400" dirty="0">
                <a:latin typeface="Times New Roman" pitchFamily="18" charset="0"/>
                <a:cs typeface="Times New Roman" pitchFamily="18" charset="0"/>
              </a:rPr>
              <a:t>Send to Document Office</a:t>
            </a:r>
          </a:p>
        </p:txBody>
      </p:sp>
      <p:cxnSp>
        <p:nvCxnSpPr>
          <p:cNvPr id="45" name="Straight Arrow Connector 44"/>
          <p:cNvCxnSpPr>
            <a:stCxn id="44" idx="6"/>
            <a:endCxn id="40" idx="1"/>
          </p:cNvCxnSpPr>
          <p:nvPr/>
        </p:nvCxnSpPr>
        <p:spPr>
          <a:xfrm>
            <a:off x="2743200" y="3886200"/>
            <a:ext cx="4114800" cy="946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733800" y="3657600"/>
            <a:ext cx="1981200" cy="523220"/>
          </a:xfrm>
          <a:prstGeom prst="rect">
            <a:avLst/>
          </a:prstGeom>
          <a:noFill/>
        </p:spPr>
        <p:txBody>
          <a:bodyPr wrap="square" rtlCol="0">
            <a:spAutoFit/>
          </a:bodyPr>
          <a:lstStyle/>
          <a:p>
            <a:r>
              <a:rPr lang="en-US" sz="1400" dirty="0" smtClean="0"/>
              <a:t>Update the application form</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276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itchFamily="18" charset="0"/>
                <a:cs typeface="Times New Roman" pitchFamily="18" charset="0"/>
              </a:rPr>
              <a:t>Student</a:t>
            </a:r>
            <a:r>
              <a:rPr lang="en-US" b="1" dirty="0">
                <a:latin typeface="Times New Roman" pitchFamily="18" charset="0"/>
                <a:cs typeface="Times New Roman" pitchFamily="18" charset="0"/>
              </a:rPr>
              <a:t> </a:t>
            </a:r>
          </a:p>
        </p:txBody>
      </p:sp>
      <p:sp>
        <p:nvSpPr>
          <p:cNvPr id="4" name="Rectangle 3"/>
          <p:cNvSpPr/>
          <p:nvPr/>
        </p:nvSpPr>
        <p:spPr>
          <a:xfrm>
            <a:off x="3886200" y="4419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itchFamily="18" charset="0"/>
                <a:cs typeface="Times New Roman" pitchFamily="18" charset="0"/>
              </a:rPr>
              <a:t>Document Office </a:t>
            </a:r>
          </a:p>
        </p:txBody>
      </p:sp>
      <p:sp>
        <p:nvSpPr>
          <p:cNvPr id="5" name="Rectangle 4"/>
          <p:cNvSpPr/>
          <p:nvPr/>
        </p:nvSpPr>
        <p:spPr>
          <a:xfrm>
            <a:off x="6019800" y="34290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itchFamily="18" charset="0"/>
                <a:cs typeface="Times New Roman" pitchFamily="18" charset="0"/>
              </a:rPr>
              <a:t>Admin</a:t>
            </a:r>
          </a:p>
        </p:txBody>
      </p:sp>
      <p:sp>
        <p:nvSpPr>
          <p:cNvPr id="6" name="Oval 5"/>
          <p:cNvSpPr/>
          <p:nvPr/>
        </p:nvSpPr>
        <p:spPr>
          <a:xfrm>
            <a:off x="5791200" y="5181600"/>
            <a:ext cx="12954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latin typeface="Times New Roman" pitchFamily="18" charset="0"/>
                <a:cs typeface="Times New Roman" pitchFamily="18" charset="0"/>
              </a:rPr>
              <a:t>Room Number</a:t>
            </a:r>
          </a:p>
        </p:txBody>
      </p:sp>
      <p:sp>
        <p:nvSpPr>
          <p:cNvPr id="8" name="Oval 7"/>
          <p:cNvSpPr/>
          <p:nvPr/>
        </p:nvSpPr>
        <p:spPr>
          <a:xfrm>
            <a:off x="4724400" y="5943600"/>
            <a:ext cx="15240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u="sng" dirty="0" smtClean="0">
                <a:latin typeface="Times New Roman" pitchFamily="18" charset="0"/>
                <a:cs typeface="Times New Roman" pitchFamily="18" charset="0"/>
              </a:rPr>
              <a:t>University Roll-no</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9" name="Oval 8"/>
          <p:cNvSpPr/>
          <p:nvPr/>
        </p:nvSpPr>
        <p:spPr>
          <a:xfrm>
            <a:off x="2895600" y="5867400"/>
            <a:ext cx="17526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u="sng" dirty="0" smtClean="0">
                <a:latin typeface="Times New Roman" pitchFamily="18" charset="0"/>
                <a:cs typeface="Times New Roman" pitchFamily="18" charset="0"/>
              </a:rPr>
              <a:t>Application Id</a:t>
            </a:r>
            <a:endParaRPr lang="en-US" sz="1600" u="sng" dirty="0">
              <a:latin typeface="Times New Roman" pitchFamily="18" charset="0"/>
              <a:cs typeface="Times New Roman" pitchFamily="18" charset="0"/>
            </a:endParaRPr>
          </a:p>
        </p:txBody>
      </p:sp>
      <p:cxnSp>
        <p:nvCxnSpPr>
          <p:cNvPr id="11" name="Straight Connector 10"/>
          <p:cNvCxnSpPr>
            <a:endCxn id="6" idx="1"/>
          </p:cNvCxnSpPr>
          <p:nvPr/>
        </p:nvCxnSpPr>
        <p:spPr>
          <a:xfrm>
            <a:off x="5562600" y="4876800"/>
            <a:ext cx="418307" cy="394074"/>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4267200" y="5181600"/>
            <a:ext cx="178548" cy="687715"/>
          </a:xfrm>
          <a:prstGeom prst="line">
            <a:avLst/>
          </a:prstGeom>
          <a:ln/>
        </p:spPr>
        <p:style>
          <a:lnRef idx="2">
            <a:schemeClr val="dk1"/>
          </a:lnRef>
          <a:fillRef idx="0">
            <a:schemeClr val="dk1"/>
          </a:fillRef>
          <a:effectRef idx="1">
            <a:schemeClr val="dk1"/>
          </a:effectRef>
          <a:fontRef idx="minor">
            <a:schemeClr val="tx1"/>
          </a:fontRef>
        </p:style>
      </p:cxnSp>
      <p:cxnSp>
        <p:nvCxnSpPr>
          <p:cNvPr id="18" name="Straight Connector 17"/>
          <p:cNvCxnSpPr>
            <a:endCxn id="8" idx="0"/>
          </p:cNvCxnSpPr>
          <p:nvPr/>
        </p:nvCxnSpPr>
        <p:spPr>
          <a:xfrm>
            <a:off x="5334000" y="5181600"/>
            <a:ext cx="152400" cy="762000"/>
          </a:xfrm>
          <a:prstGeom prst="line">
            <a:avLst/>
          </a:prstGeom>
          <a:ln/>
        </p:spPr>
        <p:style>
          <a:lnRef idx="2">
            <a:schemeClr val="dk1"/>
          </a:lnRef>
          <a:fillRef idx="0">
            <a:schemeClr val="dk1"/>
          </a:fillRef>
          <a:effectRef idx="1">
            <a:schemeClr val="dk1"/>
          </a:effectRef>
          <a:fontRef idx="minor">
            <a:schemeClr val="tx1"/>
          </a:fontRef>
        </p:style>
      </p:cxnSp>
      <p:sp>
        <p:nvSpPr>
          <p:cNvPr id="34" name="Oval 33"/>
          <p:cNvSpPr/>
          <p:nvPr/>
        </p:nvSpPr>
        <p:spPr>
          <a:xfrm>
            <a:off x="7543800" y="2438400"/>
            <a:ext cx="12954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First Name </a:t>
            </a:r>
          </a:p>
        </p:txBody>
      </p:sp>
      <p:sp>
        <p:nvSpPr>
          <p:cNvPr id="35" name="Oval 34"/>
          <p:cNvSpPr/>
          <p:nvPr/>
        </p:nvSpPr>
        <p:spPr>
          <a:xfrm>
            <a:off x="7848600" y="3886200"/>
            <a:ext cx="11430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Last Name</a:t>
            </a:r>
          </a:p>
        </p:txBody>
      </p:sp>
      <p:sp>
        <p:nvSpPr>
          <p:cNvPr id="36" name="Oval 35"/>
          <p:cNvSpPr/>
          <p:nvPr/>
        </p:nvSpPr>
        <p:spPr>
          <a:xfrm>
            <a:off x="7848600" y="3124200"/>
            <a:ext cx="11430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Middle Name</a:t>
            </a:r>
          </a:p>
        </p:txBody>
      </p:sp>
      <p:sp>
        <p:nvSpPr>
          <p:cNvPr id="37" name="Oval 36"/>
          <p:cNvSpPr/>
          <p:nvPr/>
        </p:nvSpPr>
        <p:spPr>
          <a:xfrm>
            <a:off x="7620000" y="4648200"/>
            <a:ext cx="15240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Department</a:t>
            </a:r>
          </a:p>
        </p:txBody>
      </p:sp>
      <p:sp>
        <p:nvSpPr>
          <p:cNvPr id="40" name="Oval 39"/>
          <p:cNvSpPr/>
          <p:nvPr/>
        </p:nvSpPr>
        <p:spPr>
          <a:xfrm>
            <a:off x="6629400" y="4495800"/>
            <a:ext cx="9144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Id</a:t>
            </a:r>
          </a:p>
        </p:txBody>
      </p:sp>
      <p:sp>
        <p:nvSpPr>
          <p:cNvPr id="78" name="Oval 77"/>
          <p:cNvSpPr/>
          <p:nvPr/>
        </p:nvSpPr>
        <p:spPr>
          <a:xfrm>
            <a:off x="0" y="2057400"/>
            <a:ext cx="1371600" cy="762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u="sng" dirty="0">
                <a:latin typeface="Times New Roman" pitchFamily="18" charset="0"/>
                <a:cs typeface="Times New Roman" pitchFamily="18" charset="0"/>
              </a:rPr>
              <a:t>University</a:t>
            </a:r>
          </a:p>
          <a:p>
            <a:pPr algn="ctr"/>
            <a:r>
              <a:rPr lang="en-US" sz="1400" u="sng" dirty="0">
                <a:latin typeface="Times New Roman" pitchFamily="18" charset="0"/>
                <a:cs typeface="Times New Roman" pitchFamily="18" charset="0"/>
              </a:rPr>
              <a:t>Roll-no</a:t>
            </a:r>
            <a:r>
              <a:rPr lang="en-US" sz="1600" u="sng" dirty="0">
                <a:latin typeface="Times New Roman" pitchFamily="18" charset="0"/>
                <a:cs typeface="Times New Roman" pitchFamily="18" charset="0"/>
              </a:rPr>
              <a:t>.</a:t>
            </a:r>
          </a:p>
        </p:txBody>
      </p:sp>
      <p:sp>
        <p:nvSpPr>
          <p:cNvPr id="79" name="Oval 78"/>
          <p:cNvSpPr/>
          <p:nvPr/>
        </p:nvSpPr>
        <p:spPr>
          <a:xfrm>
            <a:off x="990600" y="4800600"/>
            <a:ext cx="12954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Course</a:t>
            </a:r>
          </a:p>
        </p:txBody>
      </p:sp>
      <p:sp>
        <p:nvSpPr>
          <p:cNvPr id="80" name="Oval 79"/>
          <p:cNvSpPr/>
          <p:nvPr/>
        </p:nvSpPr>
        <p:spPr>
          <a:xfrm>
            <a:off x="152400" y="4267200"/>
            <a:ext cx="11430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Times New Roman" pitchFamily="18" charset="0"/>
                <a:cs typeface="Times New Roman" pitchFamily="18" charset="0"/>
              </a:rPr>
              <a:t>Name</a:t>
            </a:r>
          </a:p>
        </p:txBody>
      </p:sp>
      <p:sp>
        <p:nvSpPr>
          <p:cNvPr id="81" name="Diamond 80"/>
          <p:cNvSpPr/>
          <p:nvPr/>
        </p:nvSpPr>
        <p:spPr>
          <a:xfrm>
            <a:off x="1981200" y="2362200"/>
            <a:ext cx="1447800" cy="7620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latin typeface="Times New Roman" pitchFamily="18" charset="0"/>
                <a:cs typeface="Times New Roman" pitchFamily="18" charset="0"/>
              </a:rPr>
              <a:t>Hasa</a:t>
            </a:r>
            <a:endParaRPr lang="en-US" sz="1400" dirty="0">
              <a:latin typeface="Times New Roman" pitchFamily="18" charset="0"/>
              <a:cs typeface="Times New Roman" pitchFamily="18" charset="0"/>
            </a:endParaRPr>
          </a:p>
        </p:txBody>
      </p:sp>
      <p:cxnSp>
        <p:nvCxnSpPr>
          <p:cNvPr id="87" name="Straight Connector 86"/>
          <p:cNvCxnSpPr>
            <a:endCxn id="81" idx="0"/>
          </p:cNvCxnSpPr>
          <p:nvPr/>
        </p:nvCxnSpPr>
        <p:spPr>
          <a:xfrm flipH="1">
            <a:off x="2705100" y="2057400"/>
            <a:ext cx="876300" cy="30480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a:stCxn id="81" idx="2"/>
          </p:cNvCxnSpPr>
          <p:nvPr/>
        </p:nvCxnSpPr>
        <p:spPr>
          <a:xfrm flipH="1">
            <a:off x="2133600" y="3124200"/>
            <a:ext cx="571500" cy="228600"/>
          </a:xfrm>
          <a:prstGeom prst="line">
            <a:avLst/>
          </a:prstGeom>
        </p:spPr>
        <p:style>
          <a:lnRef idx="2">
            <a:schemeClr val="dk1"/>
          </a:lnRef>
          <a:fillRef idx="0">
            <a:schemeClr val="dk1"/>
          </a:fillRef>
          <a:effectRef idx="1">
            <a:schemeClr val="dk1"/>
          </a:effectRef>
          <a:fontRef idx="minor">
            <a:schemeClr val="tx1"/>
          </a:fontRef>
        </p:style>
      </p:cxnSp>
      <p:sp>
        <p:nvSpPr>
          <p:cNvPr id="90" name="Oval 89"/>
          <p:cNvSpPr/>
          <p:nvPr/>
        </p:nvSpPr>
        <p:spPr>
          <a:xfrm>
            <a:off x="1905000" y="4343400"/>
            <a:ext cx="9906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tx1"/>
                </a:solidFill>
                <a:latin typeface="Times New Roman" pitchFamily="18" charset="0"/>
                <a:cs typeface="Times New Roman" pitchFamily="18" charset="0"/>
              </a:rPr>
              <a:t>Year</a:t>
            </a:r>
          </a:p>
        </p:txBody>
      </p:sp>
      <p:cxnSp>
        <p:nvCxnSpPr>
          <p:cNvPr id="92" name="Straight Connector 91"/>
          <p:cNvCxnSpPr>
            <a:stCxn id="78" idx="4"/>
          </p:cNvCxnSpPr>
          <p:nvPr/>
        </p:nvCxnSpPr>
        <p:spPr>
          <a:xfrm>
            <a:off x="685800" y="2819400"/>
            <a:ext cx="228600" cy="457200"/>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flipH="1">
            <a:off x="838200" y="3962400"/>
            <a:ext cx="76200" cy="30480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a:endCxn id="79" idx="0"/>
          </p:cNvCxnSpPr>
          <p:nvPr/>
        </p:nvCxnSpPr>
        <p:spPr>
          <a:xfrm flipH="1">
            <a:off x="1638300" y="3962400"/>
            <a:ext cx="38100" cy="83820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1981200" y="3962400"/>
            <a:ext cx="228600" cy="381000"/>
          </a:xfrm>
          <a:prstGeom prst="line">
            <a:avLst/>
          </a:prstGeom>
        </p:spPr>
        <p:style>
          <a:lnRef idx="2">
            <a:schemeClr val="dk1"/>
          </a:lnRef>
          <a:fillRef idx="0">
            <a:schemeClr val="dk1"/>
          </a:fillRef>
          <a:effectRef idx="1">
            <a:schemeClr val="dk1"/>
          </a:effectRef>
          <a:fontRef idx="minor">
            <a:schemeClr val="tx1"/>
          </a:fontRef>
        </p:style>
      </p:cxnSp>
      <p:sp>
        <p:nvSpPr>
          <p:cNvPr id="105" name="Diamond 104"/>
          <p:cNvSpPr/>
          <p:nvPr/>
        </p:nvSpPr>
        <p:spPr>
          <a:xfrm>
            <a:off x="2590800" y="3657600"/>
            <a:ext cx="1676400" cy="609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Receive</a:t>
            </a:r>
          </a:p>
        </p:txBody>
      </p:sp>
      <p:cxnSp>
        <p:nvCxnSpPr>
          <p:cNvPr id="107" name="Straight Connector 106"/>
          <p:cNvCxnSpPr>
            <a:stCxn id="2" idx="3"/>
            <a:endCxn id="105" idx="1"/>
          </p:cNvCxnSpPr>
          <p:nvPr/>
        </p:nvCxnSpPr>
        <p:spPr>
          <a:xfrm>
            <a:off x="2133600" y="3619500"/>
            <a:ext cx="457200" cy="342900"/>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a:stCxn id="105" idx="2"/>
          </p:cNvCxnSpPr>
          <p:nvPr/>
        </p:nvCxnSpPr>
        <p:spPr>
          <a:xfrm>
            <a:off x="3429000" y="42672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0" name="Diamond 109"/>
          <p:cNvSpPr/>
          <p:nvPr/>
        </p:nvSpPr>
        <p:spPr>
          <a:xfrm>
            <a:off x="3733800" y="2743200"/>
            <a:ext cx="1828800" cy="6858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Updation</a:t>
            </a:r>
          </a:p>
        </p:txBody>
      </p:sp>
      <p:sp>
        <p:nvSpPr>
          <p:cNvPr id="111" name="Diamond 110"/>
          <p:cNvSpPr/>
          <p:nvPr/>
        </p:nvSpPr>
        <p:spPr>
          <a:xfrm>
            <a:off x="5791200" y="1828800"/>
            <a:ext cx="1752600" cy="7620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For Approval</a:t>
            </a:r>
          </a:p>
        </p:txBody>
      </p:sp>
      <p:sp>
        <p:nvSpPr>
          <p:cNvPr id="114" name="Rectangle 113"/>
          <p:cNvSpPr/>
          <p:nvPr/>
        </p:nvSpPr>
        <p:spPr>
          <a:xfrm>
            <a:off x="9017078" y="4203799"/>
            <a:ext cx="279244" cy="307777"/>
          </a:xfrm>
          <a:prstGeom prst="rect">
            <a:avLst/>
          </a:prstGeom>
        </p:spPr>
        <p:txBody>
          <a:bodyPr wrap="none">
            <a:spAutoFit/>
          </a:bodyPr>
          <a:lstStyle/>
          <a:p>
            <a:r>
              <a:rPr lang="en-US" sz="1400" dirty="0">
                <a:solidFill>
                  <a:prstClr val="black"/>
                </a:solidFill>
              </a:rPr>
              <a:t>p</a:t>
            </a:r>
            <a:endParaRPr lang="en-US" dirty="0"/>
          </a:p>
        </p:txBody>
      </p:sp>
      <p:cxnSp>
        <p:nvCxnSpPr>
          <p:cNvPr id="123" name="Straight Connector 122"/>
          <p:cNvCxnSpPr>
            <a:endCxn id="110" idx="0"/>
          </p:cNvCxnSpPr>
          <p:nvPr/>
        </p:nvCxnSpPr>
        <p:spPr>
          <a:xfrm>
            <a:off x="4495800" y="2057400"/>
            <a:ext cx="152400" cy="685800"/>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a:stCxn id="110" idx="2"/>
            <a:endCxn id="4" idx="0"/>
          </p:cNvCxnSpPr>
          <p:nvPr/>
        </p:nvCxnSpPr>
        <p:spPr>
          <a:xfrm>
            <a:off x="4648200" y="3429000"/>
            <a:ext cx="76200" cy="990600"/>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a:endCxn id="111" idx="1"/>
          </p:cNvCxnSpPr>
          <p:nvPr/>
        </p:nvCxnSpPr>
        <p:spPr>
          <a:xfrm>
            <a:off x="4953000" y="1981200"/>
            <a:ext cx="838200" cy="228600"/>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a:stCxn id="111" idx="2"/>
          </p:cNvCxnSpPr>
          <p:nvPr/>
        </p:nvCxnSpPr>
        <p:spPr>
          <a:xfrm>
            <a:off x="6667500" y="2590800"/>
            <a:ext cx="38100" cy="83820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a:stCxn id="110" idx="3"/>
          </p:cNvCxnSpPr>
          <p:nvPr/>
        </p:nvCxnSpPr>
        <p:spPr>
          <a:xfrm>
            <a:off x="5562600" y="3086100"/>
            <a:ext cx="457200" cy="419100"/>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a:stCxn id="34" idx="3"/>
          </p:cNvCxnSpPr>
          <p:nvPr/>
        </p:nvCxnSpPr>
        <p:spPr>
          <a:xfrm flipH="1">
            <a:off x="7239000" y="2958726"/>
            <a:ext cx="494507" cy="470274"/>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a:stCxn id="5" idx="2"/>
            <a:endCxn id="40" idx="0"/>
          </p:cNvCxnSpPr>
          <p:nvPr/>
        </p:nvCxnSpPr>
        <p:spPr>
          <a:xfrm>
            <a:off x="6781800" y="4038600"/>
            <a:ext cx="304800" cy="457200"/>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a:stCxn id="5" idx="3"/>
          </p:cNvCxnSpPr>
          <p:nvPr/>
        </p:nvCxnSpPr>
        <p:spPr>
          <a:xfrm flipV="1">
            <a:off x="7543800" y="3581400"/>
            <a:ext cx="381000" cy="152400"/>
          </a:xfrm>
          <a:prstGeom prst="line">
            <a:avLst/>
          </a:prstGeom>
        </p:spPr>
        <p:style>
          <a:lnRef idx="2">
            <a:schemeClr val="dk1"/>
          </a:lnRef>
          <a:fillRef idx="0">
            <a:schemeClr val="dk1"/>
          </a:fillRef>
          <a:effectRef idx="1">
            <a:schemeClr val="dk1"/>
          </a:effectRef>
          <a:fontRef idx="minor">
            <a:schemeClr val="tx1"/>
          </a:fontRef>
        </p:style>
      </p:cxnSp>
      <p:cxnSp>
        <p:nvCxnSpPr>
          <p:cNvPr id="141" name="Straight Connector 140"/>
          <p:cNvCxnSpPr>
            <a:endCxn id="35" idx="2"/>
          </p:cNvCxnSpPr>
          <p:nvPr/>
        </p:nvCxnSpPr>
        <p:spPr>
          <a:xfrm>
            <a:off x="7543800" y="4038600"/>
            <a:ext cx="304800" cy="190500"/>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p:cNvCxnSpPr>
            <a:endCxn id="37" idx="1"/>
          </p:cNvCxnSpPr>
          <p:nvPr/>
        </p:nvCxnSpPr>
        <p:spPr>
          <a:xfrm>
            <a:off x="7010400" y="4038600"/>
            <a:ext cx="832785" cy="710033"/>
          </a:xfrm>
          <a:prstGeom prst="line">
            <a:avLst/>
          </a:prstGeom>
        </p:spPr>
        <p:style>
          <a:lnRef idx="2">
            <a:schemeClr val="dk1"/>
          </a:lnRef>
          <a:fillRef idx="0">
            <a:schemeClr val="dk1"/>
          </a:fillRef>
          <a:effectRef idx="1">
            <a:schemeClr val="dk1"/>
          </a:effectRef>
          <a:fontRef idx="minor">
            <a:schemeClr val="tx1"/>
          </a:fontRef>
        </p:style>
      </p:cxnSp>
      <p:sp>
        <p:nvSpPr>
          <p:cNvPr id="153" name="TextBox 152"/>
          <p:cNvSpPr txBox="1"/>
          <p:nvPr/>
        </p:nvSpPr>
        <p:spPr>
          <a:xfrm>
            <a:off x="266700" y="226368"/>
            <a:ext cx="2438400" cy="477054"/>
          </a:xfrm>
          <a:prstGeom prst="rect">
            <a:avLst/>
          </a:prstGeom>
          <a:noFill/>
        </p:spPr>
        <p:txBody>
          <a:bodyPr wrap="square" rtlCol="0">
            <a:spAutoFit/>
          </a:bodyPr>
          <a:lstStyle/>
          <a:p>
            <a:r>
              <a:rPr lang="en-US" sz="2500" b="1" u="sng" dirty="0">
                <a:effectLst>
                  <a:outerShdw blurRad="38100" dist="38100" dir="2700000" algn="tl">
                    <a:srgbClr val="000000">
                      <a:alpha val="43137"/>
                    </a:srgbClr>
                  </a:outerShdw>
                </a:effectLst>
                <a:latin typeface="Times New Roman" pitchFamily="18" charset="0"/>
                <a:cs typeface="Times New Roman" pitchFamily="18" charset="0"/>
              </a:rPr>
              <a:t>ER- Diagram</a:t>
            </a:r>
          </a:p>
        </p:txBody>
      </p:sp>
      <p:sp>
        <p:nvSpPr>
          <p:cNvPr id="53" name="TextBox 52"/>
          <p:cNvSpPr txBox="1"/>
          <p:nvPr/>
        </p:nvSpPr>
        <p:spPr>
          <a:xfrm>
            <a:off x="5334000" y="1828800"/>
            <a:ext cx="381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54" name="TextBox 53"/>
          <p:cNvSpPr txBox="1"/>
          <p:nvPr/>
        </p:nvSpPr>
        <p:spPr>
          <a:xfrm>
            <a:off x="4648200" y="2286000"/>
            <a:ext cx="3048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55" name="TextBox 54"/>
          <p:cNvSpPr txBox="1"/>
          <p:nvPr/>
        </p:nvSpPr>
        <p:spPr>
          <a:xfrm>
            <a:off x="2819400" y="1905000"/>
            <a:ext cx="4572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56" name="TextBox 55"/>
          <p:cNvSpPr txBox="1"/>
          <p:nvPr/>
        </p:nvSpPr>
        <p:spPr>
          <a:xfrm>
            <a:off x="5791200" y="2971800"/>
            <a:ext cx="304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a:t>
            </a:r>
            <a:endParaRPr lang="en-US" b="1" dirty="0">
              <a:latin typeface="Times New Roman" pitchFamily="18" charset="0"/>
              <a:cs typeface="Times New Roman" pitchFamily="18" charset="0"/>
            </a:endParaRPr>
          </a:p>
        </p:txBody>
      </p:sp>
      <p:sp>
        <p:nvSpPr>
          <p:cNvPr id="57" name="TextBox 56"/>
          <p:cNvSpPr txBox="1"/>
          <p:nvPr/>
        </p:nvSpPr>
        <p:spPr>
          <a:xfrm>
            <a:off x="4724400" y="3733800"/>
            <a:ext cx="304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a:t>
            </a:r>
            <a:endParaRPr lang="en-US" b="1" dirty="0">
              <a:latin typeface="Times New Roman" pitchFamily="18" charset="0"/>
              <a:cs typeface="Times New Roman" pitchFamily="18" charset="0"/>
            </a:endParaRPr>
          </a:p>
        </p:txBody>
      </p:sp>
      <p:sp>
        <p:nvSpPr>
          <p:cNvPr id="59" name="TextBox 58"/>
          <p:cNvSpPr txBox="1"/>
          <p:nvPr/>
        </p:nvSpPr>
        <p:spPr>
          <a:xfrm>
            <a:off x="3429000" y="4419600"/>
            <a:ext cx="3048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64" name="TextBox 63"/>
          <p:cNvSpPr txBox="1"/>
          <p:nvPr/>
        </p:nvSpPr>
        <p:spPr>
          <a:xfrm>
            <a:off x="2286000" y="3505200"/>
            <a:ext cx="3048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66" name="TextBox 65"/>
          <p:cNvSpPr txBox="1"/>
          <p:nvPr/>
        </p:nvSpPr>
        <p:spPr>
          <a:xfrm>
            <a:off x="2133600" y="2971800"/>
            <a:ext cx="3048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52" name="Rectangle 51"/>
          <p:cNvSpPr/>
          <p:nvPr/>
        </p:nvSpPr>
        <p:spPr>
          <a:xfrm>
            <a:off x="3581400" y="1676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581400" y="1752600"/>
            <a:ext cx="15240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Application</a:t>
            </a:r>
            <a:endParaRPr lang="en-US" sz="2000" b="1" dirty="0">
              <a:solidFill>
                <a:schemeClr val="bg1"/>
              </a:solidFill>
              <a:latin typeface="Times New Roman" pitchFamily="18" charset="0"/>
              <a:cs typeface="Times New Roman" pitchFamily="18" charset="0"/>
            </a:endParaRPr>
          </a:p>
        </p:txBody>
      </p:sp>
      <p:sp>
        <p:nvSpPr>
          <p:cNvPr id="62" name="Oval 61"/>
          <p:cNvSpPr/>
          <p:nvPr/>
        </p:nvSpPr>
        <p:spPr>
          <a:xfrm>
            <a:off x="2667000" y="457200"/>
            <a:ext cx="19050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5" name="Straight Connector 64"/>
          <p:cNvCxnSpPr/>
          <p:nvPr/>
        </p:nvCxnSpPr>
        <p:spPr>
          <a:xfrm>
            <a:off x="3886200" y="1066800"/>
            <a:ext cx="76201" cy="609600"/>
          </a:xfrm>
          <a:prstGeom prst="line">
            <a:avLst/>
          </a:prstGeom>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2819400" y="533400"/>
            <a:ext cx="1828800" cy="646331"/>
          </a:xfrm>
          <a:prstGeom prst="rect">
            <a:avLst/>
          </a:prstGeom>
          <a:noFill/>
        </p:spPr>
        <p:txBody>
          <a:bodyPr wrap="square" rtlCol="0">
            <a:spAutoFit/>
          </a:bodyPr>
          <a:lstStyle/>
          <a:p>
            <a:r>
              <a:rPr lang="en-US" u="sng" dirty="0" smtClean="0">
                <a:latin typeface="Times New Roman" pitchFamily="18" charset="0"/>
                <a:cs typeface="Times New Roman" pitchFamily="18" charset="0"/>
              </a:rPr>
              <a:t>Application Id</a:t>
            </a:r>
          </a:p>
          <a:p>
            <a:endParaRPr lang="en-US"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67000"/>
            <a:ext cx="8915400" cy="1107996"/>
          </a:xfrm>
          <a:prstGeom prst="rect">
            <a:avLst/>
          </a:prstGeom>
          <a:noFill/>
        </p:spPr>
        <p:txBody>
          <a:bodyPr wrap="square" rtlCol="0">
            <a:spAutoFit/>
          </a:bodyPr>
          <a:lstStyle/>
          <a:p>
            <a:pPr algn="ctr"/>
            <a:r>
              <a:rPr lang="en-US" sz="6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6600" b="1"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r>
              <a:rPr lang="en-US" sz="2000" u="sng" dirty="0"/>
              <a:t/>
            </a:r>
            <a:br>
              <a:rPr lang="en-US" sz="2000" u="sng" dirty="0"/>
            </a:br>
            <a:r>
              <a:rPr lang="en-US" sz="1600" dirty="0"/>
              <a:t>                                     </a:t>
            </a:r>
            <a:br>
              <a:rPr lang="en-US" sz="1600" dirty="0"/>
            </a:br>
            <a:r>
              <a:rPr lang="en-US" sz="1600" dirty="0"/>
              <a:t/>
            </a:r>
            <a:br>
              <a:rPr lang="en-US" sz="1600" dirty="0"/>
            </a:br>
            <a:endParaRPr lang="en-US" sz="1600" dirty="0"/>
          </a:p>
        </p:txBody>
      </p:sp>
      <p:sp>
        <p:nvSpPr>
          <p:cNvPr id="3" name="TextBox 2"/>
          <p:cNvSpPr txBox="1"/>
          <p:nvPr/>
        </p:nvSpPr>
        <p:spPr>
          <a:xfrm>
            <a:off x="1295400" y="685800"/>
            <a:ext cx="7239000" cy="4370427"/>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Content</a:t>
            </a:r>
          </a:p>
          <a:p>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a:t>
            </a:r>
            <a:r>
              <a:rPr lang="en-US" sz="2200" dirty="0">
                <a:latin typeface="Times New Roman" pitchFamily="18" charset="0"/>
                <a:cs typeface="Times New Roman" pitchFamily="18" charset="0"/>
              </a:rPr>
              <a:t>Introduction</a:t>
            </a:r>
          </a:p>
          <a:p>
            <a:pPr>
              <a:buFont typeface="Arial" pitchFamily="34" charset="0"/>
              <a:buChar char="•"/>
            </a:pPr>
            <a:r>
              <a:rPr lang="en-US" sz="2200" dirty="0">
                <a:latin typeface="Times New Roman" pitchFamily="18" charset="0"/>
                <a:cs typeface="Times New Roman" pitchFamily="18" charset="0"/>
              </a:rPr>
              <a:t>  Problem Statement</a:t>
            </a:r>
          </a:p>
          <a:p>
            <a:pPr>
              <a:buFont typeface="Arial" pitchFamily="34" charset="0"/>
              <a:buChar char="•"/>
            </a:pPr>
            <a:r>
              <a:rPr lang="en-US" sz="2200" dirty="0">
                <a:latin typeface="Times New Roman" pitchFamily="18" charset="0"/>
                <a:cs typeface="Times New Roman" pitchFamily="18" charset="0"/>
              </a:rPr>
              <a:t>  Objective</a:t>
            </a:r>
          </a:p>
          <a:p>
            <a:pPr>
              <a:buFont typeface="Arial" pitchFamily="34" charset="0"/>
              <a:buChar char="•"/>
            </a:pPr>
            <a:r>
              <a:rPr lang="en-US" sz="2200" dirty="0">
                <a:latin typeface="Times New Roman" pitchFamily="18" charset="0"/>
                <a:cs typeface="Times New Roman" pitchFamily="18" charset="0"/>
              </a:rPr>
              <a:t>  Purpose</a:t>
            </a:r>
          </a:p>
          <a:p>
            <a:pPr>
              <a:buFont typeface="Arial" pitchFamily="34" charset="0"/>
              <a:buChar char="•"/>
            </a:pPr>
            <a:r>
              <a:rPr lang="en-US" sz="2200" dirty="0">
                <a:latin typeface="Times New Roman" pitchFamily="18" charset="0"/>
                <a:cs typeface="Times New Roman" pitchFamily="18" charset="0"/>
              </a:rPr>
              <a:t>  Hardware And Software Requirement</a:t>
            </a:r>
          </a:p>
          <a:p>
            <a:pPr>
              <a:buFont typeface="Arial" pitchFamily="34" charset="0"/>
              <a:buChar char="•"/>
            </a:pPr>
            <a:r>
              <a:rPr lang="en-US" sz="2200" dirty="0">
                <a:latin typeface="Times New Roman" pitchFamily="18" charset="0"/>
                <a:cs typeface="Times New Roman" pitchFamily="18" charset="0"/>
              </a:rPr>
              <a:t>  Project Scope</a:t>
            </a:r>
          </a:p>
          <a:p>
            <a:pPr>
              <a:buFont typeface="Arial" pitchFamily="34" charset="0"/>
              <a:buChar char="•"/>
            </a:pPr>
            <a:r>
              <a:rPr lang="en-US" sz="2200" dirty="0">
                <a:latin typeface="Times New Roman" pitchFamily="18" charset="0"/>
                <a:cs typeface="Times New Roman" pitchFamily="18" charset="0"/>
              </a:rPr>
              <a:t>  Tools and Technology</a:t>
            </a:r>
          </a:p>
          <a:p>
            <a:pPr>
              <a:buFont typeface="Arial" pitchFamily="34" charset="0"/>
              <a:buChar char="•"/>
            </a:pPr>
            <a:r>
              <a:rPr lang="en-US" sz="2200" dirty="0">
                <a:latin typeface="Times New Roman" pitchFamily="18" charset="0"/>
                <a:cs typeface="Times New Roman" pitchFamily="18" charset="0"/>
              </a:rPr>
              <a:t>  Data Flow Diagram</a:t>
            </a:r>
          </a:p>
          <a:p>
            <a:pPr>
              <a:buFont typeface="Arial" pitchFamily="34" charset="0"/>
              <a:buChar char="•"/>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ER-Diagram</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u="sng" dirty="0">
                <a:effectLst>
                  <a:outerShdw blurRad="38100" dist="38100" dir="2700000" algn="tl">
                    <a:srgbClr val="000000">
                      <a:alpha val="43137"/>
                    </a:srgbClr>
                  </a:outerShdw>
                </a:effectLst>
                <a:latin typeface="Times New Roman" pitchFamily="18" charset="0"/>
                <a:cs typeface="Times New Roman" pitchFamily="18" charset="0"/>
              </a:rPr>
              <a:t/>
            </a:r>
            <a:br>
              <a:rPr lang="en-US" sz="4400" b="1" u="sng" dirty="0">
                <a:effectLst>
                  <a:outerShdw blurRad="38100" dist="38100" dir="2700000" algn="tl">
                    <a:srgbClr val="000000">
                      <a:alpha val="43137"/>
                    </a:srgbClr>
                  </a:outerShdw>
                </a:effectLst>
                <a:latin typeface="Times New Roman" pitchFamily="18" charset="0"/>
                <a:cs typeface="Times New Roman" pitchFamily="18" charset="0"/>
              </a:rPr>
            </a:br>
            <a:r>
              <a:rPr lang="en-US" sz="4400" b="1" u="sng" dirty="0">
                <a:effectLst>
                  <a:outerShdw blurRad="38100" dist="38100" dir="2700000" algn="tl">
                    <a:srgbClr val="000000">
                      <a:alpha val="43137"/>
                    </a:srgbClr>
                  </a:outerShdw>
                </a:effectLst>
                <a:latin typeface="Times New Roman" pitchFamily="18" charset="0"/>
                <a:cs typeface="Times New Roman" pitchFamily="18" charset="0"/>
              </a:rPr>
              <a:t>Introduction</a:t>
            </a:r>
            <a:r>
              <a:rPr lang="en-US" sz="4400" b="1" dirty="0">
                <a:effectLst>
                  <a:outerShdw blurRad="38100" dist="38100" dir="2700000" algn="tl">
                    <a:srgbClr val="000000">
                      <a:alpha val="43137"/>
                    </a:srgbClr>
                  </a:outerShdw>
                </a:effectLst>
                <a:latin typeface="Times New Roman" pitchFamily="18" charset="0"/>
                <a:cs typeface="Times New Roman" pitchFamily="18" charset="0"/>
              </a:rPr>
              <a:t/>
            </a:r>
            <a:br>
              <a:rPr lang="en-US" sz="4400" b="1" dirty="0">
                <a:effectLst>
                  <a:outerShdw blurRad="38100" dist="38100" dir="2700000" algn="tl">
                    <a:srgbClr val="000000">
                      <a:alpha val="43137"/>
                    </a:srgbClr>
                  </a:outerShdw>
                </a:effectLst>
                <a:latin typeface="Times New Roman" pitchFamily="18" charset="0"/>
                <a:cs typeface="Times New Roman" pitchFamily="18" charset="0"/>
              </a:rPr>
            </a:b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628650" y="1600200"/>
            <a:ext cx="8134350" cy="3962400"/>
          </a:xfrm>
        </p:spPr>
        <p:txBody>
          <a:bodyPr>
            <a:normAutofit fontScale="70000" lnSpcReduction="20000"/>
          </a:bodyPr>
          <a:lstStyle/>
          <a:p>
            <a:pPr algn="just">
              <a:buNone/>
            </a:pPr>
            <a:r>
              <a:rPr lang="en-US" b="1" dirty="0"/>
              <a:t>      </a:t>
            </a:r>
          </a:p>
          <a:p>
            <a:pPr algn="just">
              <a:buNone/>
            </a:pPr>
            <a:r>
              <a:rPr lang="en-US" sz="3600" b="1" dirty="0"/>
              <a:t>   </a:t>
            </a:r>
          </a:p>
          <a:p>
            <a:pPr algn="just">
              <a:buNone/>
            </a:pPr>
            <a:r>
              <a:rPr lang="en-US" sz="40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Document </a:t>
            </a:r>
            <a:r>
              <a:rPr lang="en-US" sz="3200" dirty="0">
                <a:latin typeface="Times New Roman" pitchFamily="18" charset="0"/>
                <a:cs typeface="Times New Roman" pitchFamily="18" charset="0"/>
              </a:rPr>
              <a:t>management system (DMS) is designed to organize </a:t>
            </a:r>
            <a:r>
              <a:rPr lang="en-US" sz="3200" dirty="0" smtClean="0">
                <a:latin typeface="Times New Roman" pitchFamily="18" charset="0"/>
                <a:cs typeface="Times New Roman" pitchFamily="18" charset="0"/>
              </a:rPr>
              <a:t>documents </a:t>
            </a:r>
            <a:r>
              <a:rPr lang="en-US" sz="3200" dirty="0">
                <a:latin typeface="Times New Roman" pitchFamily="18" charset="0"/>
                <a:cs typeface="Times New Roman" pitchFamily="18" charset="0"/>
              </a:rPr>
              <a:t>and certificates digitally. As it is started in paper form which is now converted into scanning copies in software which is easy to store, can be accessed or retrieved universally and provides security. </a:t>
            </a:r>
          </a:p>
          <a:p>
            <a:pPr algn="just">
              <a:buNone/>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We </a:t>
            </a:r>
            <a:r>
              <a:rPr lang="en-US" sz="3200" dirty="0">
                <a:latin typeface="Times New Roman" pitchFamily="18" charset="0"/>
                <a:cs typeface="Times New Roman" pitchFamily="18" charset="0"/>
              </a:rPr>
              <a:t>need our documents for various </a:t>
            </a:r>
            <a:r>
              <a:rPr lang="en-US" sz="3200" dirty="0" smtClean="0">
                <a:latin typeface="Times New Roman" pitchFamily="18" charset="0"/>
                <a:cs typeface="Times New Roman" pitchFamily="18" charset="0"/>
              </a:rPr>
              <a:t>purpose. By </a:t>
            </a:r>
            <a:r>
              <a:rPr lang="en-US" sz="3200" dirty="0">
                <a:latin typeface="Times New Roman" pitchFamily="18" charset="0"/>
                <a:cs typeface="Times New Roman" pitchFamily="18" charset="0"/>
              </a:rPr>
              <a:t>using this system you can have access to your documents any time when needed. </a:t>
            </a:r>
          </a:p>
          <a:p>
            <a:pPr algn="just">
              <a:buNone/>
            </a:pPr>
            <a:endParaRPr lang="en-US" sz="3600" b="1" dirty="0"/>
          </a:p>
          <a:p>
            <a:pPr algn="just">
              <a:buNone/>
            </a:pPr>
            <a:r>
              <a:rPr lang="en-US" sz="8800" dirty="0">
                <a:latin typeface="Times New Roman" pitchFamily="18" charset="0"/>
                <a:cs typeface="Times New Roman" pitchFamily="18" charset="0"/>
              </a:rPr>
              <a:t>  </a:t>
            </a:r>
            <a:r>
              <a:rPr lang="en-US" sz="2900" b="1" u="sng" dirty="0">
                <a:latin typeface="Times New Roman" pitchFamily="18" charset="0"/>
                <a:cs typeface="Times New Roman" pitchFamily="18" charset="0"/>
              </a:rPr>
              <a:t>                                                                                                                               </a:t>
            </a:r>
            <a:endParaRPr lang="en-US" sz="2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r>
              <a:rPr lang="en-US" sz="4400" b="1" u="sng" dirty="0">
                <a:effectLst>
                  <a:outerShdw blurRad="38100" dist="38100" dir="2700000" algn="tl">
                    <a:srgbClr val="000000">
                      <a:alpha val="43137"/>
                    </a:srgbClr>
                  </a:outerShdw>
                </a:effectLst>
                <a:latin typeface="Times New Roman" pitchFamily="18" charset="0"/>
                <a:cs typeface="Times New Roman" pitchFamily="18" charset="0"/>
              </a:rPr>
              <a:t>Problem Statement</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1219200"/>
            <a:ext cx="7498080" cy="4343400"/>
          </a:xfrm>
        </p:spPr>
        <p:txBody>
          <a:bodyPr/>
          <a:lstStyle/>
          <a:p>
            <a:pPr>
              <a:buNone/>
            </a:pPr>
            <a:r>
              <a:rPr lang="en-US" sz="2400" dirty="0"/>
              <a:t>     </a:t>
            </a:r>
          </a:p>
          <a:p>
            <a:pPr>
              <a:buNone/>
            </a:pPr>
            <a:endParaRPr lang="en-US" sz="2400" dirty="0">
              <a:latin typeface="Times New Roman" pitchFamily="18" charset="0"/>
              <a:cs typeface="Times New Roman" pitchFamily="18" charset="0"/>
            </a:endParaRPr>
          </a:p>
          <a:p>
            <a:r>
              <a:rPr lang="en-US" sz="2200" dirty="0">
                <a:latin typeface="Times New Roman" pitchFamily="18" charset="0"/>
                <a:cs typeface="Times New Roman" pitchFamily="18" charset="0"/>
              </a:rPr>
              <a:t>There will be no need to go from one office to another and you will get your documents on time.</a:t>
            </a:r>
          </a:p>
          <a:p>
            <a:r>
              <a:rPr lang="en-US" sz="2200" dirty="0">
                <a:latin typeface="Times New Roman" pitchFamily="18" charset="0"/>
                <a:cs typeface="Times New Roman" pitchFamily="18" charset="0"/>
              </a:rPr>
              <a:t>It  will display the document maintenance of students and faculties.</a:t>
            </a:r>
          </a:p>
          <a:p>
            <a:pPr lvl="0"/>
            <a:r>
              <a:rPr lang="en-US" sz="2200" dirty="0">
                <a:latin typeface="Times New Roman" pitchFamily="18" charset="0"/>
                <a:cs typeface="Times New Roman" pitchFamily="18" charset="0"/>
              </a:rPr>
              <a:t>Students will not have to wait about the approval of application from the higher authorities for a longer time.</a:t>
            </a:r>
          </a:p>
          <a:p>
            <a:pPr>
              <a:buNone/>
            </a:pPr>
            <a:endParaRPr lang="en-US"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                  </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a:t>
            </a:r>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Objective</a:t>
            </a:r>
          </a:p>
        </p:txBody>
      </p:sp>
      <p:sp>
        <p:nvSpPr>
          <p:cNvPr id="3" name="Content Placeholder 2"/>
          <p:cNvSpPr>
            <a:spLocks noGrp="1"/>
          </p:cNvSpPr>
          <p:nvPr>
            <p:ph idx="1"/>
          </p:nvPr>
        </p:nvSpPr>
        <p:spPr>
          <a:xfrm>
            <a:off x="914400" y="1600200"/>
            <a:ext cx="7620000" cy="4525963"/>
          </a:xfrm>
        </p:spPr>
        <p:txBody>
          <a:bodyPr>
            <a:normAutofit/>
          </a:bodyPr>
          <a:lstStyle/>
          <a:p>
            <a:pPr lvl="0" algn="just"/>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Documents withdrawal from the higher authority will be faster.</a:t>
            </a:r>
          </a:p>
          <a:p>
            <a:pPr lvl="0" algn="just"/>
            <a:r>
              <a:rPr lang="en-US" sz="2200" dirty="0">
                <a:latin typeface="Times New Roman" pitchFamily="18" charset="0"/>
                <a:cs typeface="Times New Roman" pitchFamily="18" charset="0"/>
              </a:rPr>
              <a:t>It will ease the students for scanning and retrieve the documents.</a:t>
            </a:r>
          </a:p>
          <a:p>
            <a:pPr lvl="0" algn="just"/>
            <a:r>
              <a:rPr lang="en-US" sz="2200" dirty="0">
                <a:latin typeface="Times New Roman" pitchFamily="18" charset="0"/>
                <a:cs typeface="Times New Roman" pitchFamily="18" charset="0"/>
              </a:rPr>
              <a:t>It will reduce the paper work and maintenance of the document withdraw applications will be diminish.</a:t>
            </a:r>
          </a:p>
          <a:p>
            <a:pPr lvl="0" algn="just"/>
            <a:r>
              <a:rPr lang="en-US" sz="2200" dirty="0">
                <a:latin typeface="Times New Roman" pitchFamily="18" charset="0"/>
                <a:cs typeface="Times New Roman" pitchFamily="18" charset="0"/>
              </a:rPr>
              <a:t>This create the collection of documents in effective manner and it will be more secure (no one can take out the documents without the login id).  </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itchFamily="18" charset="0"/>
                <a:cs typeface="Times New Roman" pitchFamily="18" charset="0"/>
              </a:rPr>
              <a:t/>
            </a:r>
            <a:br>
              <a:rPr lang="en-US" sz="4000" b="1" u="sng" dirty="0">
                <a:latin typeface="Times New Roman" pitchFamily="18" charset="0"/>
                <a:cs typeface="Times New Roman" pitchFamily="18" charset="0"/>
              </a:rPr>
            </a:br>
            <a:r>
              <a:rPr lang="en-US" sz="4000" b="1" dirty="0">
                <a:latin typeface="Times New Roman" pitchFamily="18" charset="0"/>
                <a:cs typeface="Times New Roman" pitchFamily="18" charset="0"/>
              </a:rPr>
              <a:t>                      </a:t>
            </a:r>
            <a:r>
              <a:rPr lang="en-US" sz="4700" b="1" u="sng" dirty="0">
                <a:effectLst>
                  <a:outerShdw blurRad="38100" dist="38100" dir="2700000" algn="tl">
                    <a:srgbClr val="000000">
                      <a:alpha val="43137"/>
                    </a:srgbClr>
                  </a:outerShdw>
                </a:effectLst>
                <a:latin typeface="Times New Roman" pitchFamily="18" charset="0"/>
                <a:cs typeface="Times New Roman" pitchFamily="18" charset="0"/>
              </a:rPr>
              <a:t>Purpose</a:t>
            </a:r>
          </a:p>
        </p:txBody>
      </p:sp>
      <p:sp>
        <p:nvSpPr>
          <p:cNvPr id="3" name="Content Placeholder 2"/>
          <p:cNvSpPr>
            <a:spLocks noGrp="1"/>
          </p:cNvSpPr>
          <p:nvPr>
            <p:ph idx="1"/>
          </p:nvPr>
        </p:nvSpPr>
        <p:spPr>
          <a:xfrm>
            <a:off x="609600" y="1371600"/>
            <a:ext cx="7886700" cy="4351338"/>
          </a:xfrm>
        </p:spPr>
        <p:txBody>
          <a:bodyPr>
            <a:normAutofit/>
          </a:bodyPr>
          <a:lstStyle/>
          <a:p>
            <a:pPr lvl="0"/>
            <a:endParaRPr lang="en-US" sz="2200" dirty="0">
              <a:latin typeface="Times New Roman" pitchFamily="18" charset="0"/>
              <a:cs typeface="Times New Roman" pitchFamily="18" charset="0"/>
            </a:endParaRPr>
          </a:p>
          <a:p>
            <a:pPr lvl="0">
              <a:buNone/>
            </a:pP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Maintenance of file will be more accurate.</a:t>
            </a:r>
          </a:p>
          <a:p>
            <a:pPr lvl="0"/>
            <a:r>
              <a:rPr lang="en-US" sz="2200" dirty="0">
                <a:latin typeface="Times New Roman" pitchFamily="18" charset="0"/>
                <a:cs typeface="Times New Roman" pitchFamily="18" charset="0"/>
              </a:rPr>
              <a:t> Once our data is stored we can again reuse the data .</a:t>
            </a:r>
          </a:p>
          <a:p>
            <a:pPr lvl="0"/>
            <a:r>
              <a:rPr lang="en-US" sz="2200" dirty="0">
                <a:latin typeface="Times New Roman" pitchFamily="18" charset="0"/>
                <a:cs typeface="Times New Roman" pitchFamily="18" charset="0"/>
              </a:rPr>
              <a:t> It diminish the time usage.</a:t>
            </a:r>
          </a:p>
          <a:p>
            <a:pPr lvl="0"/>
            <a:r>
              <a:rPr lang="en-US" sz="2200" dirty="0">
                <a:latin typeface="Times New Roman" pitchFamily="18" charset="0"/>
                <a:cs typeface="Times New Roman" pitchFamily="18" charset="0"/>
              </a:rPr>
              <a:t> Reports can be generated with case.</a:t>
            </a:r>
          </a:p>
          <a:p>
            <a:pPr lvl="0">
              <a:buNone/>
            </a:pPr>
            <a:endParaRPr lang="en-US" sz="2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285" y="270803"/>
            <a:ext cx="7498080" cy="1143000"/>
          </a:xfrm>
        </p:spPr>
        <p:txBody>
          <a:bodyPr>
            <a:noAutofit/>
          </a:bodyPr>
          <a:lstStyle/>
          <a:p>
            <a:r>
              <a:rPr lang="en-US" sz="4000" b="1" u="sng" dirty="0"/>
              <a:t/>
            </a:r>
            <a:br>
              <a:rPr lang="en-US" sz="4000" b="1" u="sng" dirty="0"/>
            </a:br>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Hardware And Software Specification</a:t>
            </a:r>
          </a:p>
        </p:txBody>
      </p:sp>
      <p:sp>
        <p:nvSpPr>
          <p:cNvPr id="3" name="Content Placeholder 2"/>
          <p:cNvSpPr>
            <a:spLocks noGrp="1"/>
          </p:cNvSpPr>
          <p:nvPr>
            <p:ph idx="1"/>
          </p:nvPr>
        </p:nvSpPr>
        <p:spPr>
          <a:xfrm>
            <a:off x="380999" y="1825625"/>
            <a:ext cx="7620001" cy="4351338"/>
          </a:xfrm>
        </p:spPr>
        <p:txBody>
          <a:bodyPr>
            <a:normAutofit/>
          </a:bodyPr>
          <a:lstStyle/>
          <a:p>
            <a:endParaRPr lang="en-US" sz="2000" dirty="0"/>
          </a:p>
          <a:p>
            <a:pPr marL="82296" lvl="0" indent="0">
              <a:buNone/>
            </a:pPr>
            <a:r>
              <a:rPr lang="en-US" sz="2000" dirty="0">
                <a:latin typeface="Times New Roman" pitchFamily="18" charset="0"/>
                <a:cs typeface="Times New Roman" pitchFamily="18" charset="0"/>
              </a:rPr>
              <a:t> </a:t>
            </a:r>
          </a:p>
          <a:p>
            <a:pPr lvl="0"/>
            <a:r>
              <a:rPr lang="en-US" sz="2200" b="1" dirty="0">
                <a:latin typeface="Times New Roman" pitchFamily="18" charset="0"/>
                <a:cs typeface="Times New Roman" pitchFamily="18" charset="0"/>
              </a:rPr>
              <a:t>Processor : </a:t>
            </a:r>
            <a:r>
              <a:rPr lang="en-US" sz="2200" dirty="0">
                <a:latin typeface="Times New Roman" pitchFamily="18" charset="0"/>
                <a:cs typeface="Times New Roman" pitchFamily="18" charset="0"/>
              </a:rPr>
              <a:t>Intel(R) Core(TM) i3-6006U CPU @ 2.00GHz 2.00 GHz</a:t>
            </a:r>
            <a:endParaRPr lang="en-IN" sz="2200" dirty="0">
              <a:latin typeface="Times New Roman" panose="02020603050405020304" pitchFamily="18" charset="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RAM:</a:t>
            </a:r>
            <a:r>
              <a:rPr lang="en-US" sz="2200" dirty="0">
                <a:latin typeface="Times New Roman" panose="02020603050405020304" pitchFamily="18" charset="0"/>
                <a:cs typeface="Times New Roman" panose="02020603050405020304" pitchFamily="18" charset="0"/>
              </a:rPr>
              <a:t> 4.00 GB</a:t>
            </a:r>
            <a:endParaRPr lang="en-IN" sz="2200" dirty="0">
              <a:latin typeface="Times New Roman" panose="02020603050405020304" pitchFamily="18" charset="0"/>
              <a:cs typeface="Times New Roman" panose="02020603050405020304" pitchFamily="18" charset="0"/>
            </a:endParaRPr>
          </a:p>
          <a:p>
            <a:r>
              <a:rPr lang="en-US" sz="2200" b="1" dirty="0">
                <a:latin typeface="Times New Roman" pitchFamily="18" charset="0"/>
                <a:cs typeface="Times New Roman" pitchFamily="18" charset="0"/>
              </a:rPr>
              <a:t>System type: </a:t>
            </a:r>
            <a:r>
              <a:rPr lang="en-US" sz="2200" dirty="0">
                <a:latin typeface="Times New Roman" pitchFamily="18" charset="0"/>
                <a:cs typeface="Times New Roman" pitchFamily="18" charset="0"/>
              </a:rPr>
              <a:t>64- bit Operating System, x64- based </a:t>
            </a:r>
            <a:r>
              <a:rPr lang="en-US" sz="2200" dirty="0" smtClean="0">
                <a:latin typeface="Times New Roman" pitchFamily="18" charset="0"/>
                <a:cs typeface="Times New Roman" pitchFamily="18" charset="0"/>
              </a:rPr>
              <a:t>process</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4000" b="1" u="sng" dirty="0">
                <a:effectLst>
                  <a:outerShdw blurRad="38100" dist="38100" dir="2700000" algn="tl">
                    <a:srgbClr val="000000">
                      <a:alpha val="43137"/>
                    </a:srgbClr>
                  </a:outerShdw>
                </a:effectLst>
              </a:rPr>
              <a:t/>
            </a:r>
            <a:br>
              <a:rPr lang="en-US" sz="4000" b="1" u="sng"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Project Scope</a:t>
            </a:r>
          </a:p>
        </p:txBody>
      </p:sp>
      <p:sp>
        <p:nvSpPr>
          <p:cNvPr id="3" name="Content Placeholder 2"/>
          <p:cNvSpPr>
            <a:spLocks noGrp="1"/>
          </p:cNvSpPr>
          <p:nvPr>
            <p:ph idx="1"/>
          </p:nvPr>
        </p:nvSpPr>
        <p:spPr/>
        <p:txBody>
          <a:bodyPr>
            <a:normAutofit/>
          </a:bodyPr>
          <a:lstStyle/>
          <a:p>
            <a:pPr>
              <a:buNone/>
            </a:pPr>
            <a:r>
              <a:rPr lang="en-US" dirty="0"/>
              <a:t>   </a:t>
            </a:r>
          </a:p>
          <a:p>
            <a:r>
              <a:rPr lang="en-US" sz="2200" dirty="0" smtClean="0">
                <a:latin typeface="Times New Roman" panose="02020603050405020304" pitchFamily="18" charset="0"/>
                <a:cs typeface="Times New Roman" panose="02020603050405020304" pitchFamily="18" charset="0"/>
              </a:rPr>
              <a:t>Time </a:t>
            </a:r>
            <a:r>
              <a:rPr lang="en-US" sz="2200" dirty="0">
                <a:latin typeface="Times New Roman" panose="02020603050405020304" pitchFamily="18" charset="0"/>
                <a:cs typeface="Times New Roman" panose="02020603050405020304" pitchFamily="18" charset="0"/>
              </a:rPr>
              <a:t>saving </a:t>
            </a:r>
            <a:r>
              <a:rPr lang="en-US" sz="2200" dirty="0" smtClean="0">
                <a:latin typeface="Times New Roman" panose="02020603050405020304" pitchFamily="18" charset="0"/>
                <a:cs typeface="Times New Roman" panose="02020603050405020304" pitchFamily="18" charset="0"/>
              </a:rPr>
              <a:t>system.</a:t>
            </a:r>
          </a:p>
          <a:p>
            <a:r>
              <a:rPr lang="en-US" sz="2200" dirty="0" smtClean="0">
                <a:latin typeface="Times New Roman" panose="02020603050405020304" pitchFamily="18" charset="0"/>
                <a:cs typeface="Times New Roman" panose="02020603050405020304" pitchFamily="18" charset="0"/>
              </a:rPr>
              <a:t>In-expensive.</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Simple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No paper work.</a:t>
            </a:r>
          </a:p>
          <a:p>
            <a:pPr marL="82296" indent="0">
              <a:buNone/>
            </a:pPr>
            <a:r>
              <a:rPr lang="en-US" sz="2200" dirty="0">
                <a:latin typeface="Times New Roman" panose="02020603050405020304" pitchFamily="18" charset="0"/>
                <a:cs typeface="Times New Roman" panose="02020603050405020304" pitchFamily="18"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4000" b="1" u="sng" dirty="0" smtClean="0">
                <a:effectLst>
                  <a:outerShdw blurRad="38100" dist="38100" dir="2700000" algn="tl">
                    <a:srgbClr val="000000">
                      <a:alpha val="43137"/>
                    </a:srgbClr>
                  </a:outerShdw>
                </a:effectLst>
                <a:latin typeface="Times New Roman" pitchFamily="18" charset="0"/>
                <a:cs typeface="Times New Roman" pitchFamily="18" charset="0"/>
              </a:rPr>
              <a:t>Tools And Technology</a:t>
            </a:r>
            <a:endParaRPr lang="en-US" sz="4000" b="1" u="sng" dirty="0"/>
          </a:p>
        </p:txBody>
      </p:sp>
      <p:sp>
        <p:nvSpPr>
          <p:cNvPr id="3" name="Content Placeholder 2"/>
          <p:cNvSpPr>
            <a:spLocks noGrp="1"/>
          </p:cNvSpPr>
          <p:nvPr>
            <p:ph idx="1"/>
          </p:nvPr>
        </p:nvSpPr>
        <p:spPr>
          <a:xfrm>
            <a:off x="457200" y="1371600"/>
            <a:ext cx="8229600" cy="5029200"/>
          </a:xfrm>
        </p:spPr>
        <p:txBody>
          <a:bodyPr>
            <a:normAutofit fontScale="32500" lnSpcReduction="20000"/>
          </a:bodyPr>
          <a:lstStyle/>
          <a:p>
            <a:pPr>
              <a:buNone/>
            </a:pPr>
            <a:r>
              <a:rPr lang="en-US" sz="2200" dirty="0" smtClean="0"/>
              <a:t>       </a:t>
            </a:r>
          </a:p>
          <a:p>
            <a:pPr algn="just">
              <a:buNone/>
            </a:pPr>
            <a:r>
              <a:rPr lang="en-US" sz="2200" b="1" dirty="0" smtClean="0">
                <a:latin typeface="Times New Roman" pitchFamily="18" charset="0"/>
                <a:cs typeface="Times New Roman" pitchFamily="18" charset="0"/>
              </a:rPr>
              <a:t>      </a:t>
            </a:r>
          </a:p>
          <a:p>
            <a:pPr algn="just">
              <a:buNone/>
            </a:pPr>
            <a:r>
              <a:rPr lang="en-US" sz="6800" b="1" dirty="0" smtClean="0">
                <a:latin typeface="Times New Roman" pitchFamily="18" charset="0"/>
                <a:cs typeface="Times New Roman" pitchFamily="18" charset="0"/>
              </a:rPr>
              <a:t>   </a:t>
            </a:r>
            <a:r>
              <a:rPr lang="en-US" sz="6800" b="1" u="sng" dirty="0" smtClean="0">
                <a:latin typeface="Times New Roman" pitchFamily="18" charset="0"/>
                <a:cs typeface="Times New Roman" pitchFamily="18" charset="0"/>
              </a:rPr>
              <a:t>HTML</a:t>
            </a:r>
            <a:r>
              <a:rPr lang="en-US" sz="6800" dirty="0" smtClean="0">
                <a:latin typeface="Times New Roman" pitchFamily="18" charset="0"/>
                <a:cs typeface="Times New Roman" pitchFamily="18" charset="0"/>
              </a:rPr>
              <a:t>: Hypertext Markup Language (HTML) is the standard markup language for creating web pages and web applications. With Cascading Style Sheets (CSS) and JavaScript, it forms a triad of cornerstone technologies for the WWW  receive HTML documents from a web server or from local storage and render the documents into multimedia web pages. HTML describes the structure of a web page semantically and originally included cues for the appearance of the document.</a:t>
            </a:r>
          </a:p>
          <a:p>
            <a:pPr algn="just">
              <a:buNone/>
            </a:pPr>
            <a:r>
              <a:rPr lang="en-US" sz="6800" dirty="0" smtClean="0">
                <a:latin typeface="Times New Roman" pitchFamily="18" charset="0"/>
                <a:cs typeface="Times New Roman" pitchFamily="18" charset="0"/>
              </a:rPr>
              <a:t>   </a:t>
            </a:r>
            <a:r>
              <a:rPr lang="en-US" sz="6800" b="1" u="sng" dirty="0" smtClean="0">
                <a:latin typeface="Times New Roman" pitchFamily="18" charset="0"/>
                <a:cs typeface="Times New Roman" pitchFamily="18" charset="0"/>
              </a:rPr>
              <a:t>My SQL Server</a:t>
            </a:r>
            <a:r>
              <a:rPr lang="en-US" sz="6800" u="sng" dirty="0" smtClean="0">
                <a:latin typeface="Times New Roman" pitchFamily="18" charset="0"/>
                <a:cs typeface="Times New Roman" pitchFamily="18" charset="0"/>
              </a:rPr>
              <a:t>:-</a:t>
            </a:r>
            <a:r>
              <a:rPr lang="en-US" sz="6800" dirty="0" smtClean="0">
                <a:latin typeface="Times New Roman" pitchFamily="18" charset="0"/>
                <a:cs typeface="Times New Roman" pitchFamily="18" charset="0"/>
              </a:rPr>
              <a:t>Microsoft SQL Server 2012 is a relational database management system developed by Microsoft. As a database, it is a software product whose primary function is to store and retrieve data as requested by other software applications, be it those on the same computer or those running on another computer across the network (including The Internet). There are at least a dozen different editions of Microsoft SQL Server aimed at different audiences and for different  workloads (ranging from small applications that store and retrieve data on the same computer, to millions of users and computers that access huge amounts of data from the internet at the same time).</a:t>
            </a:r>
          </a:p>
          <a:p>
            <a:pPr algn="just"/>
            <a:endParaRPr lang="en-US" sz="3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900</TotalTime>
  <Words>408</Words>
  <Application>Microsoft Office PowerPoint</Application>
  <PresentationFormat>On-screen Show (4:3)</PresentationFormat>
  <Paragraphs>131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                                        </vt:lpstr>
      <vt:lpstr> Introduction </vt:lpstr>
      <vt:lpstr>                    Problem Statement </vt:lpstr>
      <vt:lpstr>                                       Objective</vt:lpstr>
      <vt:lpstr>                       Purpose</vt:lpstr>
      <vt:lpstr> Hardware And Software Specification</vt:lpstr>
      <vt:lpstr>        Project Scope</vt:lpstr>
      <vt:lpstr>          Tools And Technology</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B.C.S</dc:creator>
  <cp:lastModifiedBy>hp</cp:lastModifiedBy>
  <cp:revision>114</cp:revision>
  <dcterms:created xsi:type="dcterms:W3CDTF">2019-01-29T18:33:35Z</dcterms:created>
  <dcterms:modified xsi:type="dcterms:W3CDTF">2019-09-17T06:15:23Z</dcterms:modified>
</cp:coreProperties>
</file>