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4"/>
  </p:notesMasterIdLst>
  <p:sldIdLst>
    <p:sldId id="262" r:id="rId2"/>
    <p:sldId id="265" r:id="rId3"/>
    <p:sldId id="264" r:id="rId4"/>
    <p:sldId id="273" r:id="rId5"/>
    <p:sldId id="275" r:id="rId6"/>
    <p:sldId id="277" r:id="rId7"/>
    <p:sldId id="276" r:id="rId8"/>
    <p:sldId id="283" r:id="rId9"/>
    <p:sldId id="284" r:id="rId10"/>
    <p:sldId id="279" r:id="rId11"/>
    <p:sldId id="280"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893A7-FDC1-6C4E-9022-7EB962A59705}" v="3538" dt="2024-02-10T07:18:00.677"/>
    <p1510:client id="{982CE4CF-5EC0-63B9-C70F-AC35AC709596}" v="699" dt="2024-02-10T06:55:18.433"/>
    <p1510:client id="{DD3DE253-FDCD-B843-B560-24F57E9A3137}" v="1139" dt="2024-02-10T06:00:47.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719"/>
  </p:normalViewPr>
  <p:slideViewPr>
    <p:cSldViewPr snapToGrid="0">
      <p:cViewPr>
        <p:scale>
          <a:sx n="78" d="100"/>
          <a:sy n="78" d="100"/>
        </p:scale>
        <p:origin x="1704" y="1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43D345-EC5E-4E8F-9C72-3DC515B3E7AB}" type="doc">
      <dgm:prSet loTypeId="urn:microsoft.com/office/officeart/2017/3/layout/DropPinTimeline" loCatId="timeline" qsTypeId="urn:microsoft.com/office/officeart/2005/8/quickstyle/3d1" qsCatId="3D" csTypeId="urn:microsoft.com/office/officeart/2005/8/colors/colorful3" csCatId="colorful" phldr="1"/>
      <dgm:spPr/>
      <dgm:t>
        <a:bodyPr/>
        <a:lstStyle/>
        <a:p>
          <a:endParaRPr lang="en-US"/>
        </a:p>
      </dgm:t>
    </dgm:pt>
    <dgm:pt modelId="{CF88A56E-098A-4A30-A2BC-6935BE120846}">
      <dgm:prSet phldrT="[Text]" custT="1"/>
      <dgm:spPr/>
      <dgm:t>
        <a:bodyPr/>
        <a:lstStyle/>
        <a:p>
          <a:pPr>
            <a:defRPr b="1"/>
          </a:pPr>
          <a:r>
            <a:rPr lang="en-US" sz="1400" b="1">
              <a:solidFill>
                <a:schemeClr val="tx1"/>
              </a:solidFill>
              <a:latin typeface="Century Gothic" panose="020B0502020202020204"/>
            </a:rPr>
            <a:t>Tweets Collection</a:t>
          </a:r>
          <a:endParaRPr lang="en-US" sz="1400" b="1">
            <a:solidFill>
              <a:schemeClr val="tx1"/>
            </a:solidFill>
          </a:endParaRPr>
        </a:p>
      </dgm:t>
    </dgm:pt>
    <dgm:pt modelId="{552453B1-AE8A-4D9D-8B49-8435B63EEAEC}" type="parTrans" cxnId="{3C4CB8DE-98A4-4005-8E73-7D804B5D21DC}">
      <dgm:prSet/>
      <dgm:spPr/>
      <dgm:t>
        <a:bodyPr/>
        <a:lstStyle/>
        <a:p>
          <a:endParaRPr lang="en-US"/>
        </a:p>
      </dgm:t>
    </dgm:pt>
    <dgm:pt modelId="{6C1F9245-4AFE-41F4-8656-7020F57FA079}" type="sibTrans" cxnId="{3C4CB8DE-98A4-4005-8E73-7D804B5D21DC}">
      <dgm:prSet/>
      <dgm:spPr/>
      <dgm:t>
        <a:bodyPr/>
        <a:lstStyle/>
        <a:p>
          <a:endParaRPr lang="en-US"/>
        </a:p>
      </dgm:t>
    </dgm:pt>
    <dgm:pt modelId="{1FAF0229-084C-48C7-80BC-B9ADD779DAFF}">
      <dgm:prSet phldrT="[Text]" custT="1"/>
      <dgm:spPr/>
      <dgm:t>
        <a:bodyPr/>
        <a:lstStyle/>
        <a:p>
          <a:pPr>
            <a:defRPr b="1"/>
          </a:pPr>
          <a:r>
            <a:rPr lang="en-US" sz="1400" b="1">
              <a:solidFill>
                <a:schemeClr val="tx1"/>
              </a:solidFill>
              <a:latin typeface="Century Gothic" panose="020B0502020202020204"/>
            </a:rPr>
            <a:t>Data Analysis</a:t>
          </a:r>
          <a:endParaRPr lang="en-US" sz="1400" b="1">
            <a:solidFill>
              <a:schemeClr val="tx1"/>
            </a:solidFill>
          </a:endParaRPr>
        </a:p>
      </dgm:t>
    </dgm:pt>
    <dgm:pt modelId="{F9B6ECAA-2649-4767-B412-0B4D5100EE74}" type="parTrans" cxnId="{1C31702A-C480-499C-BCAA-25272E872E26}">
      <dgm:prSet/>
      <dgm:spPr/>
      <dgm:t>
        <a:bodyPr/>
        <a:lstStyle/>
        <a:p>
          <a:endParaRPr lang="en-US"/>
        </a:p>
      </dgm:t>
    </dgm:pt>
    <dgm:pt modelId="{7B744BF9-D49E-419E-9C25-E9AEAFB0F243}" type="sibTrans" cxnId="{1C31702A-C480-499C-BCAA-25272E872E26}">
      <dgm:prSet/>
      <dgm:spPr/>
      <dgm:t>
        <a:bodyPr/>
        <a:lstStyle/>
        <a:p>
          <a:endParaRPr lang="en-US"/>
        </a:p>
      </dgm:t>
    </dgm:pt>
    <dgm:pt modelId="{2FDDD851-90C7-44DA-A906-D5AFA87F8215}">
      <dgm:prSet phldrT="[Text]" phldr="0" custT="1"/>
      <dgm:spPr/>
      <dgm:t>
        <a:bodyPr/>
        <a:lstStyle/>
        <a:p>
          <a:pPr rtl="0"/>
          <a:r>
            <a:rPr lang="en-US" sz="1200" b="0">
              <a:solidFill>
                <a:schemeClr val="tx1"/>
              </a:solidFill>
              <a:latin typeface="Century Gothic" panose="020B0502020202020204"/>
            </a:rPr>
            <a:t>Feb 01, '24</a:t>
          </a:r>
          <a:endParaRPr lang="en-US" sz="1200" b="0">
            <a:solidFill>
              <a:schemeClr val="tx1"/>
            </a:solidFill>
          </a:endParaRPr>
        </a:p>
      </dgm:t>
    </dgm:pt>
    <dgm:pt modelId="{7300C6B3-7AE9-48F5-B49C-1E77170E4B8F}" type="parTrans" cxnId="{9AEE550D-CCC7-4ACC-936F-3C5CD3B40140}">
      <dgm:prSet/>
      <dgm:spPr/>
      <dgm:t>
        <a:bodyPr/>
        <a:lstStyle/>
        <a:p>
          <a:endParaRPr lang="en-US"/>
        </a:p>
      </dgm:t>
    </dgm:pt>
    <dgm:pt modelId="{79756957-2A14-4647-8BDA-9358F57ACD7E}" type="sibTrans" cxnId="{9AEE550D-CCC7-4ACC-936F-3C5CD3B40140}">
      <dgm:prSet/>
      <dgm:spPr/>
      <dgm:t>
        <a:bodyPr/>
        <a:lstStyle/>
        <a:p>
          <a:endParaRPr lang="en-US"/>
        </a:p>
      </dgm:t>
    </dgm:pt>
    <dgm:pt modelId="{E0555B71-F5B3-4E1D-BBB6-29B354E67E79}">
      <dgm:prSet phldrT="[Text]" custT="1"/>
      <dgm:spPr/>
      <dgm:t>
        <a:bodyPr/>
        <a:lstStyle/>
        <a:p>
          <a:pPr>
            <a:defRPr b="1"/>
          </a:pPr>
          <a:r>
            <a:rPr lang="en-US" sz="1400" b="1">
              <a:solidFill>
                <a:schemeClr val="tx1"/>
              </a:solidFill>
              <a:latin typeface="Century Gothic" panose="020B0502020202020204"/>
            </a:rPr>
            <a:t>Modeling</a:t>
          </a:r>
          <a:endParaRPr lang="en-US" sz="1400" b="1">
            <a:solidFill>
              <a:schemeClr val="tx1"/>
            </a:solidFill>
          </a:endParaRPr>
        </a:p>
      </dgm:t>
    </dgm:pt>
    <dgm:pt modelId="{2EA6A1FC-3A3B-45F0-8609-877C3E42EF05}" type="parTrans" cxnId="{B6A21AD8-2415-4861-9FF7-5A94DF54F035}">
      <dgm:prSet/>
      <dgm:spPr/>
      <dgm:t>
        <a:bodyPr/>
        <a:lstStyle/>
        <a:p>
          <a:endParaRPr lang="en-US"/>
        </a:p>
      </dgm:t>
    </dgm:pt>
    <dgm:pt modelId="{FA103D74-D420-4177-83F7-95A3EDEF4BCD}" type="sibTrans" cxnId="{B6A21AD8-2415-4861-9FF7-5A94DF54F035}">
      <dgm:prSet/>
      <dgm:spPr/>
      <dgm:t>
        <a:bodyPr/>
        <a:lstStyle/>
        <a:p>
          <a:endParaRPr lang="en-US"/>
        </a:p>
      </dgm:t>
    </dgm:pt>
    <dgm:pt modelId="{EDCD32BC-4EFB-4133-9C50-4075DA6D928E}">
      <dgm:prSet custT="1"/>
      <dgm:spPr/>
      <dgm:t>
        <a:bodyPr/>
        <a:lstStyle/>
        <a:p>
          <a:pPr>
            <a:defRPr b="1"/>
          </a:pPr>
          <a:r>
            <a:rPr lang="en-US" sz="1400" b="1">
              <a:solidFill>
                <a:schemeClr val="tx1"/>
              </a:solidFill>
              <a:latin typeface="Century Gothic" panose="020B0502020202020204"/>
            </a:rPr>
            <a:t>Advanced Analysis</a:t>
          </a:r>
          <a:endParaRPr lang="en-US" sz="1400" b="1">
            <a:solidFill>
              <a:schemeClr val="tx1"/>
            </a:solidFill>
          </a:endParaRPr>
        </a:p>
      </dgm:t>
    </dgm:pt>
    <dgm:pt modelId="{6DAF2E98-1B7E-4D16-B22D-DDBD4AE5F78D}" type="parTrans" cxnId="{D5637B68-A47E-462B-8D6A-750AD6CB4276}">
      <dgm:prSet/>
      <dgm:spPr/>
      <dgm:t>
        <a:bodyPr/>
        <a:lstStyle/>
        <a:p>
          <a:endParaRPr lang="en-US"/>
        </a:p>
      </dgm:t>
    </dgm:pt>
    <dgm:pt modelId="{0370A638-1BB8-4C8B-80E4-7F5E0CA61B79}" type="sibTrans" cxnId="{D5637B68-A47E-462B-8D6A-750AD6CB4276}">
      <dgm:prSet/>
      <dgm:spPr/>
      <dgm:t>
        <a:bodyPr/>
        <a:lstStyle/>
        <a:p>
          <a:endParaRPr lang="en-US"/>
        </a:p>
      </dgm:t>
    </dgm:pt>
    <dgm:pt modelId="{A6699002-6BA2-462F-898B-BEA5D8C8051D}">
      <dgm:prSet phldrT="[Text]" custT="1"/>
      <dgm:spPr/>
      <dgm:t>
        <a:bodyPr/>
        <a:lstStyle/>
        <a:p>
          <a:endParaRPr lang="en-US" sz="1400" b="0">
            <a:solidFill>
              <a:schemeClr val="tx1"/>
            </a:solidFill>
          </a:endParaRPr>
        </a:p>
      </dgm:t>
    </dgm:pt>
    <dgm:pt modelId="{FB953C6F-EF8A-4886-AC30-E160459D3727}" type="parTrans" cxnId="{CD2911A8-8A96-4CC3-9238-A4AD0C1A2AB9}">
      <dgm:prSet/>
      <dgm:spPr/>
      <dgm:t>
        <a:bodyPr/>
        <a:lstStyle/>
        <a:p>
          <a:endParaRPr lang="en-US"/>
        </a:p>
      </dgm:t>
    </dgm:pt>
    <dgm:pt modelId="{5DFCF1F8-3977-4921-9F44-E288269E9767}" type="sibTrans" cxnId="{CD2911A8-8A96-4CC3-9238-A4AD0C1A2AB9}">
      <dgm:prSet/>
      <dgm:spPr/>
      <dgm:t>
        <a:bodyPr/>
        <a:lstStyle/>
        <a:p>
          <a:endParaRPr lang="en-US"/>
        </a:p>
      </dgm:t>
    </dgm:pt>
    <dgm:pt modelId="{A31AA09C-4102-4E0E-9763-5494F2A197F9}">
      <dgm:prSet phldrT="[Text]" custT="1"/>
      <dgm:spPr/>
      <dgm:t>
        <a:bodyPr/>
        <a:lstStyle/>
        <a:p>
          <a:pPr rtl="0"/>
          <a:r>
            <a:rPr lang="en-US" sz="1200" b="0">
              <a:solidFill>
                <a:schemeClr val="tx1"/>
              </a:solidFill>
              <a:latin typeface="Century Gothic" panose="020B0502020202020204"/>
            </a:rPr>
            <a:t>Feb 12, '24</a:t>
          </a:r>
          <a:endParaRPr lang="en-US" sz="1200" b="0">
            <a:solidFill>
              <a:schemeClr val="tx1"/>
            </a:solidFill>
          </a:endParaRPr>
        </a:p>
      </dgm:t>
    </dgm:pt>
    <dgm:pt modelId="{40D52F19-F609-4B0B-B81C-CB6CAB8DC069}" type="sibTrans" cxnId="{C321736A-2F6E-4FA1-9A7C-C318C5C28F1B}">
      <dgm:prSet/>
      <dgm:spPr/>
      <dgm:t>
        <a:bodyPr/>
        <a:lstStyle/>
        <a:p>
          <a:endParaRPr lang="en-US"/>
        </a:p>
      </dgm:t>
    </dgm:pt>
    <dgm:pt modelId="{0D22275B-10FB-479D-A345-4690FECE6B9B}" type="parTrans" cxnId="{C321736A-2F6E-4FA1-9A7C-C318C5C28F1B}">
      <dgm:prSet/>
      <dgm:spPr/>
      <dgm:t>
        <a:bodyPr/>
        <a:lstStyle/>
        <a:p>
          <a:endParaRPr lang="en-US"/>
        </a:p>
      </dgm:t>
    </dgm:pt>
    <dgm:pt modelId="{A4E02951-D239-4E0E-A4E7-5679B0EC8192}">
      <dgm:prSet custT="1"/>
      <dgm:spPr/>
      <dgm:t>
        <a:bodyPr/>
        <a:lstStyle/>
        <a:p>
          <a:pPr rtl="0"/>
          <a:r>
            <a:rPr lang="en-US" sz="1200" b="0">
              <a:solidFill>
                <a:schemeClr val="tx1"/>
              </a:solidFill>
              <a:latin typeface="Century Gothic" panose="020B0502020202020204"/>
            </a:rPr>
            <a:t>April 02, '24</a:t>
          </a:r>
          <a:endParaRPr lang="en-US" sz="1200" b="0">
            <a:solidFill>
              <a:schemeClr val="tx1"/>
            </a:solidFill>
          </a:endParaRPr>
        </a:p>
      </dgm:t>
    </dgm:pt>
    <dgm:pt modelId="{50493000-C039-4348-A8F2-79979892E0D3}" type="parTrans" cxnId="{BC22BAA7-9278-4808-93FC-E4FA6464A736}">
      <dgm:prSet/>
      <dgm:spPr/>
      <dgm:t>
        <a:bodyPr/>
        <a:lstStyle/>
        <a:p>
          <a:endParaRPr lang="en-US"/>
        </a:p>
      </dgm:t>
    </dgm:pt>
    <dgm:pt modelId="{84643F8A-5937-4166-A28E-D7C88C8B4A22}" type="sibTrans" cxnId="{BC22BAA7-9278-4808-93FC-E4FA6464A736}">
      <dgm:prSet/>
      <dgm:spPr/>
      <dgm:t>
        <a:bodyPr/>
        <a:lstStyle/>
        <a:p>
          <a:endParaRPr lang="en-US"/>
        </a:p>
      </dgm:t>
    </dgm:pt>
    <dgm:pt modelId="{416EE85D-15BB-450A-B9EE-D237B83E108E}">
      <dgm:prSet phldrT="[Text]" custT="1"/>
      <dgm:spPr/>
      <dgm:t>
        <a:bodyPr/>
        <a:lstStyle/>
        <a:p>
          <a:pPr rtl="0"/>
          <a:r>
            <a:rPr lang="en-US" sz="1200" b="0">
              <a:solidFill>
                <a:schemeClr val="tx1"/>
              </a:solidFill>
              <a:latin typeface="Century Gothic" panose="020B0502020202020204"/>
            </a:rPr>
            <a:t>Jan 15, '24</a:t>
          </a:r>
          <a:endParaRPr lang="en-US" sz="1200" b="0">
            <a:solidFill>
              <a:schemeClr val="tx1"/>
            </a:solidFill>
          </a:endParaRPr>
        </a:p>
      </dgm:t>
    </dgm:pt>
    <dgm:pt modelId="{F5A66EBF-A61F-41D3-9328-DD7BA04F7B9B}" type="parTrans" cxnId="{312FCFE8-DF25-4044-9FB7-D9F849AD378F}">
      <dgm:prSet/>
      <dgm:spPr/>
      <dgm:t>
        <a:bodyPr/>
        <a:lstStyle/>
        <a:p>
          <a:endParaRPr lang="en-US"/>
        </a:p>
      </dgm:t>
    </dgm:pt>
    <dgm:pt modelId="{B7807779-6944-443F-9ECF-EE6828989118}" type="sibTrans" cxnId="{312FCFE8-DF25-4044-9FB7-D9F849AD378F}">
      <dgm:prSet/>
      <dgm:spPr/>
      <dgm:t>
        <a:bodyPr/>
        <a:lstStyle/>
        <a:p>
          <a:endParaRPr lang="en-US"/>
        </a:p>
      </dgm:t>
    </dgm:pt>
    <dgm:pt modelId="{C8B1CA1A-96C4-49CA-B94E-F518D38C3A0A}">
      <dgm:prSet phldr="0"/>
      <dgm:spPr/>
      <dgm:t>
        <a:bodyPr/>
        <a:lstStyle/>
        <a:p>
          <a:pPr rtl="0"/>
          <a:r>
            <a:rPr lang="en-US" b="0">
              <a:solidFill>
                <a:schemeClr val="tx1"/>
              </a:solidFill>
              <a:latin typeface="Century Gothic"/>
              <a:cs typeface="Calibri"/>
            </a:rPr>
            <a:t>May 28, '24</a:t>
          </a:r>
        </a:p>
      </dgm:t>
    </dgm:pt>
    <dgm:pt modelId="{FCB8D451-1EE0-4928-945D-62A517AD4EB9}" type="parTrans" cxnId="{94FA3FB1-9DEA-404C-9438-C85C5EA65F70}">
      <dgm:prSet/>
      <dgm:spPr/>
    </dgm:pt>
    <dgm:pt modelId="{43EBD369-4C03-4667-B94F-D517AD740141}" type="sibTrans" cxnId="{94FA3FB1-9DEA-404C-9438-C85C5EA65F70}">
      <dgm:prSet/>
      <dgm:spPr/>
    </dgm:pt>
    <dgm:pt modelId="{1337ED33-D803-4F87-A64E-5B7A889A43FF}">
      <dgm:prSet phldr="0"/>
      <dgm:spPr/>
      <dgm:t>
        <a:bodyPr/>
        <a:lstStyle/>
        <a:p>
          <a:pPr>
            <a:defRPr b="1"/>
          </a:pPr>
          <a:r>
            <a:rPr lang="en-US" b="1">
              <a:solidFill>
                <a:schemeClr val="tx1"/>
              </a:solidFill>
              <a:latin typeface="Century Gothic"/>
              <a:cs typeface="Calibri"/>
            </a:rPr>
            <a:t>Reporting</a:t>
          </a:r>
        </a:p>
      </dgm:t>
    </dgm:pt>
    <dgm:pt modelId="{A7C2C054-3E7F-42E1-925E-1155AA1494D4}" type="parTrans" cxnId="{EE2B4A6F-ED8A-47B8-AD0D-B9B80E38F305}">
      <dgm:prSet/>
      <dgm:spPr/>
    </dgm:pt>
    <dgm:pt modelId="{69F5B022-C928-4D5A-A161-275FF55BE0CB}" type="sibTrans" cxnId="{EE2B4A6F-ED8A-47B8-AD0D-B9B80E38F305}">
      <dgm:prSet/>
      <dgm:spPr/>
    </dgm:pt>
    <dgm:pt modelId="{4044BC29-AD38-4CFB-9F88-1C2EA5644A64}">
      <dgm:prSet phldr="0"/>
      <dgm:spPr/>
      <dgm:t>
        <a:bodyPr/>
        <a:lstStyle/>
        <a:p>
          <a:pPr rtl="0"/>
          <a:r>
            <a:rPr lang="en-US" b="0">
              <a:solidFill>
                <a:schemeClr val="tx1"/>
              </a:solidFill>
              <a:latin typeface="Century Gothic"/>
              <a:cs typeface="Calibri"/>
            </a:rPr>
            <a:t>June 15, '24</a:t>
          </a:r>
          <a:endParaRPr lang="en-US" b="0">
            <a:solidFill>
              <a:schemeClr val="tx1"/>
            </a:solidFill>
            <a:latin typeface="Century Gothic"/>
          </a:endParaRPr>
        </a:p>
      </dgm:t>
    </dgm:pt>
    <dgm:pt modelId="{D29B88B6-AB09-4C7B-A09D-AAA252332228}" type="parTrans" cxnId="{67476CB5-5882-43EF-A1BF-706606ADE92D}">
      <dgm:prSet/>
      <dgm:spPr/>
    </dgm:pt>
    <dgm:pt modelId="{4B1A4E9C-FE04-4E42-9FA7-3E74D45AD29A}" type="sibTrans" cxnId="{67476CB5-5882-43EF-A1BF-706606ADE92D}">
      <dgm:prSet/>
      <dgm:spPr/>
    </dgm:pt>
    <dgm:pt modelId="{E33F6A03-CCE1-45A8-A011-220636C90E6D}">
      <dgm:prSet phldr="0"/>
      <dgm:spPr/>
      <dgm:t>
        <a:bodyPr/>
        <a:lstStyle/>
        <a:p>
          <a:pPr rtl="0">
            <a:defRPr b="1"/>
          </a:pPr>
          <a:r>
            <a:rPr lang="en-US" b="1">
              <a:solidFill>
                <a:schemeClr val="tx1"/>
              </a:solidFill>
              <a:latin typeface="Century Gothic"/>
              <a:cs typeface="Calibri"/>
            </a:rPr>
            <a:t>Project Closure</a:t>
          </a:r>
        </a:p>
      </dgm:t>
    </dgm:pt>
    <dgm:pt modelId="{12273CF6-0730-4B46-A080-EEFFC5A1EC8E}" type="parTrans" cxnId="{B50CA836-882D-4F9D-8C14-B3D31CE1BD5C}">
      <dgm:prSet/>
      <dgm:spPr/>
    </dgm:pt>
    <dgm:pt modelId="{E60BE357-A99B-4423-B682-5062F089F5AA}" type="sibTrans" cxnId="{B50CA836-882D-4F9D-8C14-B3D31CE1BD5C}">
      <dgm:prSet/>
      <dgm:spPr/>
    </dgm:pt>
    <dgm:pt modelId="{C11C2E12-FC4B-46C3-A6A6-77E1F679D20E}" type="pres">
      <dgm:prSet presAssocID="{C443D345-EC5E-4E8F-9C72-3DC515B3E7AB}" presName="root" presStyleCnt="0">
        <dgm:presLayoutVars>
          <dgm:chMax/>
          <dgm:chPref/>
          <dgm:animLvl val="lvl"/>
        </dgm:presLayoutVars>
      </dgm:prSet>
      <dgm:spPr/>
    </dgm:pt>
    <dgm:pt modelId="{9C7817DD-5323-41D5-A600-2DFD23631999}" type="pres">
      <dgm:prSet presAssocID="{C443D345-EC5E-4E8F-9C72-3DC515B3E7AB}" presName="divider" presStyleLbl="fgAcc1" presStyleIdx="0" presStyleCnt="7"/>
      <dgm:spPr>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tailEnd type="triangle" w="lg" len="lg"/>
        </a:ln>
        <a:effectLst>
          <a:outerShdw blurRad="38100" dist="25400" dir="5400000" rotWithShape="0">
            <a:srgbClr val="000000">
              <a:alpha val="45000"/>
            </a:srgbClr>
          </a:outerShdw>
        </a:effectLst>
      </dgm:spPr>
    </dgm:pt>
    <dgm:pt modelId="{8B5CC226-ACBB-44E1-B936-D8FA635B0CD4}" type="pres">
      <dgm:prSet presAssocID="{C443D345-EC5E-4E8F-9C72-3DC515B3E7AB}" presName="nodes" presStyleCnt="0">
        <dgm:presLayoutVars>
          <dgm:chMax/>
          <dgm:chPref/>
          <dgm:animLvl val="lvl"/>
        </dgm:presLayoutVars>
      </dgm:prSet>
      <dgm:spPr/>
    </dgm:pt>
    <dgm:pt modelId="{D3169BE4-AE6C-4177-B76E-D7B6925F3119}" type="pres">
      <dgm:prSet presAssocID="{CF88A56E-098A-4A30-A2BC-6935BE120846}" presName="composite" presStyleCnt="0"/>
      <dgm:spPr/>
    </dgm:pt>
    <dgm:pt modelId="{1D1F763E-A8AD-4AA2-A182-BAF29B7E9406}" type="pres">
      <dgm:prSet presAssocID="{CF88A56E-098A-4A30-A2BC-6935BE120846}" presName="ConnectorPoint" presStyleLbl="lnNode1" presStyleIdx="0" presStyleCnt="6"/>
      <dgm:spPr>
        <a:gradFill rotWithShape="0">
          <a:gsLst>
            <a:gs pos="0">
              <a:schemeClr val="accent3">
                <a:tint val="98000"/>
                <a:lumMod val="114000"/>
              </a:schemeClr>
            </a:gs>
            <a:gs pos="100000">
              <a:schemeClr val="accent3">
                <a:shade val="90000"/>
                <a:lumMod val="84000"/>
              </a:schemeClr>
            </a:gs>
          </a:gsLst>
          <a:lin ang="5400000" scaled="0"/>
        </a:gradFill>
        <a:ln w="6350">
          <a:noFill/>
        </a:ln>
        <a:effectLst/>
      </dgm:spPr>
    </dgm:pt>
    <dgm:pt modelId="{5F425D80-8249-49E5-BBC2-B3FD939B9C6B}" type="pres">
      <dgm:prSet presAssocID="{CF88A56E-098A-4A30-A2BC-6935BE120846}" presName="DropPinPlaceHolder" presStyleCnt="0"/>
      <dgm:spPr/>
    </dgm:pt>
    <dgm:pt modelId="{7D263A17-85FC-4414-9BA1-DB3407D97E71}" type="pres">
      <dgm:prSet presAssocID="{CF88A56E-098A-4A30-A2BC-6935BE120846}" presName="DropPin" presStyleLbl="alignNode1" presStyleIdx="0" presStyleCnt="6"/>
      <dgm:spPr/>
    </dgm:pt>
    <dgm:pt modelId="{15A404D6-B375-46B5-9ACB-CFECE59A80A0}" type="pres">
      <dgm:prSet presAssocID="{CF88A56E-098A-4A30-A2BC-6935BE120846}" presName="Ellipse" presStyleLbl="fgAcc1" presStyleIdx="1" presStyleCnt="7"/>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dgm:spPr>
    </dgm:pt>
    <dgm:pt modelId="{BE45C584-DE11-4D64-9756-0661291F7E1B}" type="pres">
      <dgm:prSet presAssocID="{CF88A56E-098A-4A30-A2BC-6935BE120846}" presName="L2TextContainer" presStyleLbl="revTx" presStyleIdx="0" presStyleCnt="12">
        <dgm:presLayoutVars>
          <dgm:bulletEnabled val="1"/>
        </dgm:presLayoutVars>
      </dgm:prSet>
      <dgm:spPr/>
    </dgm:pt>
    <dgm:pt modelId="{31D83893-280D-4CA5-828E-6A9F457BB494}" type="pres">
      <dgm:prSet presAssocID="{CF88A56E-098A-4A30-A2BC-6935BE120846}" presName="L1TextContainer" presStyleLbl="revTx" presStyleIdx="1" presStyleCnt="12">
        <dgm:presLayoutVars>
          <dgm:chMax val="1"/>
          <dgm:chPref val="1"/>
          <dgm:bulletEnabled val="1"/>
        </dgm:presLayoutVars>
      </dgm:prSet>
      <dgm:spPr/>
    </dgm:pt>
    <dgm:pt modelId="{02ADB07C-C155-4E89-A459-43501BA18AAC}" type="pres">
      <dgm:prSet presAssocID="{CF88A56E-098A-4A30-A2BC-6935BE120846}" presName="ConnectLine" presStyleLbl="sibTrans1D1" presStyleIdx="0" presStyleCnt="6"/>
      <dgm:spPr>
        <a:noFill/>
        <a:ln w="12700" cap="rnd" cmpd="sng" algn="ctr">
          <a:solidFill>
            <a:schemeClr val="accent3">
              <a:hueOff val="0"/>
              <a:satOff val="0"/>
              <a:lumOff val="0"/>
              <a:alphaOff val="0"/>
            </a:schemeClr>
          </a:solidFill>
          <a:prstDash val="dash"/>
        </a:ln>
        <a:effectLst/>
      </dgm:spPr>
    </dgm:pt>
    <dgm:pt modelId="{9F4353CD-0E41-477D-B816-2AF61860720D}" type="pres">
      <dgm:prSet presAssocID="{CF88A56E-098A-4A30-A2BC-6935BE120846}" presName="EmptyPlaceHolder" presStyleCnt="0"/>
      <dgm:spPr/>
    </dgm:pt>
    <dgm:pt modelId="{18F4C72F-3892-4E5F-A5FE-ABFB8798621C}" type="pres">
      <dgm:prSet presAssocID="{6C1F9245-4AFE-41F4-8656-7020F57FA079}" presName="spaceBetweenRectangles" presStyleCnt="0"/>
      <dgm:spPr/>
    </dgm:pt>
    <dgm:pt modelId="{2262D876-32D7-4415-B23F-EC0BCB3FB907}" type="pres">
      <dgm:prSet presAssocID="{1FAF0229-084C-48C7-80BC-B9ADD779DAFF}" presName="composite" presStyleCnt="0"/>
      <dgm:spPr/>
    </dgm:pt>
    <dgm:pt modelId="{48A80C6E-240D-47B6-97A3-D616CADA58F1}" type="pres">
      <dgm:prSet presAssocID="{1FAF0229-084C-48C7-80BC-B9ADD779DAFF}" presName="ConnectorPoint" presStyleLbl="lnNode1" presStyleIdx="1" presStyleCnt="6"/>
      <dgm:spPr>
        <a:gradFill rotWithShape="0">
          <a:gsLst>
            <a:gs pos="0">
              <a:schemeClr val="accent3">
                <a:tint val="98000"/>
                <a:lumMod val="114000"/>
              </a:schemeClr>
            </a:gs>
            <a:gs pos="100000">
              <a:schemeClr val="accent3">
                <a:shade val="90000"/>
                <a:lumMod val="84000"/>
              </a:schemeClr>
            </a:gs>
          </a:gsLst>
          <a:lin ang="5400000" scaled="0"/>
        </a:gradFill>
        <a:ln w="6350">
          <a:noFill/>
        </a:ln>
        <a:effectLst/>
      </dgm:spPr>
    </dgm:pt>
    <dgm:pt modelId="{00F79961-6168-4316-BE53-D45F9DAA8F82}" type="pres">
      <dgm:prSet presAssocID="{1FAF0229-084C-48C7-80BC-B9ADD779DAFF}" presName="DropPinPlaceHolder" presStyleCnt="0"/>
      <dgm:spPr/>
    </dgm:pt>
    <dgm:pt modelId="{689A4438-8284-48F2-B755-FB0BAB0A612A}" type="pres">
      <dgm:prSet presAssocID="{1FAF0229-084C-48C7-80BC-B9ADD779DAFF}" presName="DropPin" presStyleLbl="alignNode1" presStyleIdx="1" presStyleCnt="6"/>
      <dgm:spPr/>
    </dgm:pt>
    <dgm:pt modelId="{C63A4B80-2A17-4D83-BAC5-1FA6AE7EFF67}" type="pres">
      <dgm:prSet presAssocID="{1FAF0229-084C-48C7-80BC-B9ADD779DAFF}" presName="Ellipse" presStyleLbl="fgAcc1" presStyleIdx="2" presStyleCnt="7"/>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dgm:spPr>
    </dgm:pt>
    <dgm:pt modelId="{770A0A99-A8E2-4BEF-AB0F-2E7660F8AA53}" type="pres">
      <dgm:prSet presAssocID="{1FAF0229-084C-48C7-80BC-B9ADD779DAFF}" presName="L2TextContainer" presStyleLbl="revTx" presStyleIdx="2" presStyleCnt="12">
        <dgm:presLayoutVars>
          <dgm:bulletEnabled val="1"/>
        </dgm:presLayoutVars>
      </dgm:prSet>
      <dgm:spPr/>
    </dgm:pt>
    <dgm:pt modelId="{2F37C164-DDD5-43A8-AFBF-13FB6DF6923F}" type="pres">
      <dgm:prSet presAssocID="{1FAF0229-084C-48C7-80BC-B9ADD779DAFF}" presName="L1TextContainer" presStyleLbl="revTx" presStyleIdx="3" presStyleCnt="12">
        <dgm:presLayoutVars>
          <dgm:chMax val="1"/>
          <dgm:chPref val="1"/>
          <dgm:bulletEnabled val="1"/>
        </dgm:presLayoutVars>
      </dgm:prSet>
      <dgm:spPr/>
    </dgm:pt>
    <dgm:pt modelId="{C2297A00-1210-4C53-8778-225E5E97852F}" type="pres">
      <dgm:prSet presAssocID="{1FAF0229-084C-48C7-80BC-B9ADD779DAFF}" presName="ConnectLine" presStyleLbl="sibTrans1D1" presStyleIdx="1" presStyleCnt="6"/>
      <dgm:spPr>
        <a:noFill/>
        <a:ln w="12700" cap="rnd" cmpd="sng" algn="ctr">
          <a:solidFill>
            <a:schemeClr val="accent3">
              <a:hueOff val="3283952"/>
              <a:satOff val="-25316"/>
              <a:lumOff val="686"/>
              <a:alphaOff val="0"/>
            </a:schemeClr>
          </a:solidFill>
          <a:prstDash val="dash"/>
        </a:ln>
        <a:effectLst/>
      </dgm:spPr>
    </dgm:pt>
    <dgm:pt modelId="{5EAC0595-7B4D-4715-A375-EA8E8AAA1470}" type="pres">
      <dgm:prSet presAssocID="{1FAF0229-084C-48C7-80BC-B9ADD779DAFF}" presName="EmptyPlaceHolder" presStyleCnt="0"/>
      <dgm:spPr/>
    </dgm:pt>
    <dgm:pt modelId="{09B9B709-DFCF-4ED4-BA8B-21653E69212F}" type="pres">
      <dgm:prSet presAssocID="{7B744BF9-D49E-419E-9C25-E9AEAFB0F243}" presName="spaceBetweenRectangles" presStyleCnt="0"/>
      <dgm:spPr/>
    </dgm:pt>
    <dgm:pt modelId="{F5D91ED9-A3DB-4584-998A-5090BAB3FC87}" type="pres">
      <dgm:prSet presAssocID="{E0555B71-F5B3-4E1D-BBB6-29B354E67E79}" presName="composite" presStyleCnt="0"/>
      <dgm:spPr/>
    </dgm:pt>
    <dgm:pt modelId="{35D1BE67-F194-4188-840C-8E8765DC9853}" type="pres">
      <dgm:prSet presAssocID="{E0555B71-F5B3-4E1D-BBB6-29B354E67E79}" presName="ConnectorPoint" presStyleLbl="lnNode1" presStyleIdx="2" presStyleCnt="6"/>
      <dgm:spPr>
        <a:gradFill rotWithShape="0">
          <a:gsLst>
            <a:gs pos="0">
              <a:schemeClr val="accent3">
                <a:tint val="98000"/>
                <a:lumMod val="114000"/>
              </a:schemeClr>
            </a:gs>
            <a:gs pos="100000">
              <a:schemeClr val="accent3">
                <a:shade val="90000"/>
                <a:lumMod val="84000"/>
              </a:schemeClr>
            </a:gs>
          </a:gsLst>
          <a:lin ang="5400000" scaled="0"/>
        </a:gradFill>
        <a:ln w="6350">
          <a:noFill/>
        </a:ln>
        <a:effectLst/>
      </dgm:spPr>
    </dgm:pt>
    <dgm:pt modelId="{EE63AF79-9BFC-4BF5-829D-F5589B073652}" type="pres">
      <dgm:prSet presAssocID="{E0555B71-F5B3-4E1D-BBB6-29B354E67E79}" presName="DropPinPlaceHolder" presStyleCnt="0"/>
      <dgm:spPr/>
    </dgm:pt>
    <dgm:pt modelId="{9691AD05-41D4-47B2-B098-95D97E623167}" type="pres">
      <dgm:prSet presAssocID="{E0555B71-F5B3-4E1D-BBB6-29B354E67E79}" presName="DropPin" presStyleLbl="alignNode1" presStyleIdx="2" presStyleCnt="6"/>
      <dgm:spPr/>
    </dgm:pt>
    <dgm:pt modelId="{D7D5667F-8C39-4C0C-AD6C-3CC9C064AE2B}" type="pres">
      <dgm:prSet presAssocID="{E0555B71-F5B3-4E1D-BBB6-29B354E67E79}" presName="Ellipse" presStyleLbl="fgAcc1" presStyleIdx="3" presStyleCnt="7"/>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dgm:spPr>
    </dgm:pt>
    <dgm:pt modelId="{7501CE51-984D-4D10-9DAC-20E4E36DC6F3}" type="pres">
      <dgm:prSet presAssocID="{E0555B71-F5B3-4E1D-BBB6-29B354E67E79}" presName="L2TextContainer" presStyleLbl="revTx" presStyleIdx="4" presStyleCnt="12">
        <dgm:presLayoutVars>
          <dgm:bulletEnabled val="1"/>
        </dgm:presLayoutVars>
      </dgm:prSet>
      <dgm:spPr/>
    </dgm:pt>
    <dgm:pt modelId="{1152B185-DC6A-41F1-A571-DC8CC9FB935C}" type="pres">
      <dgm:prSet presAssocID="{E0555B71-F5B3-4E1D-BBB6-29B354E67E79}" presName="L1TextContainer" presStyleLbl="revTx" presStyleIdx="5" presStyleCnt="12">
        <dgm:presLayoutVars>
          <dgm:chMax val="1"/>
          <dgm:chPref val="1"/>
          <dgm:bulletEnabled val="1"/>
        </dgm:presLayoutVars>
      </dgm:prSet>
      <dgm:spPr/>
    </dgm:pt>
    <dgm:pt modelId="{7713217B-6039-48A7-95A3-1C06EC1E36EA}" type="pres">
      <dgm:prSet presAssocID="{E0555B71-F5B3-4E1D-BBB6-29B354E67E79}" presName="ConnectLine" presStyleLbl="sibTrans1D1" presStyleIdx="2" presStyleCnt="6"/>
      <dgm:spPr>
        <a:noFill/>
        <a:ln w="12700" cap="rnd" cmpd="sng" algn="ctr">
          <a:solidFill>
            <a:schemeClr val="accent3">
              <a:hueOff val="4925928"/>
              <a:satOff val="-37974"/>
              <a:lumOff val="1030"/>
              <a:alphaOff val="0"/>
            </a:schemeClr>
          </a:solidFill>
          <a:prstDash val="dash"/>
        </a:ln>
        <a:effectLst/>
      </dgm:spPr>
    </dgm:pt>
    <dgm:pt modelId="{644DB73E-9DD9-4213-800F-F193275D9A68}" type="pres">
      <dgm:prSet presAssocID="{E0555B71-F5B3-4E1D-BBB6-29B354E67E79}" presName="EmptyPlaceHolder" presStyleCnt="0"/>
      <dgm:spPr/>
    </dgm:pt>
    <dgm:pt modelId="{3ADA9A83-0C6F-46E6-A550-C7189B76E33F}" type="pres">
      <dgm:prSet presAssocID="{FA103D74-D420-4177-83F7-95A3EDEF4BCD}" presName="spaceBetweenRectangles" presStyleCnt="0"/>
      <dgm:spPr/>
    </dgm:pt>
    <dgm:pt modelId="{134C730C-C26C-49A6-85F9-7EF7E65F628D}" type="pres">
      <dgm:prSet presAssocID="{EDCD32BC-4EFB-4133-9C50-4075DA6D928E}" presName="composite" presStyleCnt="0"/>
      <dgm:spPr/>
    </dgm:pt>
    <dgm:pt modelId="{EC552A00-00A3-4818-B383-A6E4220CA421}" type="pres">
      <dgm:prSet presAssocID="{EDCD32BC-4EFB-4133-9C50-4075DA6D928E}" presName="ConnectorPoint" presStyleLbl="lnNode1" presStyleIdx="3" presStyleCnt="6"/>
      <dgm:spPr>
        <a:gradFill rotWithShape="0">
          <a:gsLst>
            <a:gs pos="0">
              <a:schemeClr val="accent3">
                <a:tint val="98000"/>
                <a:lumMod val="114000"/>
              </a:schemeClr>
            </a:gs>
            <a:gs pos="100000">
              <a:schemeClr val="accent3">
                <a:shade val="90000"/>
                <a:lumMod val="84000"/>
              </a:schemeClr>
            </a:gs>
          </a:gsLst>
          <a:lin ang="5400000" scaled="0"/>
        </a:gradFill>
        <a:ln w="6350">
          <a:noFill/>
        </a:ln>
        <a:effectLst/>
      </dgm:spPr>
    </dgm:pt>
    <dgm:pt modelId="{1C21D261-6E2A-431E-99D8-C16BF70B78BA}" type="pres">
      <dgm:prSet presAssocID="{EDCD32BC-4EFB-4133-9C50-4075DA6D928E}" presName="DropPinPlaceHolder" presStyleCnt="0"/>
      <dgm:spPr/>
    </dgm:pt>
    <dgm:pt modelId="{809DF32D-4F2D-4BB0-8DFF-83B10407ED9B}" type="pres">
      <dgm:prSet presAssocID="{EDCD32BC-4EFB-4133-9C50-4075DA6D928E}" presName="DropPin" presStyleLbl="alignNode1" presStyleIdx="3" presStyleCnt="6"/>
      <dgm:spPr/>
    </dgm:pt>
    <dgm:pt modelId="{70F937A5-23C1-4F1C-85D4-88817CC5DB4A}" type="pres">
      <dgm:prSet presAssocID="{EDCD32BC-4EFB-4133-9C50-4075DA6D928E}" presName="Ellipse" presStyleLbl="fgAcc1" presStyleIdx="4" presStyleCnt="7"/>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dgm:spPr>
    </dgm:pt>
    <dgm:pt modelId="{6C231E80-947B-4969-A0E7-FD96C694A3EC}" type="pres">
      <dgm:prSet presAssocID="{EDCD32BC-4EFB-4133-9C50-4075DA6D928E}" presName="L2TextContainer" presStyleLbl="revTx" presStyleIdx="6" presStyleCnt="12">
        <dgm:presLayoutVars>
          <dgm:bulletEnabled val="1"/>
        </dgm:presLayoutVars>
      </dgm:prSet>
      <dgm:spPr/>
    </dgm:pt>
    <dgm:pt modelId="{AF3E4EB8-6023-447F-A435-EDB10FFD8E8F}" type="pres">
      <dgm:prSet presAssocID="{EDCD32BC-4EFB-4133-9C50-4075DA6D928E}" presName="L1TextContainer" presStyleLbl="revTx" presStyleIdx="7" presStyleCnt="12">
        <dgm:presLayoutVars>
          <dgm:chMax val="1"/>
          <dgm:chPref val="1"/>
          <dgm:bulletEnabled val="1"/>
        </dgm:presLayoutVars>
      </dgm:prSet>
      <dgm:spPr/>
    </dgm:pt>
    <dgm:pt modelId="{E1C37654-9C0D-497E-AD08-F627988C8527}" type="pres">
      <dgm:prSet presAssocID="{EDCD32BC-4EFB-4133-9C50-4075DA6D928E}" presName="ConnectLine" presStyleLbl="sibTrans1D1" presStyleIdx="3" presStyleCnt="6"/>
      <dgm:spPr>
        <a:noFill/>
        <a:ln w="12700" cap="rnd" cmpd="sng" algn="ctr">
          <a:solidFill>
            <a:schemeClr val="accent3">
              <a:hueOff val="6567904"/>
              <a:satOff val="-50632"/>
              <a:lumOff val="1373"/>
              <a:alphaOff val="0"/>
            </a:schemeClr>
          </a:solidFill>
          <a:prstDash val="dash"/>
        </a:ln>
        <a:effectLst/>
      </dgm:spPr>
    </dgm:pt>
    <dgm:pt modelId="{79227257-8862-44DA-9465-759692D14D5B}" type="pres">
      <dgm:prSet presAssocID="{EDCD32BC-4EFB-4133-9C50-4075DA6D928E}" presName="EmptyPlaceHolder" presStyleCnt="0"/>
      <dgm:spPr/>
    </dgm:pt>
    <dgm:pt modelId="{5029D79C-4CAF-4390-80D8-E049DCE91013}" type="pres">
      <dgm:prSet presAssocID="{0370A638-1BB8-4C8B-80E4-7F5E0CA61B79}" presName="spaceBetweenRectangles" presStyleCnt="0"/>
      <dgm:spPr/>
    </dgm:pt>
    <dgm:pt modelId="{31A07013-6E1A-4D82-8FA9-0E589B6E0692}" type="pres">
      <dgm:prSet presAssocID="{1337ED33-D803-4F87-A64E-5B7A889A43FF}" presName="composite" presStyleCnt="0"/>
      <dgm:spPr/>
    </dgm:pt>
    <dgm:pt modelId="{3BCB95AD-98F2-48F1-8FF3-D6F5A4753AD5}" type="pres">
      <dgm:prSet presAssocID="{1337ED33-D803-4F87-A64E-5B7A889A43FF}" presName="ConnectorPoint" presStyleLbl="lnNode1" presStyleIdx="4" presStyleCnt="6"/>
      <dgm:spPr>
        <a:gradFill rotWithShape="0">
          <a:gsLst>
            <a:gs pos="0">
              <a:schemeClr val="accent3">
                <a:tint val="98000"/>
                <a:lumMod val="114000"/>
              </a:schemeClr>
            </a:gs>
            <a:gs pos="100000">
              <a:schemeClr val="accent3">
                <a:shade val="90000"/>
                <a:lumMod val="84000"/>
              </a:schemeClr>
            </a:gs>
          </a:gsLst>
          <a:lin ang="5400000" scaled="0"/>
        </a:gradFill>
        <a:ln w="6350">
          <a:noFill/>
        </a:ln>
        <a:effectLst/>
      </dgm:spPr>
    </dgm:pt>
    <dgm:pt modelId="{024F1D13-2EBF-4869-811E-FF7F2F1B31F4}" type="pres">
      <dgm:prSet presAssocID="{1337ED33-D803-4F87-A64E-5B7A889A43FF}" presName="DropPinPlaceHolder" presStyleCnt="0"/>
      <dgm:spPr/>
    </dgm:pt>
    <dgm:pt modelId="{F330B9C0-E1E9-4BE9-A0E8-CBD76B2F4FE2}" type="pres">
      <dgm:prSet presAssocID="{1337ED33-D803-4F87-A64E-5B7A889A43FF}" presName="DropPin" presStyleLbl="alignNode1" presStyleIdx="4" presStyleCnt="6"/>
      <dgm:spPr/>
    </dgm:pt>
    <dgm:pt modelId="{C2CA6F8B-8F3E-4C7C-B3A9-046F023EB42C}" type="pres">
      <dgm:prSet presAssocID="{1337ED33-D803-4F87-A64E-5B7A889A43FF}" presName="Ellipse" presStyleLbl="fgAcc1" presStyleIdx="5" presStyleCnt="7"/>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dgm:spPr>
    </dgm:pt>
    <dgm:pt modelId="{5A34FE43-D503-441B-92A6-648615E4677C}" type="pres">
      <dgm:prSet presAssocID="{1337ED33-D803-4F87-A64E-5B7A889A43FF}" presName="L2TextContainer" presStyleLbl="revTx" presStyleIdx="8" presStyleCnt="12">
        <dgm:presLayoutVars>
          <dgm:bulletEnabled val="1"/>
        </dgm:presLayoutVars>
      </dgm:prSet>
      <dgm:spPr/>
    </dgm:pt>
    <dgm:pt modelId="{35BA8D7B-9866-42B7-AE8F-7AD2087CB0F4}" type="pres">
      <dgm:prSet presAssocID="{1337ED33-D803-4F87-A64E-5B7A889A43FF}" presName="L1TextContainer" presStyleLbl="revTx" presStyleIdx="9" presStyleCnt="12">
        <dgm:presLayoutVars>
          <dgm:chMax val="1"/>
          <dgm:chPref val="1"/>
          <dgm:bulletEnabled val="1"/>
        </dgm:presLayoutVars>
      </dgm:prSet>
      <dgm:spPr/>
    </dgm:pt>
    <dgm:pt modelId="{40018DB3-480B-47B1-829D-43FA72CA09D5}" type="pres">
      <dgm:prSet presAssocID="{1337ED33-D803-4F87-A64E-5B7A889A43FF}" presName="ConnectLine" presStyleLbl="sibTrans1D1" presStyleIdx="4" presStyleCnt="6"/>
      <dgm:spPr>
        <a:noFill/>
        <a:ln w="12700" cap="rnd" cmpd="sng" algn="ctr">
          <a:solidFill>
            <a:schemeClr val="accent3">
              <a:hueOff val="5473254"/>
              <a:satOff val="-42193"/>
              <a:lumOff val="1144"/>
              <a:alphaOff val="0"/>
            </a:schemeClr>
          </a:solidFill>
          <a:prstDash val="dash"/>
        </a:ln>
        <a:effectLst/>
      </dgm:spPr>
    </dgm:pt>
    <dgm:pt modelId="{A1659EEF-0882-4B84-9224-DC52817B1E68}" type="pres">
      <dgm:prSet presAssocID="{1337ED33-D803-4F87-A64E-5B7A889A43FF}" presName="EmptyPlaceHolder" presStyleCnt="0"/>
      <dgm:spPr/>
    </dgm:pt>
    <dgm:pt modelId="{365241EA-3185-4FE3-A229-B2E8C4A3863A}" type="pres">
      <dgm:prSet presAssocID="{69F5B022-C928-4D5A-A161-275FF55BE0CB}" presName="spaceBetweenRectangles" presStyleCnt="0"/>
      <dgm:spPr/>
    </dgm:pt>
    <dgm:pt modelId="{C0B88800-2552-4ADF-AA6A-1431AA8D8A63}" type="pres">
      <dgm:prSet presAssocID="{E33F6A03-CCE1-45A8-A011-220636C90E6D}" presName="composite" presStyleCnt="0"/>
      <dgm:spPr/>
    </dgm:pt>
    <dgm:pt modelId="{BBEE7C4C-2AC6-4558-9AC1-7EEEB6C9C891}" type="pres">
      <dgm:prSet presAssocID="{E33F6A03-CCE1-45A8-A011-220636C90E6D}" presName="ConnectorPoint" presStyleLbl="lnNode1" presStyleIdx="5" presStyleCnt="6"/>
      <dgm:spPr>
        <a:gradFill rotWithShape="0">
          <a:gsLst>
            <a:gs pos="0">
              <a:schemeClr val="accent3">
                <a:tint val="98000"/>
                <a:lumMod val="114000"/>
              </a:schemeClr>
            </a:gs>
            <a:gs pos="100000">
              <a:schemeClr val="accent3">
                <a:shade val="90000"/>
                <a:lumMod val="84000"/>
              </a:schemeClr>
            </a:gs>
          </a:gsLst>
          <a:lin ang="5400000" scaled="0"/>
        </a:gradFill>
        <a:ln w="6350">
          <a:noFill/>
        </a:ln>
        <a:effectLst/>
      </dgm:spPr>
    </dgm:pt>
    <dgm:pt modelId="{F40E036C-A8B4-4713-BC8C-60648AB2F54E}" type="pres">
      <dgm:prSet presAssocID="{E33F6A03-CCE1-45A8-A011-220636C90E6D}" presName="DropPinPlaceHolder" presStyleCnt="0"/>
      <dgm:spPr/>
    </dgm:pt>
    <dgm:pt modelId="{FE6A6D81-9D3C-45D3-956B-9D7EBF251BF3}" type="pres">
      <dgm:prSet presAssocID="{E33F6A03-CCE1-45A8-A011-220636C90E6D}" presName="DropPin" presStyleLbl="alignNode1" presStyleIdx="5" presStyleCnt="6"/>
      <dgm:spPr/>
    </dgm:pt>
    <dgm:pt modelId="{01228645-3FF4-4F43-806B-88FB457B7522}" type="pres">
      <dgm:prSet presAssocID="{E33F6A03-CCE1-45A8-A011-220636C90E6D}" presName="Ellipse" presStyleLbl="fgAcc1" presStyleIdx="6" presStyleCnt="7"/>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dgm:spPr>
    </dgm:pt>
    <dgm:pt modelId="{623EAA06-95C4-4D54-8342-CE33AC42E151}" type="pres">
      <dgm:prSet presAssocID="{E33F6A03-CCE1-45A8-A011-220636C90E6D}" presName="L2TextContainer" presStyleLbl="revTx" presStyleIdx="10" presStyleCnt="12">
        <dgm:presLayoutVars>
          <dgm:bulletEnabled val="1"/>
        </dgm:presLayoutVars>
      </dgm:prSet>
      <dgm:spPr/>
    </dgm:pt>
    <dgm:pt modelId="{BB0079B4-2B6D-47FB-B2B8-7CC6E8C5A7CA}" type="pres">
      <dgm:prSet presAssocID="{E33F6A03-CCE1-45A8-A011-220636C90E6D}" presName="L1TextContainer" presStyleLbl="revTx" presStyleIdx="11" presStyleCnt="12">
        <dgm:presLayoutVars>
          <dgm:chMax val="1"/>
          <dgm:chPref val="1"/>
          <dgm:bulletEnabled val="1"/>
        </dgm:presLayoutVars>
      </dgm:prSet>
      <dgm:spPr/>
    </dgm:pt>
    <dgm:pt modelId="{896ABBA6-F560-4369-9C46-4D3D90488077}" type="pres">
      <dgm:prSet presAssocID="{E33F6A03-CCE1-45A8-A011-220636C90E6D}" presName="ConnectLine" presStyleLbl="sibTrans1D1" presStyleIdx="5" presStyleCnt="6"/>
      <dgm:spPr>
        <a:noFill/>
        <a:ln w="12700" cap="rnd" cmpd="sng" algn="ctr">
          <a:solidFill>
            <a:schemeClr val="accent3">
              <a:hueOff val="6567904"/>
              <a:satOff val="-50632"/>
              <a:lumOff val="1373"/>
              <a:alphaOff val="0"/>
            </a:schemeClr>
          </a:solidFill>
          <a:prstDash val="dash"/>
        </a:ln>
        <a:effectLst/>
      </dgm:spPr>
    </dgm:pt>
    <dgm:pt modelId="{09CF1192-E269-4BD2-B6E2-E10767A61903}" type="pres">
      <dgm:prSet presAssocID="{E33F6A03-CCE1-45A8-A011-220636C90E6D}" presName="EmptyPlaceHolder" presStyleCnt="0"/>
      <dgm:spPr/>
    </dgm:pt>
  </dgm:ptLst>
  <dgm:cxnLst>
    <dgm:cxn modelId="{9AEE550D-CCC7-4ACC-936F-3C5CD3B40140}" srcId="{1FAF0229-084C-48C7-80BC-B9ADD779DAFF}" destId="{2FDDD851-90C7-44DA-A906-D5AFA87F8215}" srcOrd="0" destOrd="0" parTransId="{7300C6B3-7AE9-48F5-B49C-1E77170E4B8F}" sibTransId="{79756957-2A14-4647-8BDA-9358F57ACD7E}"/>
    <dgm:cxn modelId="{CBCDD10F-0AB9-489F-8329-E57D0F2D4ECB}" type="presOf" srcId="{CF88A56E-098A-4A30-A2BC-6935BE120846}" destId="{31D83893-280D-4CA5-828E-6A9F457BB494}" srcOrd="0" destOrd="0" presId="urn:microsoft.com/office/officeart/2017/3/layout/DropPinTimeline"/>
    <dgm:cxn modelId="{73AD981D-B3C3-42F2-B5E6-9505D75B98FE}" type="presOf" srcId="{EDCD32BC-4EFB-4133-9C50-4075DA6D928E}" destId="{AF3E4EB8-6023-447F-A435-EDB10FFD8E8F}" srcOrd="0" destOrd="0" presId="urn:microsoft.com/office/officeart/2017/3/layout/DropPinTimeline"/>
    <dgm:cxn modelId="{1C31702A-C480-499C-BCAA-25272E872E26}" srcId="{C443D345-EC5E-4E8F-9C72-3DC515B3E7AB}" destId="{1FAF0229-084C-48C7-80BC-B9ADD779DAFF}" srcOrd="1" destOrd="0" parTransId="{F9B6ECAA-2649-4767-B412-0B4D5100EE74}" sibTransId="{7B744BF9-D49E-419E-9C25-E9AEAFB0F243}"/>
    <dgm:cxn modelId="{B50CA836-882D-4F9D-8C14-B3D31CE1BD5C}" srcId="{C443D345-EC5E-4E8F-9C72-3DC515B3E7AB}" destId="{E33F6A03-CCE1-45A8-A011-220636C90E6D}" srcOrd="5" destOrd="0" parTransId="{12273CF6-0730-4B46-A080-EEFFC5A1EC8E}" sibTransId="{E60BE357-A99B-4423-B682-5062F089F5AA}"/>
    <dgm:cxn modelId="{5F0B6056-8191-43DD-AD8F-4C0D5769004B}" type="presOf" srcId="{4044BC29-AD38-4CFB-9F88-1C2EA5644A64}" destId="{623EAA06-95C4-4D54-8342-CE33AC42E151}" srcOrd="0" destOrd="0" presId="urn:microsoft.com/office/officeart/2017/3/layout/DropPinTimeline"/>
    <dgm:cxn modelId="{2A4E1762-56DA-4BAD-9802-43B4B19F9570}" type="presOf" srcId="{C8B1CA1A-96C4-49CA-B94E-F518D38C3A0A}" destId="{5A34FE43-D503-441B-92A6-648615E4677C}" srcOrd="0" destOrd="0" presId="urn:microsoft.com/office/officeart/2017/3/layout/DropPinTimeline"/>
    <dgm:cxn modelId="{D5637B68-A47E-462B-8D6A-750AD6CB4276}" srcId="{C443D345-EC5E-4E8F-9C72-3DC515B3E7AB}" destId="{EDCD32BC-4EFB-4133-9C50-4075DA6D928E}" srcOrd="3" destOrd="0" parTransId="{6DAF2E98-1B7E-4D16-B22D-DDBD4AE5F78D}" sibTransId="{0370A638-1BB8-4C8B-80E4-7F5E0CA61B79}"/>
    <dgm:cxn modelId="{C321736A-2F6E-4FA1-9A7C-C318C5C28F1B}" srcId="{E0555B71-F5B3-4E1D-BBB6-29B354E67E79}" destId="{A31AA09C-4102-4E0E-9763-5494F2A197F9}" srcOrd="0" destOrd="0" parTransId="{0D22275B-10FB-479D-A345-4690FECE6B9B}" sibTransId="{40D52F19-F609-4B0B-B81C-CB6CAB8DC069}"/>
    <dgm:cxn modelId="{EE2B4A6F-ED8A-47B8-AD0D-B9B80E38F305}" srcId="{C443D345-EC5E-4E8F-9C72-3DC515B3E7AB}" destId="{1337ED33-D803-4F87-A64E-5B7A889A43FF}" srcOrd="4" destOrd="0" parTransId="{A7C2C054-3E7F-42E1-925E-1155AA1494D4}" sibTransId="{69F5B022-C928-4D5A-A161-275FF55BE0CB}"/>
    <dgm:cxn modelId="{AE014371-E02C-43DA-95C7-1801B084A285}" type="presOf" srcId="{1337ED33-D803-4F87-A64E-5B7A889A43FF}" destId="{35BA8D7B-9866-42B7-AE8F-7AD2087CB0F4}" srcOrd="0" destOrd="0" presId="urn:microsoft.com/office/officeart/2017/3/layout/DropPinTimeline"/>
    <dgm:cxn modelId="{DD23D274-A0A8-4A1B-87FE-EAC9FB9F5AFD}" type="presOf" srcId="{2FDDD851-90C7-44DA-A906-D5AFA87F8215}" destId="{770A0A99-A8E2-4BEF-AB0F-2E7660F8AA53}" srcOrd="0" destOrd="0" presId="urn:microsoft.com/office/officeart/2017/3/layout/DropPinTimeline"/>
    <dgm:cxn modelId="{4835D979-3350-4109-AE80-02CBD3AA2A50}" type="presOf" srcId="{416EE85D-15BB-450A-B9EE-D237B83E108E}" destId="{BE45C584-DE11-4D64-9756-0661291F7E1B}" srcOrd="0" destOrd="0" presId="urn:microsoft.com/office/officeart/2017/3/layout/DropPinTimeline"/>
    <dgm:cxn modelId="{08FF927C-C864-47D1-AF3E-965118901D3D}" type="presOf" srcId="{1FAF0229-084C-48C7-80BC-B9ADD779DAFF}" destId="{2F37C164-DDD5-43A8-AFBF-13FB6DF6923F}" srcOrd="0" destOrd="0" presId="urn:microsoft.com/office/officeart/2017/3/layout/DropPinTimeline"/>
    <dgm:cxn modelId="{BFC82F89-126E-4BFA-B36F-A7B6B8B2E35D}" type="presOf" srcId="{C443D345-EC5E-4E8F-9C72-3DC515B3E7AB}" destId="{C11C2E12-FC4B-46C3-A6A6-77E1F679D20E}" srcOrd="0" destOrd="0" presId="urn:microsoft.com/office/officeart/2017/3/layout/DropPinTimeline"/>
    <dgm:cxn modelId="{3EF85897-A9F3-4B1C-99BE-7BF2568E2A1E}" type="presOf" srcId="{A4E02951-D239-4E0E-A4E7-5679B0EC8192}" destId="{6C231E80-947B-4969-A0E7-FD96C694A3EC}" srcOrd="0" destOrd="0" presId="urn:microsoft.com/office/officeart/2017/3/layout/DropPinTimeline"/>
    <dgm:cxn modelId="{BC22BAA7-9278-4808-93FC-E4FA6464A736}" srcId="{EDCD32BC-4EFB-4133-9C50-4075DA6D928E}" destId="{A4E02951-D239-4E0E-A4E7-5679B0EC8192}" srcOrd="0" destOrd="0" parTransId="{50493000-C039-4348-A8F2-79979892E0D3}" sibTransId="{84643F8A-5937-4166-A28E-D7C88C8B4A22}"/>
    <dgm:cxn modelId="{CD2911A8-8A96-4CC3-9238-A4AD0C1A2AB9}" srcId="{CF88A56E-098A-4A30-A2BC-6935BE120846}" destId="{A6699002-6BA2-462F-898B-BEA5D8C8051D}" srcOrd="1" destOrd="0" parTransId="{FB953C6F-EF8A-4886-AC30-E160459D3727}" sibTransId="{5DFCF1F8-3977-4921-9F44-E288269E9767}"/>
    <dgm:cxn modelId="{94FA3FB1-9DEA-404C-9438-C85C5EA65F70}" srcId="{1337ED33-D803-4F87-A64E-5B7A889A43FF}" destId="{C8B1CA1A-96C4-49CA-B94E-F518D38C3A0A}" srcOrd="0" destOrd="0" parTransId="{FCB8D451-1EE0-4928-945D-62A517AD4EB9}" sibTransId="{43EBD369-4C03-4667-B94F-D517AD740141}"/>
    <dgm:cxn modelId="{67476CB5-5882-43EF-A1BF-706606ADE92D}" srcId="{E33F6A03-CCE1-45A8-A011-220636C90E6D}" destId="{4044BC29-AD38-4CFB-9F88-1C2EA5644A64}" srcOrd="0" destOrd="0" parTransId="{D29B88B6-AB09-4C7B-A09D-AAA252332228}" sibTransId="{4B1A4E9C-FE04-4E42-9FA7-3E74D45AD29A}"/>
    <dgm:cxn modelId="{0E9214C5-5738-488B-99F1-3D4B69370AC7}" type="presOf" srcId="{E0555B71-F5B3-4E1D-BBB6-29B354E67E79}" destId="{1152B185-DC6A-41F1-A571-DC8CC9FB935C}" srcOrd="0" destOrd="0" presId="urn:microsoft.com/office/officeart/2017/3/layout/DropPinTimeline"/>
    <dgm:cxn modelId="{B6A21AD8-2415-4861-9FF7-5A94DF54F035}" srcId="{C443D345-EC5E-4E8F-9C72-3DC515B3E7AB}" destId="{E0555B71-F5B3-4E1D-BBB6-29B354E67E79}" srcOrd="2" destOrd="0" parTransId="{2EA6A1FC-3A3B-45F0-8609-877C3E42EF05}" sibTransId="{FA103D74-D420-4177-83F7-95A3EDEF4BCD}"/>
    <dgm:cxn modelId="{2533A4DC-29F3-48A7-94DA-F733707C5522}" type="presOf" srcId="{A31AA09C-4102-4E0E-9763-5494F2A197F9}" destId="{7501CE51-984D-4D10-9DAC-20E4E36DC6F3}" srcOrd="0" destOrd="0" presId="urn:microsoft.com/office/officeart/2017/3/layout/DropPinTimeline"/>
    <dgm:cxn modelId="{3C4CB8DE-98A4-4005-8E73-7D804B5D21DC}" srcId="{C443D345-EC5E-4E8F-9C72-3DC515B3E7AB}" destId="{CF88A56E-098A-4A30-A2BC-6935BE120846}" srcOrd="0" destOrd="0" parTransId="{552453B1-AE8A-4D9D-8B49-8435B63EEAEC}" sibTransId="{6C1F9245-4AFE-41F4-8656-7020F57FA079}"/>
    <dgm:cxn modelId="{2E2255E8-F0FA-4782-BA30-0AEB15A8159F}" type="presOf" srcId="{A6699002-6BA2-462F-898B-BEA5D8C8051D}" destId="{BE45C584-DE11-4D64-9756-0661291F7E1B}" srcOrd="0" destOrd="1" presId="urn:microsoft.com/office/officeart/2017/3/layout/DropPinTimeline"/>
    <dgm:cxn modelId="{312FCFE8-DF25-4044-9FB7-D9F849AD378F}" srcId="{CF88A56E-098A-4A30-A2BC-6935BE120846}" destId="{416EE85D-15BB-450A-B9EE-D237B83E108E}" srcOrd="0" destOrd="0" parTransId="{F5A66EBF-A61F-41D3-9328-DD7BA04F7B9B}" sibTransId="{B7807779-6944-443F-9ECF-EE6828989118}"/>
    <dgm:cxn modelId="{4ECAF0F5-3B0D-494F-B79A-7C485730C7C7}" type="presOf" srcId="{E33F6A03-CCE1-45A8-A011-220636C90E6D}" destId="{BB0079B4-2B6D-47FB-B2B8-7CC6E8C5A7CA}" srcOrd="0" destOrd="0" presId="urn:microsoft.com/office/officeart/2017/3/layout/DropPinTimeline"/>
    <dgm:cxn modelId="{4470C68C-708C-4A97-9FE5-9BC277D38C80}" type="presParOf" srcId="{C11C2E12-FC4B-46C3-A6A6-77E1F679D20E}" destId="{9C7817DD-5323-41D5-A600-2DFD23631999}" srcOrd="0" destOrd="0" presId="urn:microsoft.com/office/officeart/2017/3/layout/DropPinTimeline"/>
    <dgm:cxn modelId="{7E3A89D3-8F2A-4BA0-8CAD-E7338F720979}" type="presParOf" srcId="{C11C2E12-FC4B-46C3-A6A6-77E1F679D20E}" destId="{8B5CC226-ACBB-44E1-B936-D8FA635B0CD4}" srcOrd="1" destOrd="0" presId="urn:microsoft.com/office/officeart/2017/3/layout/DropPinTimeline"/>
    <dgm:cxn modelId="{83B9C739-9654-47D8-94F4-C3659A8C8163}" type="presParOf" srcId="{8B5CC226-ACBB-44E1-B936-D8FA635B0CD4}" destId="{D3169BE4-AE6C-4177-B76E-D7B6925F3119}" srcOrd="0" destOrd="0" presId="urn:microsoft.com/office/officeart/2017/3/layout/DropPinTimeline"/>
    <dgm:cxn modelId="{56DFD88C-015E-44F9-8194-4B81977B3C9E}" type="presParOf" srcId="{D3169BE4-AE6C-4177-B76E-D7B6925F3119}" destId="{1D1F763E-A8AD-4AA2-A182-BAF29B7E9406}" srcOrd="0" destOrd="0" presId="urn:microsoft.com/office/officeart/2017/3/layout/DropPinTimeline"/>
    <dgm:cxn modelId="{D14FCA4A-35E9-4B91-86EA-EB1201870707}" type="presParOf" srcId="{D3169BE4-AE6C-4177-B76E-D7B6925F3119}" destId="{5F425D80-8249-49E5-BBC2-B3FD939B9C6B}" srcOrd="1" destOrd="0" presId="urn:microsoft.com/office/officeart/2017/3/layout/DropPinTimeline"/>
    <dgm:cxn modelId="{DAF0A1C8-17A7-4B68-9D2F-81599A8779D3}" type="presParOf" srcId="{5F425D80-8249-49E5-BBC2-B3FD939B9C6B}" destId="{7D263A17-85FC-4414-9BA1-DB3407D97E71}" srcOrd="0" destOrd="0" presId="urn:microsoft.com/office/officeart/2017/3/layout/DropPinTimeline"/>
    <dgm:cxn modelId="{E69DD282-CB53-472A-86BD-FD2F6C85676C}" type="presParOf" srcId="{5F425D80-8249-49E5-BBC2-B3FD939B9C6B}" destId="{15A404D6-B375-46B5-9ACB-CFECE59A80A0}" srcOrd="1" destOrd="0" presId="urn:microsoft.com/office/officeart/2017/3/layout/DropPinTimeline"/>
    <dgm:cxn modelId="{D445CE91-E9ED-47DF-A955-D658405A0D17}" type="presParOf" srcId="{D3169BE4-AE6C-4177-B76E-D7B6925F3119}" destId="{BE45C584-DE11-4D64-9756-0661291F7E1B}" srcOrd="2" destOrd="0" presId="urn:microsoft.com/office/officeart/2017/3/layout/DropPinTimeline"/>
    <dgm:cxn modelId="{AE16E76D-CC9A-4D4D-81E9-993FDF955760}" type="presParOf" srcId="{D3169BE4-AE6C-4177-B76E-D7B6925F3119}" destId="{31D83893-280D-4CA5-828E-6A9F457BB494}" srcOrd="3" destOrd="0" presId="urn:microsoft.com/office/officeart/2017/3/layout/DropPinTimeline"/>
    <dgm:cxn modelId="{6425C527-39AA-44B4-AF6F-783A31E32BF9}" type="presParOf" srcId="{D3169BE4-AE6C-4177-B76E-D7B6925F3119}" destId="{02ADB07C-C155-4E89-A459-43501BA18AAC}" srcOrd="4" destOrd="0" presId="urn:microsoft.com/office/officeart/2017/3/layout/DropPinTimeline"/>
    <dgm:cxn modelId="{BF86700F-D668-4514-8790-C0D700BF2B24}" type="presParOf" srcId="{D3169BE4-AE6C-4177-B76E-D7B6925F3119}" destId="{9F4353CD-0E41-477D-B816-2AF61860720D}" srcOrd="5" destOrd="0" presId="urn:microsoft.com/office/officeart/2017/3/layout/DropPinTimeline"/>
    <dgm:cxn modelId="{2592B855-0F8D-4F7E-A1CA-DB0A6EDDFC6B}" type="presParOf" srcId="{8B5CC226-ACBB-44E1-B936-D8FA635B0CD4}" destId="{18F4C72F-3892-4E5F-A5FE-ABFB8798621C}" srcOrd="1" destOrd="0" presId="urn:microsoft.com/office/officeart/2017/3/layout/DropPinTimeline"/>
    <dgm:cxn modelId="{FB533F14-B72E-4438-922E-67FB7B98ABDB}" type="presParOf" srcId="{8B5CC226-ACBB-44E1-B936-D8FA635B0CD4}" destId="{2262D876-32D7-4415-B23F-EC0BCB3FB907}" srcOrd="2" destOrd="0" presId="urn:microsoft.com/office/officeart/2017/3/layout/DropPinTimeline"/>
    <dgm:cxn modelId="{562B4187-75D4-42A7-88DD-D1B198CF1618}" type="presParOf" srcId="{2262D876-32D7-4415-B23F-EC0BCB3FB907}" destId="{48A80C6E-240D-47B6-97A3-D616CADA58F1}" srcOrd="0" destOrd="0" presId="urn:microsoft.com/office/officeart/2017/3/layout/DropPinTimeline"/>
    <dgm:cxn modelId="{30E8258D-5474-42F8-96B8-09DCE5637504}" type="presParOf" srcId="{2262D876-32D7-4415-B23F-EC0BCB3FB907}" destId="{00F79961-6168-4316-BE53-D45F9DAA8F82}" srcOrd="1" destOrd="0" presId="urn:microsoft.com/office/officeart/2017/3/layout/DropPinTimeline"/>
    <dgm:cxn modelId="{A902E40D-6612-436B-AEDE-843476743BB3}" type="presParOf" srcId="{00F79961-6168-4316-BE53-D45F9DAA8F82}" destId="{689A4438-8284-48F2-B755-FB0BAB0A612A}" srcOrd="0" destOrd="0" presId="urn:microsoft.com/office/officeart/2017/3/layout/DropPinTimeline"/>
    <dgm:cxn modelId="{E370B903-5C53-4230-9F39-EC37A1C20CAD}" type="presParOf" srcId="{00F79961-6168-4316-BE53-D45F9DAA8F82}" destId="{C63A4B80-2A17-4D83-BAC5-1FA6AE7EFF67}" srcOrd="1" destOrd="0" presId="urn:microsoft.com/office/officeart/2017/3/layout/DropPinTimeline"/>
    <dgm:cxn modelId="{74F8BEC4-1207-448B-A0AC-AB23FE2B148F}" type="presParOf" srcId="{2262D876-32D7-4415-B23F-EC0BCB3FB907}" destId="{770A0A99-A8E2-4BEF-AB0F-2E7660F8AA53}" srcOrd="2" destOrd="0" presId="urn:microsoft.com/office/officeart/2017/3/layout/DropPinTimeline"/>
    <dgm:cxn modelId="{F336F4BF-2DB0-4359-A98D-7AAB3F5EFB8F}" type="presParOf" srcId="{2262D876-32D7-4415-B23F-EC0BCB3FB907}" destId="{2F37C164-DDD5-43A8-AFBF-13FB6DF6923F}" srcOrd="3" destOrd="0" presId="urn:microsoft.com/office/officeart/2017/3/layout/DropPinTimeline"/>
    <dgm:cxn modelId="{0EAC8931-89B4-4CFC-B255-84726E3D0A08}" type="presParOf" srcId="{2262D876-32D7-4415-B23F-EC0BCB3FB907}" destId="{C2297A00-1210-4C53-8778-225E5E97852F}" srcOrd="4" destOrd="0" presId="urn:microsoft.com/office/officeart/2017/3/layout/DropPinTimeline"/>
    <dgm:cxn modelId="{7BA9EED0-D841-4C84-97F4-6A88BD9F9A9F}" type="presParOf" srcId="{2262D876-32D7-4415-B23F-EC0BCB3FB907}" destId="{5EAC0595-7B4D-4715-A375-EA8E8AAA1470}" srcOrd="5" destOrd="0" presId="urn:microsoft.com/office/officeart/2017/3/layout/DropPinTimeline"/>
    <dgm:cxn modelId="{832E8316-6F62-49EA-8972-37F056A28EDB}" type="presParOf" srcId="{8B5CC226-ACBB-44E1-B936-D8FA635B0CD4}" destId="{09B9B709-DFCF-4ED4-BA8B-21653E69212F}" srcOrd="3" destOrd="0" presId="urn:microsoft.com/office/officeart/2017/3/layout/DropPinTimeline"/>
    <dgm:cxn modelId="{90E63900-4F41-4785-B6C1-86A8706B3305}" type="presParOf" srcId="{8B5CC226-ACBB-44E1-B936-D8FA635B0CD4}" destId="{F5D91ED9-A3DB-4584-998A-5090BAB3FC87}" srcOrd="4" destOrd="0" presId="urn:microsoft.com/office/officeart/2017/3/layout/DropPinTimeline"/>
    <dgm:cxn modelId="{E28799DF-FF8B-4B0D-B98D-78694F20C682}" type="presParOf" srcId="{F5D91ED9-A3DB-4584-998A-5090BAB3FC87}" destId="{35D1BE67-F194-4188-840C-8E8765DC9853}" srcOrd="0" destOrd="0" presId="urn:microsoft.com/office/officeart/2017/3/layout/DropPinTimeline"/>
    <dgm:cxn modelId="{0C5C92D2-A2D1-4E91-AA76-CAB816958054}" type="presParOf" srcId="{F5D91ED9-A3DB-4584-998A-5090BAB3FC87}" destId="{EE63AF79-9BFC-4BF5-829D-F5589B073652}" srcOrd="1" destOrd="0" presId="urn:microsoft.com/office/officeart/2017/3/layout/DropPinTimeline"/>
    <dgm:cxn modelId="{E57450DD-86EE-48CC-8594-E693AED10E39}" type="presParOf" srcId="{EE63AF79-9BFC-4BF5-829D-F5589B073652}" destId="{9691AD05-41D4-47B2-B098-95D97E623167}" srcOrd="0" destOrd="0" presId="urn:microsoft.com/office/officeart/2017/3/layout/DropPinTimeline"/>
    <dgm:cxn modelId="{2584B753-228E-41C8-A532-E6D92122B1D5}" type="presParOf" srcId="{EE63AF79-9BFC-4BF5-829D-F5589B073652}" destId="{D7D5667F-8C39-4C0C-AD6C-3CC9C064AE2B}" srcOrd="1" destOrd="0" presId="urn:microsoft.com/office/officeart/2017/3/layout/DropPinTimeline"/>
    <dgm:cxn modelId="{F9DB9B2F-C31F-46D2-B7DC-DE1F5833EE8D}" type="presParOf" srcId="{F5D91ED9-A3DB-4584-998A-5090BAB3FC87}" destId="{7501CE51-984D-4D10-9DAC-20E4E36DC6F3}" srcOrd="2" destOrd="0" presId="urn:microsoft.com/office/officeart/2017/3/layout/DropPinTimeline"/>
    <dgm:cxn modelId="{F7E7CC8B-164C-436E-A41A-EC0B72EF7169}" type="presParOf" srcId="{F5D91ED9-A3DB-4584-998A-5090BAB3FC87}" destId="{1152B185-DC6A-41F1-A571-DC8CC9FB935C}" srcOrd="3" destOrd="0" presId="urn:microsoft.com/office/officeart/2017/3/layout/DropPinTimeline"/>
    <dgm:cxn modelId="{CB6A2735-1967-4CC3-9484-68D18E2841CE}" type="presParOf" srcId="{F5D91ED9-A3DB-4584-998A-5090BAB3FC87}" destId="{7713217B-6039-48A7-95A3-1C06EC1E36EA}" srcOrd="4" destOrd="0" presId="urn:microsoft.com/office/officeart/2017/3/layout/DropPinTimeline"/>
    <dgm:cxn modelId="{F5A56846-589D-4BF1-974E-5E08F0979038}" type="presParOf" srcId="{F5D91ED9-A3DB-4584-998A-5090BAB3FC87}" destId="{644DB73E-9DD9-4213-800F-F193275D9A68}" srcOrd="5" destOrd="0" presId="urn:microsoft.com/office/officeart/2017/3/layout/DropPinTimeline"/>
    <dgm:cxn modelId="{E22EC33D-753F-465F-BF0C-B8A77D50835E}" type="presParOf" srcId="{8B5CC226-ACBB-44E1-B936-D8FA635B0CD4}" destId="{3ADA9A83-0C6F-46E6-A550-C7189B76E33F}" srcOrd="5" destOrd="0" presId="urn:microsoft.com/office/officeart/2017/3/layout/DropPinTimeline"/>
    <dgm:cxn modelId="{2C9D265C-BE67-4479-BA75-25E9F3281FF4}" type="presParOf" srcId="{8B5CC226-ACBB-44E1-B936-D8FA635B0CD4}" destId="{134C730C-C26C-49A6-85F9-7EF7E65F628D}" srcOrd="6" destOrd="0" presId="urn:microsoft.com/office/officeart/2017/3/layout/DropPinTimeline"/>
    <dgm:cxn modelId="{750242B3-546D-4695-9F81-DBD01975E52B}" type="presParOf" srcId="{134C730C-C26C-49A6-85F9-7EF7E65F628D}" destId="{EC552A00-00A3-4818-B383-A6E4220CA421}" srcOrd="0" destOrd="0" presId="urn:microsoft.com/office/officeart/2017/3/layout/DropPinTimeline"/>
    <dgm:cxn modelId="{93789569-6A2A-4640-9472-461B34004446}" type="presParOf" srcId="{134C730C-C26C-49A6-85F9-7EF7E65F628D}" destId="{1C21D261-6E2A-431E-99D8-C16BF70B78BA}" srcOrd="1" destOrd="0" presId="urn:microsoft.com/office/officeart/2017/3/layout/DropPinTimeline"/>
    <dgm:cxn modelId="{EC7A3657-8081-4DD8-BCBA-A7B1288586A0}" type="presParOf" srcId="{1C21D261-6E2A-431E-99D8-C16BF70B78BA}" destId="{809DF32D-4F2D-4BB0-8DFF-83B10407ED9B}" srcOrd="0" destOrd="0" presId="urn:microsoft.com/office/officeart/2017/3/layout/DropPinTimeline"/>
    <dgm:cxn modelId="{E71FC09C-C4E2-4674-B71B-647512A1F37E}" type="presParOf" srcId="{1C21D261-6E2A-431E-99D8-C16BF70B78BA}" destId="{70F937A5-23C1-4F1C-85D4-88817CC5DB4A}" srcOrd="1" destOrd="0" presId="urn:microsoft.com/office/officeart/2017/3/layout/DropPinTimeline"/>
    <dgm:cxn modelId="{41FB75E0-5A5D-43C0-9724-C5B4B6C7A7C5}" type="presParOf" srcId="{134C730C-C26C-49A6-85F9-7EF7E65F628D}" destId="{6C231E80-947B-4969-A0E7-FD96C694A3EC}" srcOrd="2" destOrd="0" presId="urn:microsoft.com/office/officeart/2017/3/layout/DropPinTimeline"/>
    <dgm:cxn modelId="{FF27ABE9-F5EE-45C0-B5E1-01DD88FBF025}" type="presParOf" srcId="{134C730C-C26C-49A6-85F9-7EF7E65F628D}" destId="{AF3E4EB8-6023-447F-A435-EDB10FFD8E8F}" srcOrd="3" destOrd="0" presId="urn:microsoft.com/office/officeart/2017/3/layout/DropPinTimeline"/>
    <dgm:cxn modelId="{693273F4-0378-4DB2-A55A-A60A69DAC3D4}" type="presParOf" srcId="{134C730C-C26C-49A6-85F9-7EF7E65F628D}" destId="{E1C37654-9C0D-497E-AD08-F627988C8527}" srcOrd="4" destOrd="0" presId="urn:microsoft.com/office/officeart/2017/3/layout/DropPinTimeline"/>
    <dgm:cxn modelId="{194DDEA8-3712-4A21-8D07-170601B1A5A9}" type="presParOf" srcId="{134C730C-C26C-49A6-85F9-7EF7E65F628D}" destId="{79227257-8862-44DA-9465-759692D14D5B}" srcOrd="5" destOrd="0" presId="urn:microsoft.com/office/officeart/2017/3/layout/DropPinTimeline"/>
    <dgm:cxn modelId="{53D099B9-E95F-4F6C-AFB4-EA70E047CCBF}" type="presParOf" srcId="{8B5CC226-ACBB-44E1-B936-D8FA635B0CD4}" destId="{5029D79C-4CAF-4390-80D8-E049DCE91013}" srcOrd="7" destOrd="0" presId="urn:microsoft.com/office/officeart/2017/3/layout/DropPinTimeline"/>
    <dgm:cxn modelId="{F4750DF9-F194-4731-86DA-8287EEB8F2F6}" type="presParOf" srcId="{8B5CC226-ACBB-44E1-B936-D8FA635B0CD4}" destId="{31A07013-6E1A-4D82-8FA9-0E589B6E0692}" srcOrd="8" destOrd="0" presId="urn:microsoft.com/office/officeart/2017/3/layout/DropPinTimeline"/>
    <dgm:cxn modelId="{6BD60B37-1EB8-4514-87FE-136A8AA8AA1F}" type="presParOf" srcId="{31A07013-6E1A-4D82-8FA9-0E589B6E0692}" destId="{3BCB95AD-98F2-48F1-8FF3-D6F5A4753AD5}" srcOrd="0" destOrd="0" presId="urn:microsoft.com/office/officeart/2017/3/layout/DropPinTimeline"/>
    <dgm:cxn modelId="{5EC77E1D-0413-4C58-BFA1-E79ECCAEF996}" type="presParOf" srcId="{31A07013-6E1A-4D82-8FA9-0E589B6E0692}" destId="{024F1D13-2EBF-4869-811E-FF7F2F1B31F4}" srcOrd="1" destOrd="0" presId="urn:microsoft.com/office/officeart/2017/3/layout/DropPinTimeline"/>
    <dgm:cxn modelId="{A81A295B-26B4-495B-A3AF-DCB46E4C2140}" type="presParOf" srcId="{024F1D13-2EBF-4869-811E-FF7F2F1B31F4}" destId="{F330B9C0-E1E9-4BE9-A0E8-CBD76B2F4FE2}" srcOrd="0" destOrd="0" presId="urn:microsoft.com/office/officeart/2017/3/layout/DropPinTimeline"/>
    <dgm:cxn modelId="{37BF658D-08D8-460A-819C-1849BEB8B9D0}" type="presParOf" srcId="{024F1D13-2EBF-4869-811E-FF7F2F1B31F4}" destId="{C2CA6F8B-8F3E-4C7C-B3A9-046F023EB42C}" srcOrd="1" destOrd="0" presId="urn:microsoft.com/office/officeart/2017/3/layout/DropPinTimeline"/>
    <dgm:cxn modelId="{ABF05FC3-8C1E-400C-A38B-A682EE456414}" type="presParOf" srcId="{31A07013-6E1A-4D82-8FA9-0E589B6E0692}" destId="{5A34FE43-D503-441B-92A6-648615E4677C}" srcOrd="2" destOrd="0" presId="urn:microsoft.com/office/officeart/2017/3/layout/DropPinTimeline"/>
    <dgm:cxn modelId="{FAB73A85-B7E6-44E0-A411-8B6A7B6780CE}" type="presParOf" srcId="{31A07013-6E1A-4D82-8FA9-0E589B6E0692}" destId="{35BA8D7B-9866-42B7-AE8F-7AD2087CB0F4}" srcOrd="3" destOrd="0" presId="urn:microsoft.com/office/officeart/2017/3/layout/DropPinTimeline"/>
    <dgm:cxn modelId="{286A4CE2-2C03-4409-AC83-54D93E7FB6E3}" type="presParOf" srcId="{31A07013-6E1A-4D82-8FA9-0E589B6E0692}" destId="{40018DB3-480B-47B1-829D-43FA72CA09D5}" srcOrd="4" destOrd="0" presId="urn:microsoft.com/office/officeart/2017/3/layout/DropPinTimeline"/>
    <dgm:cxn modelId="{F6CB7E38-5130-4CE4-837B-9E5717C8ADE7}" type="presParOf" srcId="{31A07013-6E1A-4D82-8FA9-0E589B6E0692}" destId="{A1659EEF-0882-4B84-9224-DC52817B1E68}" srcOrd="5" destOrd="0" presId="urn:microsoft.com/office/officeart/2017/3/layout/DropPinTimeline"/>
    <dgm:cxn modelId="{EAFB7FC0-4A26-4B30-B12A-26C8833E92C7}" type="presParOf" srcId="{8B5CC226-ACBB-44E1-B936-D8FA635B0CD4}" destId="{365241EA-3185-4FE3-A229-B2E8C4A3863A}" srcOrd="9" destOrd="0" presId="urn:microsoft.com/office/officeart/2017/3/layout/DropPinTimeline"/>
    <dgm:cxn modelId="{47CAE511-C9ED-4BE5-8386-61175C0F0FDE}" type="presParOf" srcId="{8B5CC226-ACBB-44E1-B936-D8FA635B0CD4}" destId="{C0B88800-2552-4ADF-AA6A-1431AA8D8A63}" srcOrd="10" destOrd="0" presId="urn:microsoft.com/office/officeart/2017/3/layout/DropPinTimeline"/>
    <dgm:cxn modelId="{91DD743F-FAC4-4B28-911D-9D4A135DBD68}" type="presParOf" srcId="{C0B88800-2552-4ADF-AA6A-1431AA8D8A63}" destId="{BBEE7C4C-2AC6-4558-9AC1-7EEEB6C9C891}" srcOrd="0" destOrd="0" presId="urn:microsoft.com/office/officeart/2017/3/layout/DropPinTimeline"/>
    <dgm:cxn modelId="{8B6588B7-92A2-45E2-8ADF-2F24517E0B44}" type="presParOf" srcId="{C0B88800-2552-4ADF-AA6A-1431AA8D8A63}" destId="{F40E036C-A8B4-4713-BC8C-60648AB2F54E}" srcOrd="1" destOrd="0" presId="urn:microsoft.com/office/officeart/2017/3/layout/DropPinTimeline"/>
    <dgm:cxn modelId="{27A08593-87C6-4B6A-ACE1-6B0FE74C944E}" type="presParOf" srcId="{F40E036C-A8B4-4713-BC8C-60648AB2F54E}" destId="{FE6A6D81-9D3C-45D3-956B-9D7EBF251BF3}" srcOrd="0" destOrd="0" presId="urn:microsoft.com/office/officeart/2017/3/layout/DropPinTimeline"/>
    <dgm:cxn modelId="{CE397ACB-DB1A-47EC-AA41-99EC93BD8AC7}" type="presParOf" srcId="{F40E036C-A8B4-4713-BC8C-60648AB2F54E}" destId="{01228645-3FF4-4F43-806B-88FB457B7522}" srcOrd="1" destOrd="0" presId="urn:microsoft.com/office/officeart/2017/3/layout/DropPinTimeline"/>
    <dgm:cxn modelId="{5E34EB79-C663-499C-9CF5-31B9F1DF8B2A}" type="presParOf" srcId="{C0B88800-2552-4ADF-AA6A-1431AA8D8A63}" destId="{623EAA06-95C4-4D54-8342-CE33AC42E151}" srcOrd="2" destOrd="0" presId="urn:microsoft.com/office/officeart/2017/3/layout/DropPinTimeline"/>
    <dgm:cxn modelId="{F01CEC45-6B3E-48D0-8788-0EBB9A26F6FF}" type="presParOf" srcId="{C0B88800-2552-4ADF-AA6A-1431AA8D8A63}" destId="{BB0079B4-2B6D-47FB-B2B8-7CC6E8C5A7CA}" srcOrd="3" destOrd="0" presId="urn:microsoft.com/office/officeart/2017/3/layout/DropPinTimeline"/>
    <dgm:cxn modelId="{3C8A0C9D-A349-4E0E-973C-B7A950EB2006}" type="presParOf" srcId="{C0B88800-2552-4ADF-AA6A-1431AA8D8A63}" destId="{896ABBA6-F560-4369-9C46-4D3D90488077}" srcOrd="4" destOrd="0" presId="urn:microsoft.com/office/officeart/2017/3/layout/DropPinTimeline"/>
    <dgm:cxn modelId="{346DDC8A-3EBE-426B-8FDD-D3FB5F568C27}" type="presParOf" srcId="{C0B88800-2552-4ADF-AA6A-1431AA8D8A63}" destId="{09CF1192-E269-4BD2-B6E2-E10767A61903}" srcOrd="5" destOrd="0" presId="urn:microsoft.com/office/officeart/2017/3/layout/DropPinTimeline"/>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817DD-5323-41D5-A600-2DFD23631999}">
      <dsp:nvSpPr>
        <dsp:cNvPr id="0" name=""/>
        <dsp:cNvSpPr/>
      </dsp:nvSpPr>
      <dsp:spPr>
        <a:xfrm>
          <a:off x="0" y="600611"/>
          <a:ext cx="8077485" cy="0"/>
        </a:xfrm>
        <a:prstGeom prst="line">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tailEnd type="triangle" w="lg" len="lg"/>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D263A17-85FC-4414-9BA1-DB3407D97E71}">
      <dsp:nvSpPr>
        <dsp:cNvPr id="0" name=""/>
        <dsp:cNvSpPr/>
      </dsp:nvSpPr>
      <dsp:spPr>
        <a:xfrm rot="8100000">
          <a:off x="22016" y="138417"/>
          <a:ext cx="88336" cy="88336"/>
        </a:xfrm>
        <a:prstGeom prst="teardrop">
          <a:avLst>
            <a:gd name="adj" fmla="val 115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5A404D6-B375-46B5-9ACB-CFECE59A80A0}">
      <dsp:nvSpPr>
        <dsp:cNvPr id="0" name=""/>
        <dsp:cNvSpPr/>
      </dsp:nvSpPr>
      <dsp:spPr>
        <a:xfrm>
          <a:off x="31830" y="148230"/>
          <a:ext cx="68709" cy="68709"/>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E45C584-DE11-4D64-9756-0661291F7E1B}">
      <dsp:nvSpPr>
        <dsp:cNvPr id="0" name=""/>
        <dsp:cNvSpPr/>
      </dsp:nvSpPr>
      <dsp:spPr>
        <a:xfrm>
          <a:off x="128649" y="245049"/>
          <a:ext cx="1915657" cy="355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rtl="0">
            <a:lnSpc>
              <a:spcPct val="90000"/>
            </a:lnSpc>
            <a:spcBef>
              <a:spcPct val="0"/>
            </a:spcBef>
            <a:spcAft>
              <a:spcPct val="35000"/>
            </a:spcAft>
            <a:buNone/>
          </a:pPr>
          <a:r>
            <a:rPr lang="en-US" sz="1200" b="0" kern="1200">
              <a:solidFill>
                <a:schemeClr val="tx1"/>
              </a:solidFill>
              <a:latin typeface="Century Gothic" panose="020B0502020202020204"/>
            </a:rPr>
            <a:t>Jan 15, '24</a:t>
          </a:r>
          <a:endParaRPr lang="en-US" sz="1200" b="0" kern="1200">
            <a:solidFill>
              <a:schemeClr val="tx1"/>
            </a:solidFill>
          </a:endParaRPr>
        </a:p>
        <a:p>
          <a:pPr marL="0" lvl="0" indent="0" algn="l" defTabSz="622300">
            <a:lnSpc>
              <a:spcPct val="90000"/>
            </a:lnSpc>
            <a:spcBef>
              <a:spcPct val="0"/>
            </a:spcBef>
            <a:spcAft>
              <a:spcPct val="35000"/>
            </a:spcAft>
            <a:buNone/>
          </a:pPr>
          <a:endParaRPr lang="en-US" sz="1400" b="0" kern="1200">
            <a:solidFill>
              <a:schemeClr val="tx1"/>
            </a:solidFill>
          </a:endParaRPr>
        </a:p>
      </dsp:txBody>
      <dsp:txXfrm>
        <a:off x="128649" y="245049"/>
        <a:ext cx="1915657" cy="355562"/>
      </dsp:txXfrm>
    </dsp:sp>
    <dsp:sp modelId="{31D83893-280D-4CA5-828E-6A9F457BB494}">
      <dsp:nvSpPr>
        <dsp:cNvPr id="0" name=""/>
        <dsp:cNvSpPr/>
      </dsp:nvSpPr>
      <dsp:spPr>
        <a:xfrm>
          <a:off x="128649" y="120122"/>
          <a:ext cx="1915657" cy="124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a:solidFill>
                <a:schemeClr val="tx1"/>
              </a:solidFill>
              <a:latin typeface="Century Gothic" panose="020B0502020202020204"/>
            </a:rPr>
            <a:t>Tweets Collection</a:t>
          </a:r>
          <a:endParaRPr lang="en-US" sz="1400" b="1" kern="1200">
            <a:solidFill>
              <a:schemeClr val="tx1"/>
            </a:solidFill>
          </a:endParaRPr>
        </a:p>
      </dsp:txBody>
      <dsp:txXfrm>
        <a:off x="128649" y="120122"/>
        <a:ext cx="1915657" cy="124927"/>
      </dsp:txXfrm>
    </dsp:sp>
    <dsp:sp modelId="{02ADB07C-C155-4E89-A459-43501BA18AAC}">
      <dsp:nvSpPr>
        <dsp:cNvPr id="0" name=""/>
        <dsp:cNvSpPr/>
      </dsp:nvSpPr>
      <dsp:spPr>
        <a:xfrm>
          <a:off x="66185" y="245049"/>
          <a:ext cx="0" cy="355562"/>
        </a:xfrm>
        <a:prstGeom prst="line">
          <a:avLst/>
        </a:prstGeom>
        <a:noFill/>
        <a:ln w="12700" cap="rnd" cmpd="sng" algn="ctr">
          <a:solidFill>
            <a:schemeClr val="accent3">
              <a:hueOff val="0"/>
              <a:satOff val="0"/>
              <a:lumOff val="0"/>
              <a:alphaOff val="0"/>
            </a:schemeClr>
          </a:solidFill>
          <a:prstDash val="dash"/>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1D1F763E-A8AD-4AA2-A182-BAF29B7E9406}">
      <dsp:nvSpPr>
        <dsp:cNvPr id="0" name=""/>
        <dsp:cNvSpPr/>
      </dsp:nvSpPr>
      <dsp:spPr>
        <a:xfrm>
          <a:off x="54941" y="589368"/>
          <a:ext cx="22486" cy="22486"/>
        </a:xfrm>
        <a:prstGeom prst="ellipse">
          <a:avLst/>
        </a:prstGeom>
        <a:gradFill rotWithShape="0">
          <a:gsLst>
            <a:gs pos="0">
              <a:schemeClr val="accent3">
                <a:tint val="98000"/>
                <a:lumMod val="114000"/>
              </a:schemeClr>
            </a:gs>
            <a:gs pos="100000">
              <a:schemeClr val="accent3">
                <a:shade val="90000"/>
                <a:lumMod val="84000"/>
              </a:schemeClr>
            </a:gs>
          </a:gsLst>
          <a:lin ang="5400000" scaled="0"/>
        </a:gradFill>
        <a:ln w="6350">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89A4438-8284-48F2-B755-FB0BAB0A612A}">
      <dsp:nvSpPr>
        <dsp:cNvPr id="0" name=""/>
        <dsp:cNvSpPr/>
      </dsp:nvSpPr>
      <dsp:spPr>
        <a:xfrm rot="18900000">
          <a:off x="1174421" y="974468"/>
          <a:ext cx="88336" cy="88336"/>
        </a:xfrm>
        <a:prstGeom prst="teardrop">
          <a:avLst>
            <a:gd name="adj" fmla="val 115000"/>
          </a:avLst>
        </a:prstGeom>
        <a:gradFill rotWithShape="0">
          <a:gsLst>
            <a:gs pos="0">
              <a:schemeClr val="accent3">
                <a:hueOff val="1313581"/>
                <a:satOff val="-10126"/>
                <a:lumOff val="275"/>
                <a:alphaOff val="0"/>
                <a:tint val="98000"/>
                <a:lumMod val="114000"/>
              </a:schemeClr>
            </a:gs>
            <a:gs pos="100000">
              <a:schemeClr val="accent3">
                <a:hueOff val="1313581"/>
                <a:satOff val="-10126"/>
                <a:lumOff val="275"/>
                <a:alphaOff val="0"/>
                <a:shade val="90000"/>
                <a:lumMod val="84000"/>
              </a:schemeClr>
            </a:gs>
          </a:gsLst>
          <a:lin ang="5400000" scaled="0"/>
        </a:gradFill>
        <a:ln w="9525" cap="rnd" cmpd="sng" algn="ctr">
          <a:solidFill>
            <a:schemeClr val="accent3">
              <a:hueOff val="1313581"/>
              <a:satOff val="-10126"/>
              <a:lumOff val="275"/>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63A4B80-2A17-4D83-BAC5-1FA6AE7EFF67}">
      <dsp:nvSpPr>
        <dsp:cNvPr id="0" name=""/>
        <dsp:cNvSpPr/>
      </dsp:nvSpPr>
      <dsp:spPr>
        <a:xfrm>
          <a:off x="1184234" y="984282"/>
          <a:ext cx="68709" cy="68709"/>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70A0A99-A8E2-4BEF-AB0F-2E7660F8AA53}">
      <dsp:nvSpPr>
        <dsp:cNvPr id="0" name=""/>
        <dsp:cNvSpPr/>
      </dsp:nvSpPr>
      <dsp:spPr>
        <a:xfrm>
          <a:off x="1281053" y="600611"/>
          <a:ext cx="1915657" cy="355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rtl="0">
            <a:lnSpc>
              <a:spcPct val="90000"/>
            </a:lnSpc>
            <a:spcBef>
              <a:spcPct val="0"/>
            </a:spcBef>
            <a:spcAft>
              <a:spcPct val="35000"/>
            </a:spcAft>
            <a:buNone/>
          </a:pPr>
          <a:r>
            <a:rPr lang="en-US" sz="1200" b="0" kern="1200">
              <a:solidFill>
                <a:schemeClr val="tx1"/>
              </a:solidFill>
              <a:latin typeface="Century Gothic" panose="020B0502020202020204"/>
            </a:rPr>
            <a:t>Feb 01, '24</a:t>
          </a:r>
          <a:endParaRPr lang="en-US" sz="1200" b="0" kern="1200">
            <a:solidFill>
              <a:schemeClr val="tx1"/>
            </a:solidFill>
          </a:endParaRPr>
        </a:p>
      </dsp:txBody>
      <dsp:txXfrm>
        <a:off x="1281053" y="600611"/>
        <a:ext cx="1915657" cy="355562"/>
      </dsp:txXfrm>
    </dsp:sp>
    <dsp:sp modelId="{2F37C164-DDD5-43A8-AFBF-13FB6DF6923F}">
      <dsp:nvSpPr>
        <dsp:cNvPr id="0" name=""/>
        <dsp:cNvSpPr/>
      </dsp:nvSpPr>
      <dsp:spPr>
        <a:xfrm>
          <a:off x="1281053" y="956173"/>
          <a:ext cx="1915657" cy="124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a:solidFill>
                <a:schemeClr val="tx1"/>
              </a:solidFill>
              <a:latin typeface="Century Gothic" panose="020B0502020202020204"/>
            </a:rPr>
            <a:t>Data Analysis</a:t>
          </a:r>
          <a:endParaRPr lang="en-US" sz="1400" b="1" kern="1200">
            <a:solidFill>
              <a:schemeClr val="tx1"/>
            </a:solidFill>
          </a:endParaRPr>
        </a:p>
      </dsp:txBody>
      <dsp:txXfrm>
        <a:off x="1281053" y="956173"/>
        <a:ext cx="1915657" cy="124927"/>
      </dsp:txXfrm>
    </dsp:sp>
    <dsp:sp modelId="{C2297A00-1210-4C53-8778-225E5E97852F}">
      <dsp:nvSpPr>
        <dsp:cNvPr id="0" name=""/>
        <dsp:cNvSpPr/>
      </dsp:nvSpPr>
      <dsp:spPr>
        <a:xfrm>
          <a:off x="1218589" y="600611"/>
          <a:ext cx="0" cy="355562"/>
        </a:xfrm>
        <a:prstGeom prst="line">
          <a:avLst/>
        </a:prstGeom>
        <a:noFill/>
        <a:ln w="12700" cap="rnd" cmpd="sng" algn="ctr">
          <a:solidFill>
            <a:schemeClr val="accent3">
              <a:hueOff val="3283952"/>
              <a:satOff val="-25316"/>
              <a:lumOff val="686"/>
              <a:alphaOff val="0"/>
            </a:schemeClr>
          </a:solidFill>
          <a:prstDash val="dash"/>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48A80C6E-240D-47B6-97A3-D616CADA58F1}">
      <dsp:nvSpPr>
        <dsp:cNvPr id="0" name=""/>
        <dsp:cNvSpPr/>
      </dsp:nvSpPr>
      <dsp:spPr>
        <a:xfrm>
          <a:off x="1207346" y="589368"/>
          <a:ext cx="22486" cy="22486"/>
        </a:xfrm>
        <a:prstGeom prst="ellipse">
          <a:avLst/>
        </a:prstGeom>
        <a:gradFill rotWithShape="0">
          <a:gsLst>
            <a:gs pos="0">
              <a:schemeClr val="accent3">
                <a:tint val="98000"/>
                <a:lumMod val="114000"/>
              </a:schemeClr>
            </a:gs>
            <a:gs pos="100000">
              <a:schemeClr val="accent3">
                <a:shade val="90000"/>
                <a:lumMod val="84000"/>
              </a:schemeClr>
            </a:gs>
          </a:gsLst>
          <a:lin ang="5400000" scaled="0"/>
        </a:gradFill>
        <a:ln w="6350">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691AD05-41D4-47B2-B098-95D97E623167}">
      <dsp:nvSpPr>
        <dsp:cNvPr id="0" name=""/>
        <dsp:cNvSpPr/>
      </dsp:nvSpPr>
      <dsp:spPr>
        <a:xfrm rot="8100000">
          <a:off x="2326825" y="138417"/>
          <a:ext cx="88336" cy="88336"/>
        </a:xfrm>
        <a:prstGeom prst="teardrop">
          <a:avLst>
            <a:gd name="adj" fmla="val 115000"/>
          </a:avLst>
        </a:prstGeom>
        <a:gradFill rotWithShape="0">
          <a:gsLst>
            <a:gs pos="0">
              <a:schemeClr val="accent3">
                <a:hueOff val="2627161"/>
                <a:satOff val="-20253"/>
                <a:lumOff val="549"/>
                <a:alphaOff val="0"/>
                <a:tint val="98000"/>
                <a:lumMod val="114000"/>
              </a:schemeClr>
            </a:gs>
            <a:gs pos="100000">
              <a:schemeClr val="accent3">
                <a:hueOff val="2627161"/>
                <a:satOff val="-20253"/>
                <a:lumOff val="549"/>
                <a:alphaOff val="0"/>
                <a:shade val="90000"/>
                <a:lumMod val="84000"/>
              </a:schemeClr>
            </a:gs>
          </a:gsLst>
          <a:lin ang="5400000" scaled="0"/>
        </a:gradFill>
        <a:ln w="9525" cap="rnd" cmpd="sng" algn="ctr">
          <a:solidFill>
            <a:schemeClr val="accent3">
              <a:hueOff val="2627161"/>
              <a:satOff val="-20253"/>
              <a:lumOff val="549"/>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7D5667F-8C39-4C0C-AD6C-3CC9C064AE2B}">
      <dsp:nvSpPr>
        <dsp:cNvPr id="0" name=""/>
        <dsp:cNvSpPr/>
      </dsp:nvSpPr>
      <dsp:spPr>
        <a:xfrm>
          <a:off x="2336638" y="148230"/>
          <a:ext cx="68709" cy="68709"/>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501CE51-984D-4D10-9DAC-20E4E36DC6F3}">
      <dsp:nvSpPr>
        <dsp:cNvPr id="0" name=""/>
        <dsp:cNvSpPr/>
      </dsp:nvSpPr>
      <dsp:spPr>
        <a:xfrm>
          <a:off x="2433457" y="245049"/>
          <a:ext cx="1915657" cy="355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rtl="0">
            <a:lnSpc>
              <a:spcPct val="90000"/>
            </a:lnSpc>
            <a:spcBef>
              <a:spcPct val="0"/>
            </a:spcBef>
            <a:spcAft>
              <a:spcPct val="35000"/>
            </a:spcAft>
            <a:buNone/>
          </a:pPr>
          <a:r>
            <a:rPr lang="en-US" sz="1200" b="0" kern="1200">
              <a:solidFill>
                <a:schemeClr val="tx1"/>
              </a:solidFill>
              <a:latin typeface="Century Gothic" panose="020B0502020202020204"/>
            </a:rPr>
            <a:t>Feb 12, '24</a:t>
          </a:r>
          <a:endParaRPr lang="en-US" sz="1200" b="0" kern="1200">
            <a:solidFill>
              <a:schemeClr val="tx1"/>
            </a:solidFill>
          </a:endParaRPr>
        </a:p>
      </dsp:txBody>
      <dsp:txXfrm>
        <a:off x="2433457" y="245049"/>
        <a:ext cx="1915657" cy="355562"/>
      </dsp:txXfrm>
    </dsp:sp>
    <dsp:sp modelId="{1152B185-DC6A-41F1-A571-DC8CC9FB935C}">
      <dsp:nvSpPr>
        <dsp:cNvPr id="0" name=""/>
        <dsp:cNvSpPr/>
      </dsp:nvSpPr>
      <dsp:spPr>
        <a:xfrm>
          <a:off x="2433457" y="120122"/>
          <a:ext cx="1915657" cy="124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a:solidFill>
                <a:schemeClr val="tx1"/>
              </a:solidFill>
              <a:latin typeface="Century Gothic" panose="020B0502020202020204"/>
            </a:rPr>
            <a:t>Modeling</a:t>
          </a:r>
          <a:endParaRPr lang="en-US" sz="1400" b="1" kern="1200">
            <a:solidFill>
              <a:schemeClr val="tx1"/>
            </a:solidFill>
          </a:endParaRPr>
        </a:p>
      </dsp:txBody>
      <dsp:txXfrm>
        <a:off x="2433457" y="120122"/>
        <a:ext cx="1915657" cy="124927"/>
      </dsp:txXfrm>
    </dsp:sp>
    <dsp:sp modelId="{7713217B-6039-48A7-95A3-1C06EC1E36EA}">
      <dsp:nvSpPr>
        <dsp:cNvPr id="0" name=""/>
        <dsp:cNvSpPr/>
      </dsp:nvSpPr>
      <dsp:spPr>
        <a:xfrm>
          <a:off x="2370993" y="245049"/>
          <a:ext cx="0" cy="355562"/>
        </a:xfrm>
        <a:prstGeom prst="line">
          <a:avLst/>
        </a:prstGeom>
        <a:noFill/>
        <a:ln w="12700" cap="rnd" cmpd="sng" algn="ctr">
          <a:solidFill>
            <a:schemeClr val="accent3">
              <a:hueOff val="4925928"/>
              <a:satOff val="-37974"/>
              <a:lumOff val="1030"/>
              <a:alphaOff val="0"/>
            </a:schemeClr>
          </a:solidFill>
          <a:prstDash val="dash"/>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35D1BE67-F194-4188-840C-8E8765DC9853}">
      <dsp:nvSpPr>
        <dsp:cNvPr id="0" name=""/>
        <dsp:cNvSpPr/>
      </dsp:nvSpPr>
      <dsp:spPr>
        <a:xfrm>
          <a:off x="2359750" y="589368"/>
          <a:ext cx="22486" cy="22486"/>
        </a:xfrm>
        <a:prstGeom prst="ellipse">
          <a:avLst/>
        </a:prstGeom>
        <a:gradFill rotWithShape="0">
          <a:gsLst>
            <a:gs pos="0">
              <a:schemeClr val="accent3">
                <a:tint val="98000"/>
                <a:lumMod val="114000"/>
              </a:schemeClr>
            </a:gs>
            <a:gs pos="100000">
              <a:schemeClr val="accent3">
                <a:shade val="90000"/>
                <a:lumMod val="84000"/>
              </a:schemeClr>
            </a:gs>
          </a:gsLst>
          <a:lin ang="5400000" scaled="0"/>
        </a:gradFill>
        <a:ln w="6350">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09DF32D-4F2D-4BB0-8DFF-83B10407ED9B}">
      <dsp:nvSpPr>
        <dsp:cNvPr id="0" name=""/>
        <dsp:cNvSpPr/>
      </dsp:nvSpPr>
      <dsp:spPr>
        <a:xfrm rot="18900000">
          <a:off x="3479229" y="974468"/>
          <a:ext cx="88336" cy="88336"/>
        </a:xfrm>
        <a:prstGeom prst="teardrop">
          <a:avLst>
            <a:gd name="adj" fmla="val 115000"/>
          </a:avLst>
        </a:prstGeom>
        <a:gradFill rotWithShape="0">
          <a:gsLst>
            <a:gs pos="0">
              <a:schemeClr val="accent3">
                <a:hueOff val="3940742"/>
                <a:satOff val="-30379"/>
                <a:lumOff val="824"/>
                <a:alphaOff val="0"/>
                <a:tint val="98000"/>
                <a:lumMod val="114000"/>
              </a:schemeClr>
            </a:gs>
            <a:gs pos="100000">
              <a:schemeClr val="accent3">
                <a:hueOff val="3940742"/>
                <a:satOff val="-30379"/>
                <a:lumOff val="824"/>
                <a:alphaOff val="0"/>
                <a:shade val="90000"/>
                <a:lumMod val="84000"/>
              </a:schemeClr>
            </a:gs>
          </a:gsLst>
          <a:lin ang="5400000" scaled="0"/>
        </a:gradFill>
        <a:ln w="9525" cap="rnd" cmpd="sng" algn="ctr">
          <a:solidFill>
            <a:schemeClr val="accent3">
              <a:hueOff val="3940742"/>
              <a:satOff val="-30379"/>
              <a:lumOff val="824"/>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0F937A5-23C1-4F1C-85D4-88817CC5DB4A}">
      <dsp:nvSpPr>
        <dsp:cNvPr id="0" name=""/>
        <dsp:cNvSpPr/>
      </dsp:nvSpPr>
      <dsp:spPr>
        <a:xfrm>
          <a:off x="3489042" y="984282"/>
          <a:ext cx="68709" cy="68709"/>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C231E80-947B-4969-A0E7-FD96C694A3EC}">
      <dsp:nvSpPr>
        <dsp:cNvPr id="0" name=""/>
        <dsp:cNvSpPr/>
      </dsp:nvSpPr>
      <dsp:spPr>
        <a:xfrm>
          <a:off x="3585861" y="600611"/>
          <a:ext cx="1915657" cy="355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rtl="0">
            <a:lnSpc>
              <a:spcPct val="90000"/>
            </a:lnSpc>
            <a:spcBef>
              <a:spcPct val="0"/>
            </a:spcBef>
            <a:spcAft>
              <a:spcPct val="35000"/>
            </a:spcAft>
            <a:buNone/>
          </a:pPr>
          <a:r>
            <a:rPr lang="en-US" sz="1200" b="0" kern="1200">
              <a:solidFill>
                <a:schemeClr val="tx1"/>
              </a:solidFill>
              <a:latin typeface="Century Gothic" panose="020B0502020202020204"/>
            </a:rPr>
            <a:t>April 02, '24</a:t>
          </a:r>
          <a:endParaRPr lang="en-US" sz="1200" b="0" kern="1200">
            <a:solidFill>
              <a:schemeClr val="tx1"/>
            </a:solidFill>
          </a:endParaRPr>
        </a:p>
      </dsp:txBody>
      <dsp:txXfrm>
        <a:off x="3585861" y="600611"/>
        <a:ext cx="1915657" cy="355562"/>
      </dsp:txXfrm>
    </dsp:sp>
    <dsp:sp modelId="{AF3E4EB8-6023-447F-A435-EDB10FFD8E8F}">
      <dsp:nvSpPr>
        <dsp:cNvPr id="0" name=""/>
        <dsp:cNvSpPr/>
      </dsp:nvSpPr>
      <dsp:spPr>
        <a:xfrm>
          <a:off x="3585861" y="956173"/>
          <a:ext cx="1915657" cy="124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a:solidFill>
                <a:schemeClr val="tx1"/>
              </a:solidFill>
              <a:latin typeface="Century Gothic" panose="020B0502020202020204"/>
            </a:rPr>
            <a:t>Advanced Analysis</a:t>
          </a:r>
          <a:endParaRPr lang="en-US" sz="1400" b="1" kern="1200">
            <a:solidFill>
              <a:schemeClr val="tx1"/>
            </a:solidFill>
          </a:endParaRPr>
        </a:p>
      </dsp:txBody>
      <dsp:txXfrm>
        <a:off x="3585861" y="956173"/>
        <a:ext cx="1915657" cy="124927"/>
      </dsp:txXfrm>
    </dsp:sp>
    <dsp:sp modelId="{E1C37654-9C0D-497E-AD08-F627988C8527}">
      <dsp:nvSpPr>
        <dsp:cNvPr id="0" name=""/>
        <dsp:cNvSpPr/>
      </dsp:nvSpPr>
      <dsp:spPr>
        <a:xfrm>
          <a:off x="3523397" y="600611"/>
          <a:ext cx="0" cy="355562"/>
        </a:xfrm>
        <a:prstGeom prst="line">
          <a:avLst/>
        </a:prstGeom>
        <a:noFill/>
        <a:ln w="12700" cap="rnd" cmpd="sng" algn="ctr">
          <a:solidFill>
            <a:schemeClr val="accent3">
              <a:hueOff val="6567904"/>
              <a:satOff val="-50632"/>
              <a:lumOff val="1373"/>
              <a:alphaOff val="0"/>
            </a:schemeClr>
          </a:solidFill>
          <a:prstDash val="dash"/>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C552A00-00A3-4818-B383-A6E4220CA421}">
      <dsp:nvSpPr>
        <dsp:cNvPr id="0" name=""/>
        <dsp:cNvSpPr/>
      </dsp:nvSpPr>
      <dsp:spPr>
        <a:xfrm>
          <a:off x="3512154" y="589368"/>
          <a:ext cx="22486" cy="22486"/>
        </a:xfrm>
        <a:prstGeom prst="ellipse">
          <a:avLst/>
        </a:prstGeom>
        <a:gradFill rotWithShape="0">
          <a:gsLst>
            <a:gs pos="0">
              <a:schemeClr val="accent3">
                <a:tint val="98000"/>
                <a:lumMod val="114000"/>
              </a:schemeClr>
            </a:gs>
            <a:gs pos="100000">
              <a:schemeClr val="accent3">
                <a:shade val="90000"/>
                <a:lumMod val="84000"/>
              </a:schemeClr>
            </a:gs>
          </a:gsLst>
          <a:lin ang="5400000" scaled="0"/>
        </a:gradFill>
        <a:ln w="6350">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330B9C0-E1E9-4BE9-A0E8-CBD76B2F4FE2}">
      <dsp:nvSpPr>
        <dsp:cNvPr id="0" name=""/>
        <dsp:cNvSpPr/>
      </dsp:nvSpPr>
      <dsp:spPr>
        <a:xfrm rot="8100000">
          <a:off x="4631633" y="138417"/>
          <a:ext cx="88336" cy="88336"/>
        </a:xfrm>
        <a:prstGeom prst="teardrop">
          <a:avLst>
            <a:gd name="adj" fmla="val 115000"/>
          </a:avLst>
        </a:prstGeom>
        <a:gradFill rotWithShape="0">
          <a:gsLst>
            <a:gs pos="0">
              <a:schemeClr val="accent3">
                <a:hueOff val="5254323"/>
                <a:satOff val="-40506"/>
                <a:lumOff val="1098"/>
                <a:alphaOff val="0"/>
                <a:tint val="98000"/>
                <a:lumMod val="114000"/>
              </a:schemeClr>
            </a:gs>
            <a:gs pos="100000">
              <a:schemeClr val="accent3">
                <a:hueOff val="5254323"/>
                <a:satOff val="-40506"/>
                <a:lumOff val="1098"/>
                <a:alphaOff val="0"/>
                <a:shade val="90000"/>
                <a:lumMod val="84000"/>
              </a:schemeClr>
            </a:gs>
          </a:gsLst>
          <a:lin ang="5400000" scaled="0"/>
        </a:gradFill>
        <a:ln w="9525" cap="rnd" cmpd="sng" algn="ctr">
          <a:solidFill>
            <a:schemeClr val="accent3">
              <a:hueOff val="5254323"/>
              <a:satOff val="-40506"/>
              <a:lumOff val="1098"/>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2CA6F8B-8F3E-4C7C-B3A9-046F023EB42C}">
      <dsp:nvSpPr>
        <dsp:cNvPr id="0" name=""/>
        <dsp:cNvSpPr/>
      </dsp:nvSpPr>
      <dsp:spPr>
        <a:xfrm>
          <a:off x="4641446" y="148230"/>
          <a:ext cx="68709" cy="68709"/>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A34FE43-D503-441B-92A6-648615E4677C}">
      <dsp:nvSpPr>
        <dsp:cNvPr id="0" name=""/>
        <dsp:cNvSpPr/>
      </dsp:nvSpPr>
      <dsp:spPr>
        <a:xfrm>
          <a:off x="4738265" y="245049"/>
          <a:ext cx="1915657" cy="355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0" rIns="63500" bIns="95250" numCol="1" spcCol="1270" anchor="t" anchorCtr="0">
          <a:noAutofit/>
        </a:bodyPr>
        <a:lstStyle/>
        <a:p>
          <a:pPr marL="0" lvl="0" indent="0" algn="l" defTabSz="444500" rtl="0">
            <a:lnSpc>
              <a:spcPct val="90000"/>
            </a:lnSpc>
            <a:spcBef>
              <a:spcPct val="0"/>
            </a:spcBef>
            <a:spcAft>
              <a:spcPct val="35000"/>
            </a:spcAft>
            <a:buNone/>
          </a:pPr>
          <a:r>
            <a:rPr lang="en-US" sz="1000" b="0" kern="1200">
              <a:solidFill>
                <a:schemeClr val="tx1"/>
              </a:solidFill>
              <a:latin typeface="Century Gothic"/>
              <a:cs typeface="Calibri"/>
            </a:rPr>
            <a:t>May 28, '24</a:t>
          </a:r>
        </a:p>
      </dsp:txBody>
      <dsp:txXfrm>
        <a:off x="4738265" y="245049"/>
        <a:ext cx="1915657" cy="355562"/>
      </dsp:txXfrm>
    </dsp:sp>
    <dsp:sp modelId="{35BA8D7B-9866-42B7-AE8F-7AD2087CB0F4}">
      <dsp:nvSpPr>
        <dsp:cNvPr id="0" name=""/>
        <dsp:cNvSpPr/>
      </dsp:nvSpPr>
      <dsp:spPr>
        <a:xfrm>
          <a:off x="4738265" y="120122"/>
          <a:ext cx="1915657" cy="124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1" kern="1200">
              <a:solidFill>
                <a:schemeClr val="tx1"/>
              </a:solidFill>
              <a:latin typeface="Century Gothic"/>
              <a:cs typeface="Calibri"/>
            </a:rPr>
            <a:t>Reporting</a:t>
          </a:r>
        </a:p>
      </dsp:txBody>
      <dsp:txXfrm>
        <a:off x="4738265" y="120122"/>
        <a:ext cx="1915657" cy="124927"/>
      </dsp:txXfrm>
    </dsp:sp>
    <dsp:sp modelId="{40018DB3-480B-47B1-829D-43FA72CA09D5}">
      <dsp:nvSpPr>
        <dsp:cNvPr id="0" name=""/>
        <dsp:cNvSpPr/>
      </dsp:nvSpPr>
      <dsp:spPr>
        <a:xfrm>
          <a:off x="4675801" y="245049"/>
          <a:ext cx="0" cy="355562"/>
        </a:xfrm>
        <a:prstGeom prst="line">
          <a:avLst/>
        </a:prstGeom>
        <a:noFill/>
        <a:ln w="12700" cap="rnd" cmpd="sng" algn="ctr">
          <a:solidFill>
            <a:schemeClr val="accent3">
              <a:hueOff val="5473254"/>
              <a:satOff val="-42193"/>
              <a:lumOff val="1144"/>
              <a:alphaOff val="0"/>
            </a:schemeClr>
          </a:solidFill>
          <a:prstDash val="dash"/>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3BCB95AD-98F2-48F1-8FF3-D6F5A4753AD5}">
      <dsp:nvSpPr>
        <dsp:cNvPr id="0" name=""/>
        <dsp:cNvSpPr/>
      </dsp:nvSpPr>
      <dsp:spPr>
        <a:xfrm>
          <a:off x="4664558" y="589368"/>
          <a:ext cx="22486" cy="22486"/>
        </a:xfrm>
        <a:prstGeom prst="ellipse">
          <a:avLst/>
        </a:prstGeom>
        <a:gradFill rotWithShape="0">
          <a:gsLst>
            <a:gs pos="0">
              <a:schemeClr val="accent3">
                <a:tint val="98000"/>
                <a:lumMod val="114000"/>
              </a:schemeClr>
            </a:gs>
            <a:gs pos="100000">
              <a:schemeClr val="accent3">
                <a:shade val="90000"/>
                <a:lumMod val="84000"/>
              </a:schemeClr>
            </a:gs>
          </a:gsLst>
          <a:lin ang="5400000" scaled="0"/>
        </a:gradFill>
        <a:ln w="6350">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E6A6D81-9D3C-45D3-956B-9D7EBF251BF3}">
      <dsp:nvSpPr>
        <dsp:cNvPr id="0" name=""/>
        <dsp:cNvSpPr/>
      </dsp:nvSpPr>
      <dsp:spPr>
        <a:xfrm rot="18900000">
          <a:off x="5784037" y="974468"/>
          <a:ext cx="88336" cy="88336"/>
        </a:xfrm>
        <a:prstGeom prst="teardrop">
          <a:avLst>
            <a:gd name="adj" fmla="val 115000"/>
          </a:avLst>
        </a:prstGeom>
        <a:gradFill rotWithShape="0">
          <a:gsLst>
            <a:gs pos="0">
              <a:schemeClr val="accent3">
                <a:hueOff val="6567903"/>
                <a:satOff val="-50632"/>
                <a:lumOff val="1373"/>
                <a:alphaOff val="0"/>
                <a:tint val="98000"/>
                <a:lumMod val="114000"/>
              </a:schemeClr>
            </a:gs>
            <a:gs pos="100000">
              <a:schemeClr val="accent3">
                <a:hueOff val="6567903"/>
                <a:satOff val="-50632"/>
                <a:lumOff val="1373"/>
                <a:alphaOff val="0"/>
                <a:shade val="90000"/>
                <a:lumMod val="84000"/>
              </a:schemeClr>
            </a:gs>
          </a:gsLst>
          <a:lin ang="5400000" scaled="0"/>
        </a:gradFill>
        <a:ln w="9525" cap="rnd" cmpd="sng" algn="ctr">
          <a:solidFill>
            <a:schemeClr val="accent3">
              <a:hueOff val="6567903"/>
              <a:satOff val="-50632"/>
              <a:lumOff val="1373"/>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1228645-3FF4-4F43-806B-88FB457B7522}">
      <dsp:nvSpPr>
        <dsp:cNvPr id="0" name=""/>
        <dsp:cNvSpPr/>
      </dsp:nvSpPr>
      <dsp:spPr>
        <a:xfrm>
          <a:off x="5793850" y="984282"/>
          <a:ext cx="68709" cy="68709"/>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23EAA06-95C4-4D54-8342-CE33AC42E151}">
      <dsp:nvSpPr>
        <dsp:cNvPr id="0" name=""/>
        <dsp:cNvSpPr/>
      </dsp:nvSpPr>
      <dsp:spPr>
        <a:xfrm>
          <a:off x="5890669" y="600611"/>
          <a:ext cx="1915657" cy="355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63500" numCol="1" spcCol="1270" anchor="b" anchorCtr="0">
          <a:noAutofit/>
        </a:bodyPr>
        <a:lstStyle/>
        <a:p>
          <a:pPr marL="0" lvl="0" indent="0" algn="l" defTabSz="444500" rtl="0">
            <a:lnSpc>
              <a:spcPct val="90000"/>
            </a:lnSpc>
            <a:spcBef>
              <a:spcPct val="0"/>
            </a:spcBef>
            <a:spcAft>
              <a:spcPct val="35000"/>
            </a:spcAft>
            <a:buNone/>
          </a:pPr>
          <a:r>
            <a:rPr lang="en-US" sz="1000" b="0" kern="1200">
              <a:solidFill>
                <a:schemeClr val="tx1"/>
              </a:solidFill>
              <a:latin typeface="Century Gothic"/>
              <a:cs typeface="Calibri"/>
            </a:rPr>
            <a:t>June 15, '24</a:t>
          </a:r>
          <a:endParaRPr lang="en-US" sz="1000" b="0" kern="1200">
            <a:solidFill>
              <a:schemeClr val="tx1"/>
            </a:solidFill>
            <a:latin typeface="Century Gothic"/>
          </a:endParaRPr>
        </a:p>
      </dsp:txBody>
      <dsp:txXfrm>
        <a:off x="5890669" y="600611"/>
        <a:ext cx="1915657" cy="355562"/>
      </dsp:txXfrm>
    </dsp:sp>
    <dsp:sp modelId="{BB0079B4-2B6D-47FB-B2B8-7CC6E8C5A7CA}">
      <dsp:nvSpPr>
        <dsp:cNvPr id="0" name=""/>
        <dsp:cNvSpPr/>
      </dsp:nvSpPr>
      <dsp:spPr>
        <a:xfrm>
          <a:off x="5890669" y="956173"/>
          <a:ext cx="1915657" cy="124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rtl="0">
            <a:lnSpc>
              <a:spcPct val="90000"/>
            </a:lnSpc>
            <a:spcBef>
              <a:spcPct val="0"/>
            </a:spcBef>
            <a:spcAft>
              <a:spcPct val="35000"/>
            </a:spcAft>
            <a:buNone/>
            <a:defRPr b="1"/>
          </a:pPr>
          <a:r>
            <a:rPr lang="en-US" sz="1300" b="1" kern="1200">
              <a:solidFill>
                <a:schemeClr val="tx1"/>
              </a:solidFill>
              <a:latin typeface="Century Gothic"/>
              <a:cs typeface="Calibri"/>
            </a:rPr>
            <a:t>Project Closure</a:t>
          </a:r>
        </a:p>
      </dsp:txBody>
      <dsp:txXfrm>
        <a:off x="5890669" y="956173"/>
        <a:ext cx="1915657" cy="124927"/>
      </dsp:txXfrm>
    </dsp:sp>
    <dsp:sp modelId="{896ABBA6-F560-4369-9C46-4D3D90488077}">
      <dsp:nvSpPr>
        <dsp:cNvPr id="0" name=""/>
        <dsp:cNvSpPr/>
      </dsp:nvSpPr>
      <dsp:spPr>
        <a:xfrm>
          <a:off x="5828205" y="600611"/>
          <a:ext cx="0" cy="355562"/>
        </a:xfrm>
        <a:prstGeom prst="line">
          <a:avLst/>
        </a:prstGeom>
        <a:noFill/>
        <a:ln w="12700" cap="rnd" cmpd="sng" algn="ctr">
          <a:solidFill>
            <a:schemeClr val="accent3">
              <a:hueOff val="6567904"/>
              <a:satOff val="-50632"/>
              <a:lumOff val="1373"/>
              <a:alphaOff val="0"/>
            </a:schemeClr>
          </a:solidFill>
          <a:prstDash val="dash"/>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BEE7C4C-2AC6-4558-9AC1-7EEEB6C9C891}">
      <dsp:nvSpPr>
        <dsp:cNvPr id="0" name=""/>
        <dsp:cNvSpPr/>
      </dsp:nvSpPr>
      <dsp:spPr>
        <a:xfrm>
          <a:off x="5816962" y="589368"/>
          <a:ext cx="22486" cy="22486"/>
        </a:xfrm>
        <a:prstGeom prst="ellipse">
          <a:avLst/>
        </a:prstGeom>
        <a:gradFill rotWithShape="0">
          <a:gsLst>
            <a:gs pos="0">
              <a:schemeClr val="accent3">
                <a:tint val="98000"/>
                <a:lumMod val="114000"/>
              </a:schemeClr>
            </a:gs>
            <a:gs pos="100000">
              <a:schemeClr val="accent3">
                <a:shade val="90000"/>
                <a:lumMod val="84000"/>
              </a:schemeClr>
            </a:gs>
          </a:gsLst>
          <a:lin ang="5400000" scaled="0"/>
        </a:gradFill>
        <a:ln w="6350">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BFC76-F186-4550-B84E-060B6DD8DFD0}" type="datetimeFigureOut">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D3F1A-9D8D-4DA6-AFF2-22129E01AB73}" type="slidenum">
              <a:t>‹#›</a:t>
            </a:fld>
            <a:endParaRPr lang="en-US"/>
          </a:p>
        </p:txBody>
      </p:sp>
    </p:spTree>
    <p:extLst>
      <p:ext uri="{BB962C8B-B14F-4D97-AF65-F5344CB8AC3E}">
        <p14:creationId xmlns:p14="http://schemas.microsoft.com/office/powerpoint/2010/main" val="315798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000"/>
              </a:spcAft>
            </a:pPr>
            <a:r>
              <a:rPr lang="en-US"/>
              <a:t>What value do we get from having real time attendee feedback?</a:t>
            </a:r>
          </a:p>
          <a:p>
            <a:pPr>
              <a:spcAft>
                <a:spcPts val="1000"/>
              </a:spcAft>
            </a:pPr>
            <a:r>
              <a:rPr lang="en-US"/>
              <a:t>By getting to the root of the issue within 3h, we can get better attendee retention and engagement rates for other conferences.</a:t>
            </a:r>
            <a:endParaRPr lang="en-US">
              <a:cs typeface="Calibri"/>
            </a:endParaRPr>
          </a:p>
          <a:p>
            <a:pPr>
              <a:spcAft>
                <a:spcPts val="1000"/>
              </a:spcAft>
            </a:pPr>
            <a:r>
              <a:rPr lang="en-US"/>
              <a:t>What does it look like? Increase in 20% of attendees year to year due to better reviews</a:t>
            </a:r>
            <a:endParaRPr lang="en-US">
              <a:cs typeface="Calibri"/>
            </a:endParaRPr>
          </a:p>
          <a:p>
            <a:pPr>
              <a:spcAft>
                <a:spcPts val="1000"/>
              </a:spcAft>
            </a:pPr>
            <a:endParaRPr lang="en-US"/>
          </a:p>
          <a:p>
            <a:pPr>
              <a:spcAft>
                <a:spcPts val="1000"/>
              </a:spcAft>
            </a:pPr>
            <a:r>
              <a:rPr lang="en-US"/>
              <a:t>Does adding particular hashtag linked to conferences help in better conversion of participants?</a:t>
            </a:r>
            <a:endParaRPr lang="en-US">
              <a:cs typeface="Calibri"/>
            </a:endParaRPr>
          </a:p>
          <a:p>
            <a:pPr>
              <a:spcAft>
                <a:spcPts val="1000"/>
              </a:spcAft>
            </a:pPr>
            <a:endParaRPr lang="en-US"/>
          </a:p>
          <a:p>
            <a:pPr>
              <a:spcAft>
                <a:spcPts val="1000"/>
              </a:spcAft>
            </a:pPr>
            <a:r>
              <a:rPr lang="en-US"/>
              <a:t>How can these insights guide strategic improvements in conference planning and execution?</a:t>
            </a:r>
            <a:endParaRPr lang="en-US">
              <a:cs typeface="Calibri"/>
            </a:endParaRPr>
          </a:p>
          <a:p>
            <a:pPr>
              <a:spcAft>
                <a:spcPts val="1000"/>
              </a:spcAft>
            </a:pPr>
            <a:endParaRPr lang="en-US">
              <a:ea typeface="Calibri" panose="020F0502020204030204"/>
              <a:cs typeface="Calibri" panose="020F0502020204030204"/>
            </a:endParaRPr>
          </a:p>
          <a:p>
            <a:pPr>
              <a:lnSpc>
                <a:spcPct val="90000"/>
              </a:lnSpc>
              <a:spcBef>
                <a:spcPts val="1000"/>
              </a:spcBef>
            </a:pPr>
            <a:r>
              <a:rPr lang="en-US"/>
              <a:t>DATA:</a:t>
            </a:r>
            <a:endParaRPr lang="en-US">
              <a:cs typeface="Calibri"/>
            </a:endParaRPr>
          </a:p>
          <a:p>
            <a:pPr>
              <a:lnSpc>
                <a:spcPct val="90000"/>
              </a:lnSpc>
              <a:spcBef>
                <a:spcPts val="1000"/>
              </a:spcBef>
            </a:pPr>
            <a:r>
              <a:rPr lang="en-US"/>
              <a:t>Source: Twitter </a:t>
            </a:r>
            <a:endParaRPr lang="en-US">
              <a:cs typeface="Calibri"/>
            </a:endParaRPr>
          </a:p>
          <a:p>
            <a:pPr>
              <a:lnSpc>
                <a:spcPct val="90000"/>
              </a:lnSpc>
              <a:spcBef>
                <a:spcPts val="1000"/>
              </a:spcBef>
            </a:pPr>
            <a:r>
              <a:rPr lang="en-US"/>
              <a:t>Element: posts with  "@INFORMS", "#INFORMS" </a:t>
            </a:r>
            <a:endParaRPr lang="en-US">
              <a:cs typeface="Calibri"/>
            </a:endParaRPr>
          </a:p>
          <a:p>
            <a:pPr>
              <a:lnSpc>
                <a:spcPct val="90000"/>
              </a:lnSpc>
              <a:spcBef>
                <a:spcPts val="1000"/>
              </a:spcBef>
            </a:pPr>
            <a:r>
              <a:rPr lang="en-US"/>
              <a:t>Period: from date to date</a:t>
            </a:r>
            <a:endParaRPr lang="en-US">
              <a:cs typeface="Calibri"/>
            </a:endParaRPr>
          </a:p>
          <a:p>
            <a:pPr>
              <a:lnSpc>
                <a:spcPct val="90000"/>
              </a:lnSpc>
              <a:spcBef>
                <a:spcPts val="1000"/>
              </a:spcBef>
              <a:buFont typeface="Arial"/>
              <a:buChar char="•"/>
            </a:pPr>
            <a:endParaRPr lang="en-US"/>
          </a:p>
          <a:p>
            <a:pPr>
              <a:lnSpc>
                <a:spcPct val="90000"/>
              </a:lnSpc>
              <a:spcBef>
                <a:spcPts val="1000"/>
              </a:spcBef>
            </a:pPr>
            <a:r>
              <a:rPr lang="en-US"/>
              <a:t>METHOD: </a:t>
            </a:r>
            <a:endParaRPr lang="en-US">
              <a:cs typeface="Calibri"/>
            </a:endParaRPr>
          </a:p>
          <a:p>
            <a:pPr>
              <a:lnSpc>
                <a:spcPct val="90000"/>
              </a:lnSpc>
              <a:spcBef>
                <a:spcPts val="1000"/>
              </a:spcBef>
            </a:pPr>
            <a:r>
              <a:rPr lang="en-US"/>
              <a:t>Used sentiment analysis to analyze existing twitter posts to get positive and negative comments.</a:t>
            </a:r>
            <a:endParaRPr lang="en-US">
              <a:cs typeface="Calibri"/>
            </a:endParaRPr>
          </a:p>
          <a:p>
            <a:pPr>
              <a:lnSpc>
                <a:spcPct val="90000"/>
              </a:lnSpc>
              <a:spcBef>
                <a:spcPts val="1000"/>
              </a:spcBef>
            </a:pPr>
            <a:r>
              <a:rPr lang="en-US"/>
              <a:t>Completed a business proposal on how to use #INFORMS more effectively to increase #INFORMS utilization</a:t>
            </a:r>
            <a:endParaRPr lang="en-US">
              <a:cs typeface="Calibri"/>
            </a:endParaRPr>
          </a:p>
          <a:p>
            <a:pPr>
              <a:lnSpc>
                <a:spcPct val="90000"/>
              </a:lnSpc>
              <a:spcBef>
                <a:spcPts val="1000"/>
              </a:spcBef>
            </a:pPr>
            <a:endParaRPr lang="en-US"/>
          </a:p>
          <a:p>
            <a:pPr>
              <a:lnSpc>
                <a:spcPct val="90000"/>
              </a:lnSpc>
              <a:spcBef>
                <a:spcPts val="1000"/>
              </a:spcBef>
            </a:pPr>
            <a:r>
              <a:rPr lang="en-US"/>
              <a:t>ROADMAP:</a:t>
            </a:r>
            <a:endParaRPr lang="en-US">
              <a:cs typeface="Calibri"/>
            </a:endParaRPr>
          </a:p>
        </p:txBody>
      </p:sp>
      <p:sp>
        <p:nvSpPr>
          <p:cNvPr id="4" name="Slide Number Placeholder 3"/>
          <p:cNvSpPr>
            <a:spLocks noGrp="1"/>
          </p:cNvSpPr>
          <p:nvPr>
            <p:ph type="sldNum" sz="quarter" idx="5"/>
          </p:nvPr>
        </p:nvSpPr>
        <p:spPr/>
        <p:txBody>
          <a:bodyPr/>
          <a:lstStyle/>
          <a:p>
            <a:fld id="{2EED3F1A-9D8D-4DA6-AFF2-22129E01AB73}" type="slidenum">
              <a:rPr lang="en-US"/>
              <a:t>2</a:t>
            </a:fld>
            <a:endParaRPr lang="en-US"/>
          </a:p>
        </p:txBody>
      </p:sp>
    </p:spTree>
    <p:extLst>
      <p:ext uri="{BB962C8B-B14F-4D97-AF65-F5344CB8AC3E}">
        <p14:creationId xmlns:p14="http://schemas.microsoft.com/office/powerpoint/2010/main" val="28507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ED3F1A-9D8D-4DA6-AFF2-22129E01AB73}" type="slidenum">
              <a:rPr lang="en-US" smtClean="0"/>
              <a:t>6</a:t>
            </a:fld>
            <a:endParaRPr lang="en-US"/>
          </a:p>
        </p:txBody>
      </p:sp>
    </p:spTree>
    <p:extLst>
      <p:ext uri="{BB962C8B-B14F-4D97-AF65-F5344CB8AC3E}">
        <p14:creationId xmlns:p14="http://schemas.microsoft.com/office/powerpoint/2010/main" val="45096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ED3F1A-9D8D-4DA6-AFF2-22129E01AB73}" type="slidenum">
              <a:rPr lang="en-US" smtClean="0"/>
              <a:t>10</a:t>
            </a:fld>
            <a:endParaRPr lang="en-US"/>
          </a:p>
        </p:txBody>
      </p:sp>
    </p:spTree>
    <p:extLst>
      <p:ext uri="{BB962C8B-B14F-4D97-AF65-F5344CB8AC3E}">
        <p14:creationId xmlns:p14="http://schemas.microsoft.com/office/powerpoint/2010/main" val="15708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425599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3102B-19AC-A64C-8E98-DA886774443A}" type="datetimeFigureOut">
              <a:rPr lang="en-US" smtClean="0"/>
              <a:t>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72598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192794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85701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3639803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692947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1318650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2619345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216580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18315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188485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53102B-19AC-A64C-8E98-DA886774443A}" type="datetimeFigureOut">
              <a:rPr lang="en-US" smtClean="0"/>
              <a:t>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227442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53102B-19AC-A64C-8E98-DA886774443A}" type="datetimeFigureOut">
              <a:rPr lang="en-US" smtClean="0"/>
              <a:t>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348610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223956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201049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53102B-19AC-A64C-8E98-DA886774443A}" type="datetimeFigureOut">
              <a:rPr lang="en-US" smtClean="0"/>
              <a:t>2/9/24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48836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3102B-19AC-A64C-8E98-DA886774443A}" type="datetimeFigureOut">
              <a:rPr lang="en-US" smtClean="0"/>
              <a:t>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4A510-4EAB-3142-B36B-D8EF3B92CD0C}" type="slidenum">
              <a:rPr lang="en-US" smtClean="0"/>
              <a:t>‹#›</a:t>
            </a:fld>
            <a:endParaRPr lang="en-US"/>
          </a:p>
        </p:txBody>
      </p:sp>
    </p:spTree>
    <p:extLst>
      <p:ext uri="{BB962C8B-B14F-4D97-AF65-F5344CB8AC3E}">
        <p14:creationId xmlns:p14="http://schemas.microsoft.com/office/powerpoint/2010/main" val="104127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53102B-19AC-A64C-8E98-DA886774443A}" type="datetimeFigureOut">
              <a:rPr lang="en-US" smtClean="0"/>
              <a:t>2/9/24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04A510-4EAB-3142-B36B-D8EF3B92CD0C}" type="slidenum">
              <a:rPr lang="en-US" smtClean="0"/>
              <a:t>‹#›</a:t>
            </a:fld>
            <a:endParaRPr lang="en-US"/>
          </a:p>
        </p:txBody>
      </p:sp>
    </p:spTree>
    <p:extLst>
      <p:ext uri="{BB962C8B-B14F-4D97-AF65-F5344CB8AC3E}">
        <p14:creationId xmlns:p14="http://schemas.microsoft.com/office/powerpoint/2010/main" val="156088819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diagramColors" Target="../diagrams/colors1.xml"/><Relationship Id="rId17" Type="http://schemas.openxmlformats.org/officeDocument/2006/relationships/image" Target="../media/image16.sv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diagramQuickStyle" Target="../diagrams/quickStyle1.xml"/><Relationship Id="rId5" Type="http://schemas.openxmlformats.org/officeDocument/2006/relationships/image" Target="../media/image9.png"/><Relationship Id="rId15" Type="http://schemas.openxmlformats.org/officeDocument/2006/relationships/image" Target="../media/image14.svg"/><Relationship Id="rId10" Type="http://schemas.openxmlformats.org/officeDocument/2006/relationships/diagramLayout" Target="../diagrams/layout1.xml"/><Relationship Id="rId4" Type="http://schemas.openxmlformats.org/officeDocument/2006/relationships/image" Target="../media/image8.svg"/><Relationship Id="rId9" Type="http://schemas.openxmlformats.org/officeDocument/2006/relationships/diagramData" Target="../diagrams/data1.xml"/><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1C69C12-5F57-6A00-1D3B-AE6E72597203}"/>
              </a:ext>
            </a:extLst>
          </p:cNvPr>
          <p:cNvSpPr/>
          <p:nvPr/>
        </p:nvSpPr>
        <p:spPr>
          <a:xfrm>
            <a:off x="3356263" y="647360"/>
            <a:ext cx="5510645" cy="215438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159B59-3D03-D3EE-361A-80DA069A39C0}"/>
              </a:ext>
            </a:extLst>
          </p:cNvPr>
          <p:cNvSpPr>
            <a:spLocks noGrp="1"/>
          </p:cNvSpPr>
          <p:nvPr>
            <p:ph idx="1"/>
          </p:nvPr>
        </p:nvSpPr>
        <p:spPr>
          <a:xfrm>
            <a:off x="4370282" y="3127668"/>
            <a:ext cx="3492691" cy="843588"/>
          </a:xfrm>
        </p:spPr>
        <p:txBody>
          <a:bodyPr vert="horz" lIns="91440" tIns="45720" rIns="91440" bIns="45720" rtlCol="0" anchor="t">
            <a:noAutofit/>
          </a:bodyPr>
          <a:lstStyle/>
          <a:p>
            <a:pPr marL="0" indent="0">
              <a:buNone/>
            </a:pPr>
            <a:r>
              <a:rPr lang="en-US" sz="3000" b="1"/>
              <a:t>PROJECT UPDATE</a:t>
            </a:r>
          </a:p>
        </p:txBody>
      </p:sp>
      <p:sp>
        <p:nvSpPr>
          <p:cNvPr id="5" name="TextBox 4">
            <a:extLst>
              <a:ext uri="{FF2B5EF4-FFF2-40B4-BE49-F238E27FC236}">
                <a16:creationId xmlns:a16="http://schemas.microsoft.com/office/drawing/2014/main" id="{95FE0223-9712-F000-4D92-329E59F21EEF}"/>
              </a:ext>
            </a:extLst>
          </p:cNvPr>
          <p:cNvSpPr txBox="1"/>
          <p:nvPr/>
        </p:nvSpPr>
        <p:spPr>
          <a:xfrm>
            <a:off x="6259946" y="4630653"/>
            <a:ext cx="4193309" cy="1477328"/>
          </a:xfrm>
          <a:prstGeom prst="rect">
            <a:avLst/>
          </a:prstGeom>
          <a:noFill/>
        </p:spPr>
        <p:txBody>
          <a:bodyPr wrap="square">
            <a:spAutoFit/>
          </a:bodyPr>
          <a:lstStyle/>
          <a:p>
            <a:pPr marL="0" marR="0" algn="just">
              <a:spcBef>
                <a:spcPts val="0"/>
              </a:spcBef>
              <a:spcAft>
                <a:spcPts val="0"/>
              </a:spcAft>
            </a:pPr>
            <a:r>
              <a:rPr lang="en-US" sz="1800" kern="0">
                <a:effectLst/>
                <a:latin typeface="Arial" panose="020B0604020202020204" pitchFamily="34" charset="0"/>
                <a:ea typeface="Times New Roman" panose="02020603050405020304" pitchFamily="18" charset="0"/>
                <a:cs typeface="Arial" panose="020B0604020202020204" pitchFamily="34" charset="0"/>
              </a:rPr>
              <a:t>Team Members:</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fontAlgn="base">
              <a:spcBef>
                <a:spcPts val="0"/>
              </a:spcBef>
              <a:spcAft>
                <a:spcPts val="0"/>
              </a:spcAft>
              <a:buSzPts val="1000"/>
              <a:buFont typeface="Symbol" pitchFamily="2" charset="2"/>
              <a:buChar char=""/>
              <a:tabLst>
                <a:tab pos="457200" algn="l"/>
              </a:tabLst>
            </a:pPr>
            <a:r>
              <a:rPr lang="en-US" sz="1800" kern="0">
                <a:effectLst/>
                <a:latin typeface="Arial" panose="020B0604020202020204" pitchFamily="34" charset="0"/>
                <a:ea typeface="Times New Roman" panose="02020603050405020304" pitchFamily="18" charset="0"/>
                <a:cs typeface="Arial" panose="020B0604020202020204" pitchFamily="34" charset="0"/>
              </a:rPr>
              <a:t>(</a:t>
            </a:r>
            <a:r>
              <a:rPr lang="en-US" sz="1800" kern="0" err="1">
                <a:effectLst/>
                <a:latin typeface="Arial" panose="020B0604020202020204" pitchFamily="34" charset="0"/>
                <a:ea typeface="Times New Roman" panose="02020603050405020304" pitchFamily="18" charset="0"/>
                <a:cs typeface="Arial" panose="020B0604020202020204" pitchFamily="34" charset="0"/>
              </a:rPr>
              <a:t>Quino</a:t>
            </a:r>
            <a:r>
              <a:rPr lang="en-US" sz="1800" kern="0">
                <a:effectLst/>
                <a:latin typeface="Arial" panose="020B0604020202020204" pitchFamily="34" charset="0"/>
                <a:ea typeface="Times New Roman" panose="02020603050405020304" pitchFamily="18" charset="0"/>
                <a:cs typeface="Arial" panose="020B0604020202020204" pitchFamily="34" charset="0"/>
              </a:rPr>
              <a:t>) Joaquin </a:t>
            </a:r>
            <a:r>
              <a:rPr lang="en-US" sz="1800" kern="0" err="1">
                <a:effectLst/>
                <a:latin typeface="Arial" panose="020B0604020202020204" pitchFamily="34" charset="0"/>
                <a:ea typeface="Times New Roman" panose="02020603050405020304" pitchFamily="18" charset="0"/>
                <a:cs typeface="Arial" panose="020B0604020202020204" pitchFamily="34" charset="0"/>
              </a:rPr>
              <a:t>Carretero</a:t>
            </a:r>
            <a:r>
              <a:rPr lang="en-US" sz="1800" kern="0">
                <a:effectLst/>
                <a:latin typeface="Arial" panose="020B0604020202020204" pitchFamily="34" charset="0"/>
                <a:ea typeface="Times New Roman" panose="02020603050405020304" pitchFamily="18" charset="0"/>
                <a:cs typeface="Arial" panose="020B0604020202020204" pitchFamily="34" charset="0"/>
              </a:rPr>
              <a:t> Martinez</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fontAlgn="base">
              <a:spcBef>
                <a:spcPts val="0"/>
              </a:spcBef>
              <a:spcAft>
                <a:spcPts val="0"/>
              </a:spcAft>
              <a:buSzPts val="1000"/>
              <a:buFont typeface="Symbol" pitchFamily="2" charset="2"/>
              <a:buChar char=""/>
              <a:tabLst>
                <a:tab pos="457200" algn="l"/>
              </a:tabLst>
            </a:pPr>
            <a:r>
              <a:rPr lang="en-US" sz="1800" kern="0" err="1">
                <a:effectLst/>
                <a:latin typeface="Arial" panose="020B0604020202020204" pitchFamily="34" charset="0"/>
                <a:ea typeface="Times New Roman" panose="02020603050405020304" pitchFamily="18" charset="0"/>
                <a:cs typeface="Arial" panose="020B0604020202020204" pitchFamily="34" charset="0"/>
              </a:rPr>
              <a:t>Himanish</a:t>
            </a:r>
            <a:r>
              <a:rPr lang="en-US" sz="1800" kern="0">
                <a:effectLst/>
                <a:latin typeface="Arial" panose="020B0604020202020204" pitchFamily="34" charset="0"/>
                <a:ea typeface="Times New Roman" panose="02020603050405020304" pitchFamily="18" charset="0"/>
                <a:cs typeface="Arial" panose="020B0604020202020204" pitchFamily="34" charset="0"/>
              </a:rPr>
              <a:t> Prakash</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fontAlgn="base">
              <a:spcBef>
                <a:spcPts val="0"/>
              </a:spcBef>
              <a:spcAft>
                <a:spcPts val="0"/>
              </a:spcAft>
              <a:buSzPts val="1000"/>
              <a:buFont typeface="Symbol" pitchFamily="2" charset="2"/>
              <a:buChar char=""/>
              <a:tabLst>
                <a:tab pos="457200" algn="l"/>
              </a:tabLst>
            </a:pPr>
            <a:r>
              <a:rPr lang="en-US" sz="1800" kern="0">
                <a:effectLst/>
                <a:latin typeface="Arial" panose="020B0604020202020204" pitchFamily="34" charset="0"/>
                <a:ea typeface="Times New Roman" panose="02020603050405020304" pitchFamily="18" charset="0"/>
                <a:cs typeface="Arial" panose="020B0604020202020204" pitchFamily="34" charset="0"/>
              </a:rPr>
              <a:t>(Doris) </a:t>
            </a:r>
            <a:r>
              <a:rPr lang="en-US" sz="1800" kern="0" err="1">
                <a:effectLst/>
                <a:latin typeface="Arial" panose="020B0604020202020204" pitchFamily="34" charset="0"/>
                <a:ea typeface="Times New Roman" panose="02020603050405020304" pitchFamily="18" charset="0"/>
                <a:cs typeface="Arial" panose="020B0604020202020204" pitchFamily="34" charset="0"/>
              </a:rPr>
              <a:t>Mengyu</a:t>
            </a:r>
            <a:r>
              <a:rPr lang="en-US" sz="1800" kern="0">
                <a:effectLst/>
                <a:latin typeface="Arial" panose="020B0604020202020204" pitchFamily="34" charset="0"/>
                <a:ea typeface="Times New Roman" panose="02020603050405020304" pitchFamily="18" charset="0"/>
                <a:cs typeface="Arial" panose="020B0604020202020204" pitchFamily="34" charset="0"/>
              </a:rPr>
              <a:t> Pu</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fontAlgn="base">
              <a:spcBef>
                <a:spcPts val="0"/>
              </a:spcBef>
              <a:spcAft>
                <a:spcPts val="0"/>
              </a:spcAft>
              <a:buSzPts val="1000"/>
              <a:buFont typeface="Symbol" pitchFamily="2" charset="2"/>
              <a:buChar char=""/>
              <a:tabLst>
                <a:tab pos="457200" algn="l"/>
              </a:tabLst>
            </a:pPr>
            <a:r>
              <a:rPr lang="en-US" sz="1800" kern="0">
                <a:effectLst/>
                <a:latin typeface="Arial" panose="020B0604020202020204" pitchFamily="34" charset="0"/>
                <a:ea typeface="Times New Roman" panose="02020603050405020304" pitchFamily="18" charset="0"/>
                <a:cs typeface="Arial" panose="020B0604020202020204" pitchFamily="34" charset="0"/>
              </a:rPr>
              <a:t>(Sreeja) Sai Sreeja Macha</a:t>
            </a:r>
            <a:endParaRPr lang="en-US" sz="20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028" name="Picture 4" descr="Virtual - 2021 INFORMS Business Analytics Conference">
            <a:extLst>
              <a:ext uri="{FF2B5EF4-FFF2-40B4-BE49-F238E27FC236}">
                <a16:creationId xmlns:a16="http://schemas.microsoft.com/office/drawing/2014/main" id="{3CF23F89-B386-A980-D04F-12E2CCFFA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759929"/>
            <a:ext cx="4477956" cy="177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C02D-18F0-B88B-01D7-286A9F4B40F1}"/>
              </a:ext>
            </a:extLst>
          </p:cNvPr>
          <p:cNvSpPr>
            <a:spLocks noGrp="1"/>
          </p:cNvSpPr>
          <p:nvPr>
            <p:ph type="title"/>
          </p:nvPr>
        </p:nvSpPr>
        <p:spPr>
          <a:xfrm>
            <a:off x="646111" y="452718"/>
            <a:ext cx="9404723" cy="811878"/>
          </a:xfrm>
        </p:spPr>
        <p:txBody>
          <a:bodyPr/>
          <a:lstStyle/>
          <a:p>
            <a:r>
              <a:rPr lang="en-US" dirty="0"/>
              <a:t>Have an Insight?</a:t>
            </a:r>
            <a:br>
              <a:rPr lang="en-US" dirty="0"/>
            </a:br>
            <a:endParaRPr lang="en-US" dirty="0"/>
          </a:p>
        </p:txBody>
      </p:sp>
      <p:sp>
        <p:nvSpPr>
          <p:cNvPr id="8" name="TextBox 7">
            <a:extLst>
              <a:ext uri="{FF2B5EF4-FFF2-40B4-BE49-F238E27FC236}">
                <a16:creationId xmlns:a16="http://schemas.microsoft.com/office/drawing/2014/main" id="{A7C3347F-2282-A7C7-E69E-731BF55D8EB5}"/>
              </a:ext>
            </a:extLst>
          </p:cNvPr>
          <p:cNvSpPr txBox="1"/>
          <p:nvPr/>
        </p:nvSpPr>
        <p:spPr>
          <a:xfrm>
            <a:off x="527423" y="1220345"/>
            <a:ext cx="9958993" cy="5454122"/>
          </a:xfrm>
          <a:prstGeom prst="rect">
            <a:avLst/>
          </a:prstGeom>
          <a:noFill/>
        </p:spPr>
        <p:txBody>
          <a:bodyPr wrap="square" rtlCol="0">
            <a:spAutoFit/>
          </a:bodyPr>
          <a:lstStyle/>
          <a:p>
            <a:pPr marL="342900" indent="-342900">
              <a:lnSpc>
                <a:spcPts val="2000"/>
              </a:lnSpc>
              <a:buFont typeface="+mj-lt"/>
              <a:buAutoNum type="arabicPeriod"/>
            </a:pPr>
            <a:r>
              <a:rPr lang="en-US" sz="1400" b="1" dirty="0">
                <a:latin typeface="+mj-lt"/>
                <a:ea typeface="+mj-ea"/>
                <a:cs typeface="+mj-cs"/>
              </a:rPr>
              <a:t>Will it be new-news to the audience?</a:t>
            </a:r>
          </a:p>
          <a:p>
            <a:pPr>
              <a:lnSpc>
                <a:spcPts val="2000"/>
              </a:lnSpc>
            </a:pPr>
            <a:r>
              <a:rPr lang="en-US" sz="1400" dirty="0">
                <a:latin typeface="+mj-lt"/>
                <a:ea typeface="+mj-ea"/>
                <a:cs typeface="+mj-cs"/>
              </a:rPr>
              <a:t>Yes, Now INFO</a:t>
            </a:r>
            <a:r>
              <a:rPr lang="en-US" altLang="zh-CN" sz="1400" dirty="0">
                <a:latin typeface="+mj-lt"/>
                <a:ea typeface="+mj-ea"/>
                <a:cs typeface="+mj-cs"/>
              </a:rPr>
              <a:t>R</a:t>
            </a:r>
            <a:r>
              <a:rPr lang="en-US" sz="1400" dirty="0">
                <a:latin typeface="+mj-lt"/>
                <a:ea typeface="+mj-ea"/>
                <a:cs typeface="+mj-cs"/>
              </a:rPr>
              <a:t>MS uses a specialized hashtag for conference every year but does not have a systematic analysis of this X (Twitter) post, nor does it implement a call-to-action plan.</a:t>
            </a:r>
          </a:p>
          <a:p>
            <a:pPr>
              <a:lnSpc>
                <a:spcPts val="2000"/>
              </a:lnSpc>
            </a:pPr>
            <a:endParaRPr lang="en-US" sz="1400" dirty="0">
              <a:latin typeface="+mj-lt"/>
              <a:ea typeface="+mj-ea"/>
              <a:cs typeface="+mj-cs"/>
            </a:endParaRPr>
          </a:p>
          <a:p>
            <a:pPr marL="342900" indent="-342900">
              <a:lnSpc>
                <a:spcPts val="2000"/>
              </a:lnSpc>
              <a:buFont typeface="+mj-lt"/>
              <a:buAutoNum type="arabicPeriod" startAt="2"/>
            </a:pPr>
            <a:r>
              <a:rPr lang="en-US" sz="1400" b="1" dirty="0">
                <a:latin typeface="+mj-lt"/>
                <a:ea typeface="+mj-ea"/>
                <a:cs typeface="+mj-cs"/>
              </a:rPr>
              <a:t>If acted on, will it have a sizable business result?</a:t>
            </a:r>
          </a:p>
          <a:p>
            <a:pPr>
              <a:lnSpc>
                <a:spcPts val="2000"/>
              </a:lnSpc>
            </a:pPr>
            <a:r>
              <a:rPr lang="en-US" sz="1400" dirty="0">
                <a:latin typeface="+mj-lt"/>
                <a:ea typeface="+mj-ea"/>
                <a:cs typeface="+mj-cs"/>
              </a:rPr>
              <a:t>Addressing attendees' issues in real-time during the conference can enhance attendee satisfaction, increase user retention, and boost the likelihood of their participation in future events. Additionally, increasing activity on social media platforms can raise INFORMS's public exposure, attracting potential users.</a:t>
            </a:r>
          </a:p>
          <a:p>
            <a:pPr>
              <a:lnSpc>
                <a:spcPts val="2000"/>
              </a:lnSpc>
            </a:pPr>
            <a:endParaRPr lang="en-US" sz="1400" dirty="0">
              <a:latin typeface="+mj-lt"/>
              <a:ea typeface="+mj-ea"/>
              <a:cs typeface="+mj-cs"/>
            </a:endParaRPr>
          </a:p>
          <a:p>
            <a:pPr marL="342900" indent="-342900">
              <a:lnSpc>
                <a:spcPts val="2000"/>
              </a:lnSpc>
              <a:buFont typeface="+mj-lt"/>
              <a:buAutoNum type="arabicPeriod" startAt="3"/>
            </a:pPr>
            <a:r>
              <a:rPr lang="en-US" sz="1400" b="1" dirty="0">
                <a:latin typeface="+mj-lt"/>
                <a:ea typeface="+mj-ea"/>
                <a:cs typeface="+mj-cs"/>
              </a:rPr>
              <a:t>Is it something the audience has the power to act on?</a:t>
            </a:r>
          </a:p>
          <a:p>
            <a:pPr>
              <a:lnSpc>
                <a:spcPts val="2000"/>
              </a:lnSpc>
            </a:pPr>
            <a:r>
              <a:rPr lang="en-US" sz="1400" dirty="0">
                <a:latin typeface="+mj-lt"/>
                <a:ea typeface="+mj-ea"/>
                <a:cs typeface="+mj-cs"/>
              </a:rPr>
              <a:t>We expect INFORMS to encourage attendees to share their real-time thoughts, suggestions, or opinions on X platform with a certain hashtag during the conference, which will be analyzed by our model next. In the end, INFORMS can make feasible adjustments to the conference based on the results.</a:t>
            </a:r>
          </a:p>
          <a:p>
            <a:pPr>
              <a:lnSpc>
                <a:spcPts val="2000"/>
              </a:lnSpc>
            </a:pPr>
            <a:endParaRPr lang="en-US" sz="1400" b="1" dirty="0">
              <a:latin typeface="+mj-lt"/>
              <a:ea typeface="+mj-ea"/>
              <a:cs typeface="+mj-cs"/>
            </a:endParaRPr>
          </a:p>
          <a:p>
            <a:pPr marL="342900" indent="-342900">
              <a:lnSpc>
                <a:spcPts val="2000"/>
              </a:lnSpc>
              <a:buFont typeface="+mj-lt"/>
              <a:buAutoNum type="arabicPeriod" startAt="4"/>
            </a:pPr>
            <a:r>
              <a:rPr lang="en-US" sz="1400" b="1" dirty="0">
                <a:latin typeface="+mj-lt"/>
                <a:ea typeface="+mj-ea"/>
                <a:cs typeface="+mj-cs"/>
              </a:rPr>
              <a:t>Is it something that can be acted on now?</a:t>
            </a:r>
          </a:p>
          <a:p>
            <a:pPr>
              <a:lnSpc>
                <a:spcPts val="2000"/>
              </a:lnSpc>
            </a:pPr>
            <a:r>
              <a:rPr lang="en-US" sz="1400" dirty="0">
                <a:latin typeface="+mj-lt"/>
                <a:ea typeface="+mj-ea"/>
                <a:cs typeface="+mj-cs"/>
              </a:rPr>
              <a:t>Action can be implemented in the first conference after we've finished modeling.</a:t>
            </a:r>
          </a:p>
          <a:p>
            <a:pPr>
              <a:lnSpc>
                <a:spcPts val="2000"/>
              </a:lnSpc>
            </a:pPr>
            <a:endParaRPr lang="en-US" sz="1400" b="1" dirty="0">
              <a:latin typeface="+mj-lt"/>
              <a:ea typeface="+mj-ea"/>
              <a:cs typeface="+mj-cs"/>
            </a:endParaRPr>
          </a:p>
          <a:p>
            <a:pPr marL="342900" indent="-342900">
              <a:lnSpc>
                <a:spcPts val="2000"/>
              </a:lnSpc>
              <a:buFont typeface="+mj-lt"/>
              <a:buAutoNum type="arabicPeriod" startAt="5"/>
            </a:pPr>
            <a:r>
              <a:rPr lang="en-US" sz="1400" b="1" dirty="0">
                <a:latin typeface="+mj-lt"/>
                <a:ea typeface="+mj-ea"/>
                <a:cs typeface="+mj-cs"/>
              </a:rPr>
              <a:t>Is the risk and/or cost of acting on it small?</a:t>
            </a:r>
          </a:p>
          <a:p>
            <a:pPr>
              <a:lnSpc>
                <a:spcPts val="2000"/>
              </a:lnSpc>
            </a:pPr>
            <a:r>
              <a:rPr lang="en-US" sz="1400" dirty="0">
                <a:latin typeface="+mj-lt"/>
                <a:ea typeface="+mj-ea"/>
                <a:cs typeface="+mj-cs"/>
              </a:rPr>
              <a:t>The risk is in the willingness of the attendees to increase their posting, which can be </a:t>
            </a:r>
            <a:r>
              <a:rPr lang="en-US" altLang="zh-CN" sz="1400" dirty="0">
                <a:latin typeface="+mj-lt"/>
                <a:ea typeface="+mj-ea"/>
                <a:cs typeface="+mj-cs"/>
              </a:rPr>
              <a:t>address</a:t>
            </a:r>
            <a:r>
              <a:rPr lang="en-US" sz="1400" dirty="0">
                <a:latin typeface="+mj-lt"/>
                <a:ea typeface="+mj-ea"/>
                <a:cs typeface="+mj-cs"/>
              </a:rPr>
              <a:t> with some incentives to increase hashtag usage. Another risk would be the accuracy of the sentiment analysis model, which could be improved by model training.</a:t>
            </a:r>
          </a:p>
        </p:txBody>
      </p:sp>
      <p:pic>
        <p:nvPicPr>
          <p:cNvPr id="6" name="Graphic 5" descr="Presentation with bar chart with solid fill">
            <a:extLst>
              <a:ext uri="{FF2B5EF4-FFF2-40B4-BE49-F238E27FC236}">
                <a16:creationId xmlns:a16="http://schemas.microsoft.com/office/drawing/2014/main" id="{A6C113B6-CD19-1BD4-9E90-31D573FE21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6495" y="411804"/>
            <a:ext cx="852792" cy="852792"/>
          </a:xfrm>
          <a:prstGeom prst="rect">
            <a:avLst/>
          </a:prstGeom>
        </p:spPr>
      </p:pic>
    </p:spTree>
    <p:extLst>
      <p:ext uri="{BB962C8B-B14F-4D97-AF65-F5344CB8AC3E}">
        <p14:creationId xmlns:p14="http://schemas.microsoft.com/office/powerpoint/2010/main" val="54782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E1C6-2C45-138B-C684-E7CC3FB3C375}"/>
              </a:ext>
            </a:extLst>
          </p:cNvPr>
          <p:cNvSpPr>
            <a:spLocks noGrp="1"/>
          </p:cNvSpPr>
          <p:nvPr>
            <p:ph type="title"/>
          </p:nvPr>
        </p:nvSpPr>
        <p:spPr/>
        <p:txBody>
          <a:bodyPr/>
          <a:lstStyle/>
          <a:p>
            <a:r>
              <a:rPr lang="en-US" dirty="0"/>
              <a:t>Drama Questions</a:t>
            </a:r>
          </a:p>
        </p:txBody>
      </p:sp>
      <p:sp>
        <p:nvSpPr>
          <p:cNvPr id="3" name="TextBox 2">
            <a:extLst>
              <a:ext uri="{FF2B5EF4-FFF2-40B4-BE49-F238E27FC236}">
                <a16:creationId xmlns:a16="http://schemas.microsoft.com/office/drawing/2014/main" id="{962CE970-9EE4-68D1-77BE-79EA231F59D2}"/>
              </a:ext>
            </a:extLst>
          </p:cNvPr>
          <p:cNvSpPr txBox="1"/>
          <p:nvPr/>
        </p:nvSpPr>
        <p:spPr>
          <a:xfrm>
            <a:off x="489858" y="1469571"/>
            <a:ext cx="4620986" cy="1308050"/>
          </a:xfrm>
          <a:prstGeom prst="rect">
            <a:avLst/>
          </a:prstGeom>
          <a:noFill/>
        </p:spPr>
        <p:txBody>
          <a:bodyPr wrap="square" rtlCol="0">
            <a:spAutoFit/>
          </a:bodyPr>
          <a:lstStyle/>
          <a:p>
            <a:pPr>
              <a:spcAft>
                <a:spcPts val="600"/>
              </a:spcAft>
            </a:pPr>
            <a:r>
              <a:rPr lang="en-US" b="1" u="sng" dirty="0"/>
              <a:t>Can we live without this new platform?</a:t>
            </a:r>
          </a:p>
          <a:p>
            <a:r>
              <a:rPr lang="en-US" sz="1400" dirty="0"/>
              <a:t>Totally! Feel free to spend countless months pushing through surveys and team of analysts and data scientists to gather all social media data manually </a:t>
            </a:r>
          </a:p>
          <a:p>
            <a:r>
              <a:rPr lang="en-US" sz="1400" dirty="0"/>
              <a:t>– A waste of time and money if you ask us</a:t>
            </a:r>
          </a:p>
        </p:txBody>
      </p:sp>
      <p:sp>
        <p:nvSpPr>
          <p:cNvPr id="4" name="TextBox 3">
            <a:extLst>
              <a:ext uri="{FF2B5EF4-FFF2-40B4-BE49-F238E27FC236}">
                <a16:creationId xmlns:a16="http://schemas.microsoft.com/office/drawing/2014/main" id="{321E8FEB-B9A1-F4C5-7F5B-EDEA0EAAA74B}"/>
              </a:ext>
            </a:extLst>
          </p:cNvPr>
          <p:cNvSpPr txBox="1"/>
          <p:nvPr/>
        </p:nvSpPr>
        <p:spPr>
          <a:xfrm>
            <a:off x="646111" y="3795504"/>
            <a:ext cx="4555673" cy="1800493"/>
          </a:xfrm>
          <a:prstGeom prst="rect">
            <a:avLst/>
          </a:prstGeom>
          <a:noFill/>
        </p:spPr>
        <p:txBody>
          <a:bodyPr wrap="square" rtlCol="0">
            <a:spAutoFit/>
          </a:bodyPr>
          <a:lstStyle/>
          <a:p>
            <a:pPr>
              <a:spcAft>
                <a:spcPts val="600"/>
              </a:spcAft>
            </a:pPr>
            <a:r>
              <a:rPr lang="en-US" b="1" u="sng" dirty="0"/>
              <a:t>Can a computer actually understand comments better and act upon them?</a:t>
            </a:r>
          </a:p>
          <a:p>
            <a:pPr>
              <a:spcAft>
                <a:spcPts val="600"/>
              </a:spcAft>
            </a:pPr>
            <a:r>
              <a:rPr lang="en-US" sz="1400" dirty="0"/>
              <a:t>Our State-of-the-art Sentiment analysis algorithm successfully load thousands of requests from different social media tools within seconds to provide you with accurate understanding of customer feedback.</a:t>
            </a:r>
          </a:p>
        </p:txBody>
      </p:sp>
      <p:cxnSp>
        <p:nvCxnSpPr>
          <p:cNvPr id="25" name="Curved Connector 24">
            <a:extLst>
              <a:ext uri="{FF2B5EF4-FFF2-40B4-BE49-F238E27FC236}">
                <a16:creationId xmlns:a16="http://schemas.microsoft.com/office/drawing/2014/main" id="{DBDDE0B8-55CB-AF15-2C24-8A8D255F5E7B}"/>
              </a:ext>
            </a:extLst>
          </p:cNvPr>
          <p:cNvCxnSpPr>
            <a:cxnSpLocks/>
          </p:cNvCxnSpPr>
          <p:nvPr/>
        </p:nvCxnSpPr>
        <p:spPr>
          <a:xfrm rot="16200000" flipH="1">
            <a:off x="2187124" y="3181247"/>
            <a:ext cx="924376" cy="302082"/>
          </a:xfrm>
          <a:prstGeom prst="curvedConnector3">
            <a:avLst/>
          </a:prstGeom>
          <a:ln w="76200">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B06E767-F295-F404-663A-EFF724229335}"/>
              </a:ext>
            </a:extLst>
          </p:cNvPr>
          <p:cNvSpPr txBox="1"/>
          <p:nvPr/>
        </p:nvSpPr>
        <p:spPr>
          <a:xfrm>
            <a:off x="6369306" y="1275503"/>
            <a:ext cx="4882243" cy="2169825"/>
          </a:xfrm>
          <a:prstGeom prst="rect">
            <a:avLst/>
          </a:prstGeom>
          <a:noFill/>
        </p:spPr>
        <p:txBody>
          <a:bodyPr wrap="square" rtlCol="0">
            <a:spAutoFit/>
          </a:bodyPr>
          <a:lstStyle/>
          <a:p>
            <a:pPr>
              <a:spcAft>
                <a:spcPts val="600"/>
              </a:spcAft>
            </a:pPr>
            <a:r>
              <a:rPr lang="en-US" b="1" u="sng" dirty="0"/>
              <a:t>What do we need to get started?</a:t>
            </a:r>
          </a:p>
          <a:p>
            <a:pPr>
              <a:spcAft>
                <a:spcPts val="600"/>
              </a:spcAft>
            </a:pPr>
            <a:r>
              <a:rPr lang="en-US" sz="1400" dirty="0"/>
              <a:t>Solving this problem requires a particular team of Software Engineers, Business Analysts, and Data Scientists as well as deep knowledge of Machine Learning, Web Scraping, Social Media and Cloud Services. We spent months producing this plan and creating a minimum viable product, which so far resulted in success. Our Practicum Team is ready to take the challenge!</a:t>
            </a:r>
          </a:p>
        </p:txBody>
      </p:sp>
      <p:cxnSp>
        <p:nvCxnSpPr>
          <p:cNvPr id="29" name="Curved Connector 28">
            <a:extLst>
              <a:ext uri="{FF2B5EF4-FFF2-40B4-BE49-F238E27FC236}">
                <a16:creationId xmlns:a16="http://schemas.microsoft.com/office/drawing/2014/main" id="{5D625BFB-8831-D34E-3B1A-31CA79557BAE}"/>
              </a:ext>
            </a:extLst>
          </p:cNvPr>
          <p:cNvCxnSpPr>
            <a:cxnSpLocks/>
          </p:cNvCxnSpPr>
          <p:nvPr/>
        </p:nvCxnSpPr>
        <p:spPr>
          <a:xfrm rot="5400000" flipH="1" flipV="1">
            <a:off x="4442432" y="2063330"/>
            <a:ext cx="1941228" cy="1521065"/>
          </a:xfrm>
          <a:prstGeom prst="curvedConnector3">
            <a:avLst/>
          </a:prstGeom>
          <a:ln w="76200">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A72DF7-38D8-E327-4EBC-1D271A9C04DA}"/>
              </a:ext>
            </a:extLst>
          </p:cNvPr>
          <p:cNvSpPr txBox="1"/>
          <p:nvPr/>
        </p:nvSpPr>
        <p:spPr>
          <a:xfrm>
            <a:off x="6173579" y="4081569"/>
            <a:ext cx="5731329" cy="2323713"/>
          </a:xfrm>
          <a:prstGeom prst="rect">
            <a:avLst/>
          </a:prstGeom>
          <a:noFill/>
        </p:spPr>
        <p:txBody>
          <a:bodyPr wrap="square" rtlCol="0">
            <a:spAutoFit/>
          </a:bodyPr>
          <a:lstStyle/>
          <a:p>
            <a:pPr>
              <a:spcAft>
                <a:spcPts val="600"/>
              </a:spcAft>
            </a:pPr>
            <a:r>
              <a:rPr lang="en-US" b="1" u="sng" dirty="0"/>
              <a:t>What hurdles would we go through?</a:t>
            </a:r>
          </a:p>
          <a:p>
            <a:pPr marL="285750" indent="-285750">
              <a:spcAft>
                <a:spcPts val="600"/>
              </a:spcAft>
              <a:buFont typeface="Arial" panose="020B0604020202020204" pitchFamily="34" charset="0"/>
              <a:buChar char="•"/>
            </a:pPr>
            <a:r>
              <a:rPr lang="en-US" sz="1400" dirty="0"/>
              <a:t>Informs doesn’t have a large social media reach. We must encourage customers to engage with us to make this work.</a:t>
            </a:r>
            <a:endParaRPr lang="en-US" sz="1400" b="1" u="sng" dirty="0"/>
          </a:p>
          <a:p>
            <a:pPr marL="285750" indent="-285750">
              <a:spcAft>
                <a:spcPts val="600"/>
              </a:spcAft>
              <a:buFont typeface="Arial" panose="020B0604020202020204" pitchFamily="34" charset="0"/>
              <a:buChar char="•"/>
            </a:pPr>
            <a:r>
              <a:rPr lang="en-US" sz="1400" dirty="0"/>
              <a:t>The Algorithm must be precise and output easy to understand solutions that don’t require engineering background.</a:t>
            </a:r>
          </a:p>
          <a:p>
            <a:pPr marL="285750" indent="-285750">
              <a:spcAft>
                <a:spcPts val="600"/>
              </a:spcAft>
              <a:buFont typeface="Arial" panose="020B0604020202020204" pitchFamily="34" charset="0"/>
              <a:buChar char="•"/>
            </a:pPr>
            <a:r>
              <a:rPr lang="en-US" sz="1400" dirty="0"/>
              <a:t>We will be making a hands-free automation platform from scratch, which requires lots of software planning and looking at problems that might arise years down the line.</a:t>
            </a:r>
            <a:endParaRPr lang="en-US" dirty="0"/>
          </a:p>
        </p:txBody>
      </p:sp>
      <p:cxnSp>
        <p:nvCxnSpPr>
          <p:cNvPr id="37" name="Curved Connector 36">
            <a:extLst>
              <a:ext uri="{FF2B5EF4-FFF2-40B4-BE49-F238E27FC236}">
                <a16:creationId xmlns:a16="http://schemas.microsoft.com/office/drawing/2014/main" id="{F0933983-80E8-BEC6-D302-85300441DB97}"/>
              </a:ext>
            </a:extLst>
          </p:cNvPr>
          <p:cNvCxnSpPr>
            <a:cxnSpLocks/>
          </p:cNvCxnSpPr>
          <p:nvPr/>
        </p:nvCxnSpPr>
        <p:spPr>
          <a:xfrm rot="16200000" flipH="1">
            <a:off x="9168846" y="3371628"/>
            <a:ext cx="749281" cy="670600"/>
          </a:xfrm>
          <a:prstGeom prst="curvedConnector3">
            <a:avLst/>
          </a:prstGeom>
          <a:ln w="76200">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45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8769BF-157A-9027-2E72-6CF1015F5334}"/>
              </a:ext>
            </a:extLst>
          </p:cNvPr>
          <p:cNvSpPr txBox="1">
            <a:spLocks/>
          </p:cNvSpPr>
          <p:nvPr/>
        </p:nvSpPr>
        <p:spPr>
          <a:xfrm>
            <a:off x="0" y="285505"/>
            <a:ext cx="10417629" cy="848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Data Storytelling Arc Narrative</a:t>
            </a:r>
          </a:p>
        </p:txBody>
      </p:sp>
      <p:cxnSp>
        <p:nvCxnSpPr>
          <p:cNvPr id="6" name="Straight Connector 5">
            <a:extLst>
              <a:ext uri="{FF2B5EF4-FFF2-40B4-BE49-F238E27FC236}">
                <a16:creationId xmlns:a16="http://schemas.microsoft.com/office/drawing/2014/main" id="{1A00CCC2-8865-16F2-A29D-2CA152AC86ED}"/>
              </a:ext>
            </a:extLst>
          </p:cNvPr>
          <p:cNvCxnSpPr/>
          <p:nvPr/>
        </p:nvCxnSpPr>
        <p:spPr>
          <a:xfrm>
            <a:off x="598714" y="6096000"/>
            <a:ext cx="2318657" cy="0"/>
          </a:xfrm>
          <a:prstGeom prst="line">
            <a:avLst/>
          </a:prstGeom>
          <a:ln w="76200">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2F4358B-5A9B-8867-7360-9C79CED5B11C}"/>
              </a:ext>
            </a:extLst>
          </p:cNvPr>
          <p:cNvCxnSpPr>
            <a:cxnSpLocks/>
          </p:cNvCxnSpPr>
          <p:nvPr/>
        </p:nvCxnSpPr>
        <p:spPr>
          <a:xfrm flipV="1">
            <a:off x="3124200" y="2965828"/>
            <a:ext cx="2591448" cy="3130172"/>
          </a:xfrm>
          <a:prstGeom prst="line">
            <a:avLst/>
          </a:prstGeom>
          <a:ln w="76200">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118FFB-8320-5367-CC48-58D45B6432CA}"/>
              </a:ext>
            </a:extLst>
          </p:cNvPr>
          <p:cNvCxnSpPr>
            <a:cxnSpLocks/>
          </p:cNvCxnSpPr>
          <p:nvPr/>
        </p:nvCxnSpPr>
        <p:spPr>
          <a:xfrm>
            <a:off x="5906148" y="2965828"/>
            <a:ext cx="940966" cy="1442886"/>
          </a:xfrm>
          <a:prstGeom prst="line">
            <a:avLst/>
          </a:prstGeom>
          <a:ln w="76200">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F0552E-BE25-795F-414B-E47F7FDCB7BB}"/>
              </a:ext>
            </a:extLst>
          </p:cNvPr>
          <p:cNvCxnSpPr>
            <a:cxnSpLocks/>
          </p:cNvCxnSpPr>
          <p:nvPr/>
        </p:nvCxnSpPr>
        <p:spPr>
          <a:xfrm>
            <a:off x="7037614" y="4408714"/>
            <a:ext cx="4250876" cy="0"/>
          </a:xfrm>
          <a:prstGeom prst="line">
            <a:avLst/>
          </a:prstGeom>
          <a:ln w="76200">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CAD2690-6C47-990E-AD62-9BF64C379893}"/>
              </a:ext>
            </a:extLst>
          </p:cNvPr>
          <p:cNvSpPr txBox="1"/>
          <p:nvPr/>
        </p:nvSpPr>
        <p:spPr>
          <a:xfrm>
            <a:off x="462643" y="5050447"/>
            <a:ext cx="2661557" cy="1015663"/>
          </a:xfrm>
          <a:prstGeom prst="rect">
            <a:avLst/>
          </a:prstGeom>
          <a:noFill/>
        </p:spPr>
        <p:txBody>
          <a:bodyPr wrap="square" rtlCol="0">
            <a:spAutoFit/>
          </a:bodyPr>
          <a:lstStyle/>
          <a:p>
            <a:r>
              <a:rPr lang="en-US" b="1" u="sng" dirty="0"/>
              <a:t>Setting</a:t>
            </a:r>
          </a:p>
          <a:p>
            <a:r>
              <a:rPr lang="en-US" sz="1400" dirty="0"/>
              <a:t>Improve action on customer feedback in real time is required for better churning</a:t>
            </a:r>
          </a:p>
        </p:txBody>
      </p:sp>
      <p:sp>
        <p:nvSpPr>
          <p:cNvPr id="18" name="TextBox 17">
            <a:extLst>
              <a:ext uri="{FF2B5EF4-FFF2-40B4-BE49-F238E27FC236}">
                <a16:creationId xmlns:a16="http://schemas.microsoft.com/office/drawing/2014/main" id="{615FA75A-80D9-B08C-8FDC-7BBF98A21F2E}"/>
              </a:ext>
            </a:extLst>
          </p:cNvPr>
          <p:cNvSpPr txBox="1"/>
          <p:nvPr/>
        </p:nvSpPr>
        <p:spPr>
          <a:xfrm>
            <a:off x="422494" y="3112806"/>
            <a:ext cx="4035207" cy="1231106"/>
          </a:xfrm>
          <a:prstGeom prst="rect">
            <a:avLst/>
          </a:prstGeom>
          <a:noFill/>
        </p:spPr>
        <p:txBody>
          <a:bodyPr wrap="square" rtlCol="0">
            <a:spAutoFit/>
          </a:bodyPr>
          <a:lstStyle/>
          <a:p>
            <a:r>
              <a:rPr lang="en-US" b="1" u="sng" dirty="0"/>
              <a:t>Rising Insights</a:t>
            </a:r>
          </a:p>
          <a:p>
            <a:r>
              <a:rPr lang="en-US" sz="1400" dirty="0"/>
              <a:t>Real Time social media sentiment analysis becomes the perfect tool  for automated feedback. It also boosts social media reach, therefore, more potential customer reach.</a:t>
            </a:r>
          </a:p>
        </p:txBody>
      </p:sp>
      <p:sp>
        <p:nvSpPr>
          <p:cNvPr id="20" name="TextBox 19">
            <a:extLst>
              <a:ext uri="{FF2B5EF4-FFF2-40B4-BE49-F238E27FC236}">
                <a16:creationId xmlns:a16="http://schemas.microsoft.com/office/drawing/2014/main" id="{580D87E3-8169-1FE5-C1CB-699654D69C28}"/>
              </a:ext>
            </a:extLst>
          </p:cNvPr>
          <p:cNvSpPr txBox="1"/>
          <p:nvPr/>
        </p:nvSpPr>
        <p:spPr>
          <a:xfrm>
            <a:off x="3989619" y="1682996"/>
            <a:ext cx="3907971" cy="1446550"/>
          </a:xfrm>
          <a:prstGeom prst="rect">
            <a:avLst/>
          </a:prstGeom>
          <a:noFill/>
        </p:spPr>
        <p:txBody>
          <a:bodyPr wrap="square" rtlCol="0">
            <a:spAutoFit/>
          </a:bodyPr>
          <a:lstStyle/>
          <a:p>
            <a:r>
              <a:rPr lang="en-US" b="1" u="sng" dirty="0"/>
              <a:t>Aha moment</a:t>
            </a:r>
          </a:p>
          <a:p>
            <a:r>
              <a:rPr lang="en-US" sz="1400" dirty="0">
                <a:latin typeface="+mj-lt"/>
                <a:ea typeface="+mj-ea"/>
                <a:cs typeface="+mj-cs"/>
              </a:rPr>
              <a:t>The insight gained from immediate feedback allows for on-the-spot resolution of issues, significantly improving attendee satisfaction.</a:t>
            </a:r>
          </a:p>
          <a:p>
            <a:endParaRPr lang="en-US" sz="1400" dirty="0"/>
          </a:p>
        </p:txBody>
      </p:sp>
      <p:sp>
        <p:nvSpPr>
          <p:cNvPr id="21" name="TextBox 20">
            <a:extLst>
              <a:ext uri="{FF2B5EF4-FFF2-40B4-BE49-F238E27FC236}">
                <a16:creationId xmlns:a16="http://schemas.microsoft.com/office/drawing/2014/main" id="{881E2050-95DB-7B90-02DC-472984BDED90}"/>
              </a:ext>
            </a:extLst>
          </p:cNvPr>
          <p:cNvSpPr txBox="1"/>
          <p:nvPr/>
        </p:nvSpPr>
        <p:spPr>
          <a:xfrm>
            <a:off x="7871966" y="3083526"/>
            <a:ext cx="3574368" cy="1231106"/>
          </a:xfrm>
          <a:prstGeom prst="rect">
            <a:avLst/>
          </a:prstGeom>
          <a:noFill/>
        </p:spPr>
        <p:txBody>
          <a:bodyPr wrap="square" rtlCol="0">
            <a:spAutoFit/>
          </a:bodyPr>
          <a:lstStyle/>
          <a:p>
            <a:r>
              <a:rPr lang="en-US" b="1" u="sng" dirty="0"/>
              <a:t>Solution</a:t>
            </a:r>
          </a:p>
          <a:p>
            <a:r>
              <a:rPr lang="en-US" sz="1400" dirty="0"/>
              <a:t>We will implement the Social Media Automated system to tract sentiment analysis and create a business plan to deploy at conferences by end of May.</a:t>
            </a:r>
          </a:p>
        </p:txBody>
      </p:sp>
      <p:sp>
        <p:nvSpPr>
          <p:cNvPr id="22" name="TextBox 21">
            <a:extLst>
              <a:ext uri="{FF2B5EF4-FFF2-40B4-BE49-F238E27FC236}">
                <a16:creationId xmlns:a16="http://schemas.microsoft.com/office/drawing/2014/main" id="{C162DD05-3C0B-3EA0-AD25-584508492511}"/>
              </a:ext>
            </a:extLst>
          </p:cNvPr>
          <p:cNvSpPr txBox="1"/>
          <p:nvPr/>
        </p:nvSpPr>
        <p:spPr>
          <a:xfrm>
            <a:off x="139075" y="4903488"/>
            <a:ext cx="415498" cy="707886"/>
          </a:xfrm>
          <a:prstGeom prst="rect">
            <a:avLst/>
          </a:prstGeom>
          <a:noFill/>
        </p:spPr>
        <p:txBody>
          <a:bodyPr wrap="none" rtlCol="0">
            <a:spAutoFit/>
          </a:bodyPr>
          <a:lstStyle/>
          <a:p>
            <a:r>
              <a:rPr lang="en-US" sz="4000" b="1" dirty="0">
                <a:latin typeface="APPLE CHANCERY" panose="03020702040506060504" pitchFamily="66" charset="-79"/>
                <a:cs typeface="APPLE CHANCERY" panose="03020702040506060504" pitchFamily="66" charset="-79"/>
              </a:rPr>
              <a:t>1</a:t>
            </a:r>
          </a:p>
        </p:txBody>
      </p:sp>
      <p:sp>
        <p:nvSpPr>
          <p:cNvPr id="23" name="TextBox 22">
            <a:extLst>
              <a:ext uri="{FF2B5EF4-FFF2-40B4-BE49-F238E27FC236}">
                <a16:creationId xmlns:a16="http://schemas.microsoft.com/office/drawing/2014/main" id="{A23A6205-3464-440A-787A-18C9F86C796A}"/>
              </a:ext>
            </a:extLst>
          </p:cNvPr>
          <p:cNvSpPr txBox="1"/>
          <p:nvPr/>
        </p:nvSpPr>
        <p:spPr>
          <a:xfrm>
            <a:off x="62869" y="2965828"/>
            <a:ext cx="481222" cy="707886"/>
          </a:xfrm>
          <a:prstGeom prst="rect">
            <a:avLst/>
          </a:prstGeom>
          <a:noFill/>
        </p:spPr>
        <p:txBody>
          <a:bodyPr wrap="none" rtlCol="0">
            <a:spAutoFit/>
          </a:bodyPr>
          <a:lstStyle/>
          <a:p>
            <a:r>
              <a:rPr lang="en-US" sz="4000" b="1" dirty="0">
                <a:latin typeface="APPLE CHANCERY" panose="03020702040506060504" pitchFamily="66" charset="-79"/>
                <a:cs typeface="APPLE CHANCERY" panose="03020702040506060504" pitchFamily="66" charset="-79"/>
              </a:rPr>
              <a:t>2</a:t>
            </a:r>
          </a:p>
        </p:txBody>
      </p:sp>
      <p:sp>
        <p:nvSpPr>
          <p:cNvPr id="24" name="TextBox 23">
            <a:extLst>
              <a:ext uri="{FF2B5EF4-FFF2-40B4-BE49-F238E27FC236}">
                <a16:creationId xmlns:a16="http://schemas.microsoft.com/office/drawing/2014/main" id="{A88A0799-BEF2-0738-CDCF-FA16F587E400}"/>
              </a:ext>
            </a:extLst>
          </p:cNvPr>
          <p:cNvSpPr txBox="1"/>
          <p:nvPr/>
        </p:nvSpPr>
        <p:spPr>
          <a:xfrm>
            <a:off x="3651391" y="1493708"/>
            <a:ext cx="431528" cy="707886"/>
          </a:xfrm>
          <a:prstGeom prst="rect">
            <a:avLst/>
          </a:prstGeom>
          <a:noFill/>
        </p:spPr>
        <p:txBody>
          <a:bodyPr wrap="none" rtlCol="0">
            <a:spAutoFit/>
          </a:bodyPr>
          <a:lstStyle/>
          <a:p>
            <a:r>
              <a:rPr lang="en-US" sz="4000" b="1" dirty="0">
                <a:latin typeface="APPLE CHANCERY" panose="03020702040506060504" pitchFamily="66" charset="-79"/>
                <a:cs typeface="APPLE CHANCERY" panose="03020702040506060504" pitchFamily="66" charset="-79"/>
              </a:rPr>
              <a:t>3</a:t>
            </a:r>
          </a:p>
        </p:txBody>
      </p:sp>
      <p:sp>
        <p:nvSpPr>
          <p:cNvPr id="25" name="TextBox 24">
            <a:extLst>
              <a:ext uri="{FF2B5EF4-FFF2-40B4-BE49-F238E27FC236}">
                <a16:creationId xmlns:a16="http://schemas.microsoft.com/office/drawing/2014/main" id="{0FECF245-FDEC-7320-7A51-EF60922A5376}"/>
              </a:ext>
            </a:extLst>
          </p:cNvPr>
          <p:cNvSpPr txBox="1"/>
          <p:nvPr/>
        </p:nvSpPr>
        <p:spPr>
          <a:xfrm>
            <a:off x="7431454" y="2902343"/>
            <a:ext cx="511679" cy="707886"/>
          </a:xfrm>
          <a:prstGeom prst="rect">
            <a:avLst/>
          </a:prstGeom>
          <a:noFill/>
        </p:spPr>
        <p:txBody>
          <a:bodyPr wrap="none" rtlCol="0">
            <a:spAutoFit/>
          </a:bodyPr>
          <a:lstStyle/>
          <a:p>
            <a:r>
              <a:rPr lang="en-US" sz="4000" b="1" dirty="0">
                <a:latin typeface="APPLE CHANCERY" panose="03020702040506060504" pitchFamily="66" charset="-79"/>
                <a:cs typeface="APPLE CHANCERY" panose="03020702040506060504" pitchFamily="66" charset="-79"/>
              </a:rPr>
              <a:t>4</a:t>
            </a:r>
          </a:p>
        </p:txBody>
      </p:sp>
      <p:sp>
        <p:nvSpPr>
          <p:cNvPr id="26" name="TextBox 25">
            <a:extLst>
              <a:ext uri="{FF2B5EF4-FFF2-40B4-BE49-F238E27FC236}">
                <a16:creationId xmlns:a16="http://schemas.microsoft.com/office/drawing/2014/main" id="{112A21B5-2822-BD73-128B-7E5D75E96523}"/>
              </a:ext>
            </a:extLst>
          </p:cNvPr>
          <p:cNvSpPr txBox="1"/>
          <p:nvPr/>
        </p:nvSpPr>
        <p:spPr>
          <a:xfrm>
            <a:off x="6496615" y="4673996"/>
            <a:ext cx="5396029" cy="1661993"/>
          </a:xfrm>
          <a:prstGeom prst="rect">
            <a:avLst/>
          </a:prstGeom>
          <a:noFill/>
        </p:spPr>
        <p:txBody>
          <a:bodyPr wrap="none" rtlCol="0">
            <a:spAutoFit/>
          </a:bodyPr>
          <a:lstStyle/>
          <a:p>
            <a:r>
              <a:rPr lang="en-US" b="1" u="sng" dirty="0"/>
              <a:t>Next Steps</a:t>
            </a:r>
          </a:p>
          <a:p>
            <a:pPr marL="285750" indent="-285750">
              <a:buFont typeface="Arial" panose="020B0604020202020204" pitchFamily="34" charset="0"/>
              <a:buChar char="•"/>
            </a:pPr>
            <a:r>
              <a:rPr lang="en-US" sz="1400" dirty="0"/>
              <a:t>Create plan to gather data – Automation solution.</a:t>
            </a:r>
          </a:p>
          <a:p>
            <a:pPr marL="285750" indent="-285750">
              <a:buFont typeface="Arial" panose="020B0604020202020204" pitchFamily="34" charset="0"/>
              <a:buChar char="•"/>
            </a:pPr>
            <a:r>
              <a:rPr lang="en-US" sz="1400" dirty="0"/>
              <a:t>Testing phase in collaboration with Marketing team.</a:t>
            </a:r>
          </a:p>
          <a:p>
            <a:pPr marL="285750" indent="-285750">
              <a:buFont typeface="Arial" panose="020B0604020202020204" pitchFamily="34" charset="0"/>
              <a:buChar char="•"/>
            </a:pPr>
            <a:r>
              <a:rPr lang="en-US" sz="1400" dirty="0"/>
              <a:t>Business plan – Decide hashtag that will be shared.</a:t>
            </a:r>
          </a:p>
          <a:p>
            <a:pPr marL="285750" indent="-285750">
              <a:buFont typeface="Arial" panose="020B0604020202020204" pitchFamily="34" charset="0"/>
              <a:buChar char="•"/>
            </a:pPr>
            <a:r>
              <a:rPr lang="en-US" sz="1400" dirty="0"/>
              <a:t>Deployment – Craft public statement that will be shared.</a:t>
            </a:r>
          </a:p>
          <a:p>
            <a:pPr marL="285750" indent="-285750">
              <a:buFont typeface="Arial" panose="020B0604020202020204" pitchFamily="34" charset="0"/>
              <a:buChar char="•"/>
            </a:pPr>
            <a:r>
              <a:rPr lang="en-US" sz="1400" dirty="0"/>
              <a:t>Gather data in during first year.</a:t>
            </a:r>
          </a:p>
          <a:p>
            <a:pPr marL="285750" indent="-285750">
              <a:buFont typeface="Arial" panose="020B0604020202020204" pitchFamily="34" charset="0"/>
              <a:buChar char="•"/>
            </a:pPr>
            <a:r>
              <a:rPr lang="en-US" sz="1400" dirty="0"/>
              <a:t>Analyze results based on customer feedback.</a:t>
            </a:r>
          </a:p>
        </p:txBody>
      </p:sp>
      <p:pic>
        <p:nvPicPr>
          <p:cNvPr id="28" name="Graphic 27" descr="Fishing with solid fill">
            <a:extLst>
              <a:ext uri="{FF2B5EF4-FFF2-40B4-BE49-F238E27FC236}">
                <a16:creationId xmlns:a16="http://schemas.microsoft.com/office/drawing/2014/main" id="{2CC2B7C3-983F-E07B-6772-77606F04DA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9479" y="4699117"/>
            <a:ext cx="707886" cy="707886"/>
          </a:xfrm>
          <a:prstGeom prst="rect">
            <a:avLst/>
          </a:prstGeom>
        </p:spPr>
      </p:pic>
      <p:pic>
        <p:nvPicPr>
          <p:cNvPr id="32" name="Graphic 31" descr="Lightbulb and gear outline">
            <a:extLst>
              <a:ext uri="{FF2B5EF4-FFF2-40B4-BE49-F238E27FC236}">
                <a16:creationId xmlns:a16="http://schemas.microsoft.com/office/drawing/2014/main" id="{F7ACD9A8-5467-5BA0-75C1-B24140DD66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6443" y="1441862"/>
            <a:ext cx="579629" cy="579629"/>
          </a:xfrm>
          <a:prstGeom prst="rect">
            <a:avLst/>
          </a:prstGeom>
        </p:spPr>
      </p:pic>
      <p:pic>
        <p:nvPicPr>
          <p:cNvPr id="34" name="Graphic 33" descr="Magnifying glass with solid fill">
            <a:extLst>
              <a:ext uri="{FF2B5EF4-FFF2-40B4-BE49-F238E27FC236}">
                <a16:creationId xmlns:a16="http://schemas.microsoft.com/office/drawing/2014/main" id="{517051B9-54E8-1FAC-7457-5FD9AD840B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29964" y="2839731"/>
            <a:ext cx="579629" cy="579629"/>
          </a:xfrm>
          <a:prstGeom prst="rect">
            <a:avLst/>
          </a:prstGeom>
        </p:spPr>
      </p:pic>
      <p:pic>
        <p:nvPicPr>
          <p:cNvPr id="36" name="Graphic 35" descr="Run with solid fill">
            <a:extLst>
              <a:ext uri="{FF2B5EF4-FFF2-40B4-BE49-F238E27FC236}">
                <a16:creationId xmlns:a16="http://schemas.microsoft.com/office/drawing/2014/main" id="{BCB57EFC-4033-0819-B8EB-4F6146F9480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14325" y="2764039"/>
            <a:ext cx="637864" cy="637864"/>
          </a:xfrm>
          <a:prstGeom prst="rect">
            <a:avLst/>
          </a:prstGeom>
        </p:spPr>
      </p:pic>
      <p:pic>
        <p:nvPicPr>
          <p:cNvPr id="38" name="Graphic 37" descr="Group of people outline">
            <a:extLst>
              <a:ext uri="{FF2B5EF4-FFF2-40B4-BE49-F238E27FC236}">
                <a16:creationId xmlns:a16="http://schemas.microsoft.com/office/drawing/2014/main" id="{A091F1B8-9949-FFEB-3AA8-5EAEABE828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97473" y="4673996"/>
            <a:ext cx="1712536" cy="1712536"/>
          </a:xfrm>
          <a:prstGeom prst="rect">
            <a:avLst/>
          </a:prstGeom>
        </p:spPr>
      </p:pic>
    </p:spTree>
    <p:extLst>
      <p:ext uri="{BB962C8B-B14F-4D97-AF65-F5344CB8AC3E}">
        <p14:creationId xmlns:p14="http://schemas.microsoft.com/office/powerpoint/2010/main" val="278862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A43B-7E42-2FFC-6690-B1E9B4CAF512}"/>
              </a:ext>
            </a:extLst>
          </p:cNvPr>
          <p:cNvSpPr>
            <a:spLocks noGrp="1"/>
          </p:cNvSpPr>
          <p:nvPr>
            <p:ph type="title"/>
          </p:nvPr>
        </p:nvSpPr>
        <p:spPr>
          <a:xfrm>
            <a:off x="560343" y="-4576"/>
            <a:ext cx="10131425" cy="1456267"/>
          </a:xfrm>
        </p:spPr>
        <p:txBody>
          <a:bodyPr vert="horz" lIns="91440" tIns="45720" rIns="91440" bIns="45720" rtlCol="0" anchor="ctr">
            <a:noAutofit/>
          </a:bodyPr>
          <a:lstStyle/>
          <a:p>
            <a:r>
              <a:rPr lang="en-US" sz="3600">
                <a:ea typeface="Calibri Light"/>
                <a:cs typeface="Calibri Light"/>
              </a:rPr>
              <a:t>EXECUTIVE SUMMARY– SENTIMENT ANALYSIS</a:t>
            </a:r>
            <a:endParaRPr lang="en-US" sz="3600"/>
          </a:p>
        </p:txBody>
      </p:sp>
      <p:sp>
        <p:nvSpPr>
          <p:cNvPr id="3" name="Content Placeholder 2">
            <a:extLst>
              <a:ext uri="{FF2B5EF4-FFF2-40B4-BE49-F238E27FC236}">
                <a16:creationId xmlns:a16="http://schemas.microsoft.com/office/drawing/2014/main" id="{B8632610-01DF-2845-EB0F-2AAE71D25631}"/>
              </a:ext>
            </a:extLst>
          </p:cNvPr>
          <p:cNvSpPr>
            <a:spLocks noGrp="1"/>
          </p:cNvSpPr>
          <p:nvPr>
            <p:ph idx="1"/>
          </p:nvPr>
        </p:nvSpPr>
        <p:spPr>
          <a:xfrm>
            <a:off x="937538" y="1337965"/>
            <a:ext cx="11548477" cy="833110"/>
          </a:xfrm>
        </p:spPr>
        <p:txBody>
          <a:bodyPr vert="horz" lIns="91440" tIns="45720" rIns="91440" bIns="45720" rtlCol="0" anchor="t">
            <a:normAutofit lnSpcReduction="10000"/>
          </a:bodyPr>
          <a:lstStyle/>
          <a:p>
            <a:pPr marL="0" indent="0">
              <a:lnSpc>
                <a:spcPct val="90000"/>
              </a:lnSpc>
              <a:buNone/>
            </a:pPr>
            <a:r>
              <a:rPr lang="en-US" sz="1200" b="1">
                <a:cs typeface="Calibri"/>
              </a:rPr>
              <a:t>Q</a:t>
            </a:r>
            <a:r>
              <a:rPr lang="en-US" sz="1200">
                <a:cs typeface="Calibri"/>
              </a:rPr>
              <a:t>:  </a:t>
            </a:r>
            <a:r>
              <a:rPr lang="en-US" sz="1200">
                <a:ea typeface="+mj-lt"/>
                <a:cs typeface="+mj-lt"/>
              </a:rPr>
              <a:t>How can a new call-to-action plan with Twitter posts enhance attendee retention and engagement rates at conferences?</a:t>
            </a:r>
            <a:endParaRPr lang="en-US" sz="1200" b="1">
              <a:ea typeface="+mj-lt"/>
              <a:cs typeface="+mj-lt"/>
            </a:endParaRPr>
          </a:p>
          <a:p>
            <a:pPr marL="0" indent="0">
              <a:lnSpc>
                <a:spcPct val="90000"/>
              </a:lnSpc>
              <a:buNone/>
            </a:pPr>
            <a:r>
              <a:rPr lang="en-US" sz="1200" b="1">
                <a:cs typeface="Calibri"/>
              </a:rPr>
              <a:t>A:</a:t>
            </a:r>
            <a:r>
              <a:rPr lang="en-US" sz="1200">
                <a:cs typeface="Calibri"/>
              </a:rPr>
              <a:t>  Boosts attendee retention by 10% and increases attendee engagement rate by 25%, potentially adding an extra $50K in revenue </a:t>
            </a:r>
          </a:p>
          <a:p>
            <a:pPr marL="0" indent="0">
              <a:lnSpc>
                <a:spcPct val="90000"/>
              </a:lnSpc>
              <a:buNone/>
            </a:pPr>
            <a:r>
              <a:rPr lang="en-US" sz="1200">
                <a:cs typeface="Calibri"/>
              </a:rPr>
              <a:t>      from repeat and engaged participants.</a:t>
            </a:r>
            <a:endParaRPr lang="en-US"/>
          </a:p>
          <a:p>
            <a:pPr marL="0" indent="0">
              <a:lnSpc>
                <a:spcPct val="90000"/>
              </a:lnSpc>
              <a:buNone/>
            </a:pPr>
            <a:endParaRPr lang="en-US" sz="1200">
              <a:cs typeface="Calibri"/>
            </a:endParaRPr>
          </a:p>
        </p:txBody>
      </p:sp>
      <p:pic>
        <p:nvPicPr>
          <p:cNvPr id="507" name="Graphic 506" descr="Bar chart with solid fill">
            <a:extLst>
              <a:ext uri="{FF2B5EF4-FFF2-40B4-BE49-F238E27FC236}">
                <a16:creationId xmlns:a16="http://schemas.microsoft.com/office/drawing/2014/main" id="{24E0C199-B424-B830-B436-23CA8133B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906" y="3383768"/>
            <a:ext cx="758093" cy="758093"/>
          </a:xfrm>
          <a:prstGeom prst="rect">
            <a:avLst/>
          </a:prstGeom>
        </p:spPr>
      </p:pic>
      <p:pic>
        <p:nvPicPr>
          <p:cNvPr id="511" name="Graphic 510" descr="Questions with solid fill">
            <a:extLst>
              <a:ext uri="{FF2B5EF4-FFF2-40B4-BE49-F238E27FC236}">
                <a16:creationId xmlns:a16="http://schemas.microsoft.com/office/drawing/2014/main" id="{CA37A5F3-F12F-5441-40F8-8D3D7204E1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3738" y="1185060"/>
            <a:ext cx="758093" cy="758093"/>
          </a:xfrm>
          <a:prstGeom prst="rect">
            <a:avLst/>
          </a:prstGeom>
        </p:spPr>
      </p:pic>
      <p:pic>
        <p:nvPicPr>
          <p:cNvPr id="512" name="Graphic 511" descr="Daily calendar with solid fill">
            <a:extLst>
              <a:ext uri="{FF2B5EF4-FFF2-40B4-BE49-F238E27FC236}">
                <a16:creationId xmlns:a16="http://schemas.microsoft.com/office/drawing/2014/main" id="{BD5E443A-9D48-CBA2-4240-8FD9AAFC60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9405" y="5582476"/>
            <a:ext cx="758093" cy="758094"/>
          </a:xfrm>
          <a:prstGeom prst="rect">
            <a:avLst/>
          </a:prstGeom>
        </p:spPr>
      </p:pic>
      <p:sp>
        <p:nvSpPr>
          <p:cNvPr id="515" name="TextBox 514">
            <a:extLst>
              <a:ext uri="{FF2B5EF4-FFF2-40B4-BE49-F238E27FC236}">
                <a16:creationId xmlns:a16="http://schemas.microsoft.com/office/drawing/2014/main" id="{B4C40EFD-D2C1-21C1-1ACB-6C124B2E4949}"/>
              </a:ext>
            </a:extLst>
          </p:cNvPr>
          <p:cNvSpPr txBox="1"/>
          <p:nvPr/>
        </p:nvSpPr>
        <p:spPr>
          <a:xfrm>
            <a:off x="936869" y="3288261"/>
            <a:ext cx="10286665" cy="2654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200" b="1">
                <a:latin typeface="+mj-lt"/>
                <a:ea typeface="Calibri"/>
                <a:cs typeface="Calibri"/>
              </a:rPr>
              <a:t>DATA:</a:t>
            </a:r>
          </a:p>
          <a:p>
            <a:pPr>
              <a:lnSpc>
                <a:spcPct val="90000"/>
              </a:lnSpc>
              <a:spcBef>
                <a:spcPts val="1000"/>
              </a:spcBef>
            </a:pPr>
            <a:r>
              <a:rPr lang="en-US" sz="1200" b="1">
                <a:latin typeface="+mj-lt"/>
                <a:ea typeface="Calibri"/>
                <a:cs typeface="Calibri"/>
              </a:rPr>
              <a:t>Source: </a:t>
            </a:r>
            <a:r>
              <a:rPr lang="en-US" sz="1200">
                <a:latin typeface="+mj-lt"/>
                <a:ea typeface="Calibri"/>
                <a:cs typeface="Calibri"/>
              </a:rPr>
              <a:t>Twitter, LinkedIn</a:t>
            </a:r>
          </a:p>
          <a:p>
            <a:pPr>
              <a:lnSpc>
                <a:spcPct val="90000"/>
              </a:lnSpc>
              <a:spcBef>
                <a:spcPts val="1000"/>
              </a:spcBef>
            </a:pPr>
            <a:r>
              <a:rPr lang="en-US" sz="1200" b="1">
                <a:ea typeface="+mn-lt"/>
                <a:cs typeface="+mn-lt"/>
              </a:rPr>
              <a:t>Targeted Tweets:</a:t>
            </a:r>
            <a:r>
              <a:rPr lang="en-US" sz="1200">
                <a:ea typeface="+mn-lt"/>
                <a:cs typeface="+mn-lt"/>
              </a:rPr>
              <a:t> Tweets using targeted hashtags like #INFORMS, #INFORMS2023, etc.</a:t>
            </a:r>
          </a:p>
          <a:p>
            <a:pPr>
              <a:lnSpc>
                <a:spcPct val="90000"/>
              </a:lnSpc>
              <a:spcBef>
                <a:spcPts val="1000"/>
              </a:spcBef>
            </a:pPr>
            <a:r>
              <a:rPr lang="en-US" sz="1200" b="1">
                <a:latin typeface="+mj-lt"/>
                <a:ea typeface="Calibri"/>
                <a:cs typeface="Calibri"/>
              </a:rPr>
              <a:t>Variables:</a:t>
            </a:r>
            <a:r>
              <a:rPr lang="en-US" sz="1200">
                <a:latin typeface="+mj-lt"/>
                <a:ea typeface="Calibri"/>
                <a:cs typeface="Calibri"/>
              </a:rPr>
              <a:t> 10 (incl. </a:t>
            </a:r>
            <a:r>
              <a:rPr lang="en-US" sz="1200">
                <a:ea typeface="+mn-lt"/>
                <a:cs typeface="+mn-lt"/>
              </a:rPr>
              <a:t>Sentiment Score</a:t>
            </a:r>
            <a:r>
              <a:rPr lang="en-US" sz="1200">
                <a:latin typeface="+mj-lt"/>
                <a:ea typeface="+mn-lt"/>
                <a:cs typeface="Calibri"/>
              </a:rPr>
              <a:t>, Hashtag,</a:t>
            </a:r>
            <a:r>
              <a:rPr lang="en-US" sz="1200">
                <a:ea typeface="+mn-lt"/>
                <a:cs typeface="Calibri"/>
              </a:rPr>
              <a:t> </a:t>
            </a:r>
            <a:r>
              <a:rPr lang="en-US" sz="1200">
                <a:ea typeface="+mn-lt"/>
                <a:cs typeface="+mn-lt"/>
              </a:rPr>
              <a:t>Engagement Rate,</a:t>
            </a:r>
            <a:r>
              <a:rPr lang="en-US" sz="1200">
                <a:latin typeface="+mj-lt"/>
                <a:ea typeface="+mn-lt"/>
                <a:cs typeface="Calibri"/>
              </a:rPr>
              <a:t> Tweet Volume).</a:t>
            </a:r>
            <a:endParaRPr lang="en-US" sz="1200">
              <a:latin typeface="+mj-lt"/>
              <a:ea typeface="Calibri"/>
              <a:cs typeface="Calibri"/>
            </a:endParaRPr>
          </a:p>
          <a:p>
            <a:pPr>
              <a:lnSpc>
                <a:spcPct val="90000"/>
              </a:lnSpc>
              <a:spcBef>
                <a:spcPts val="1000"/>
              </a:spcBef>
            </a:pPr>
            <a:r>
              <a:rPr lang="en-US" sz="1200" b="1">
                <a:latin typeface="+mj-lt"/>
                <a:ea typeface="Calibri"/>
                <a:cs typeface="Calibri"/>
              </a:rPr>
              <a:t>Timeframe: </a:t>
            </a:r>
            <a:r>
              <a:rPr lang="en-US" sz="1200">
                <a:latin typeface="+mj-lt"/>
                <a:ea typeface="Calibri"/>
                <a:cs typeface="Calibri"/>
              </a:rPr>
              <a:t>Nov 2023 – Mar 2024.</a:t>
            </a:r>
          </a:p>
          <a:p>
            <a:endParaRPr lang="en-US" sz="1200">
              <a:solidFill>
                <a:srgbClr val="FFFFFF"/>
              </a:solidFill>
              <a:cs typeface="Calibri"/>
            </a:endParaRPr>
          </a:p>
          <a:p>
            <a:r>
              <a:rPr lang="en-US" sz="1200" b="1"/>
              <a:t>METHODOLOGY:</a:t>
            </a:r>
            <a:r>
              <a:rPr lang="en-US" sz="1200" b="1">
                <a:ea typeface="+mn-lt"/>
                <a:cs typeface="+mn-lt"/>
              </a:rPr>
              <a:t> </a:t>
            </a:r>
            <a:r>
              <a:rPr lang="en-US" sz="1200">
                <a:ea typeface="+mn-lt"/>
                <a:cs typeface="+mn-lt"/>
              </a:rPr>
              <a:t>Lasso Logistic Regression model for classifying tweets and performing sentiment analysis, followed by regression analysis to determine the impact on attendee retention and engagement rates.</a:t>
            </a:r>
            <a:endParaRPr lang="en-US" sz="1200"/>
          </a:p>
          <a:p>
            <a:endParaRPr lang="en-US" sz="1200">
              <a:ea typeface="+mn-lt"/>
              <a:cs typeface="+mn-lt"/>
            </a:endParaRPr>
          </a:p>
          <a:p>
            <a:endParaRPr lang="en-US" sz="1200"/>
          </a:p>
          <a:p>
            <a:pPr>
              <a:lnSpc>
                <a:spcPct val="90000"/>
              </a:lnSpc>
              <a:spcBef>
                <a:spcPts val="1000"/>
              </a:spcBef>
            </a:pPr>
            <a:endParaRPr lang="en-US" sz="1200">
              <a:solidFill>
                <a:srgbClr val="FFFFFF"/>
              </a:solidFill>
              <a:cs typeface="Calibri"/>
            </a:endParaRPr>
          </a:p>
        </p:txBody>
      </p:sp>
      <p:sp>
        <p:nvSpPr>
          <p:cNvPr id="517" name="TextBox 516">
            <a:extLst>
              <a:ext uri="{FF2B5EF4-FFF2-40B4-BE49-F238E27FC236}">
                <a16:creationId xmlns:a16="http://schemas.microsoft.com/office/drawing/2014/main" id="{8E106C5D-3CB8-B87C-EC15-FF723B722B2D}"/>
              </a:ext>
            </a:extLst>
          </p:cNvPr>
          <p:cNvSpPr txBox="1"/>
          <p:nvPr/>
        </p:nvSpPr>
        <p:spPr>
          <a:xfrm>
            <a:off x="7919998" y="3288260"/>
            <a:ext cx="5201617" cy="2025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200" b="1">
                <a:ea typeface="+mn-lt"/>
                <a:cs typeface="+mn-lt"/>
              </a:rPr>
              <a:t>KPIs</a:t>
            </a:r>
            <a:r>
              <a:rPr lang="en-US" sz="1200" b="1">
                <a:latin typeface="+mj-lt"/>
                <a:ea typeface="Calibri"/>
                <a:cs typeface="Calibri"/>
              </a:rPr>
              <a:t>:</a:t>
            </a:r>
            <a:endParaRPr lang="en-US" sz="1200" b="1"/>
          </a:p>
          <a:p>
            <a:pPr marL="171450" indent="-171450">
              <a:lnSpc>
                <a:spcPct val="90000"/>
              </a:lnSpc>
              <a:spcBef>
                <a:spcPts val="1000"/>
              </a:spcBef>
              <a:buFont typeface="Arial"/>
              <a:buChar char="•"/>
            </a:pPr>
            <a:r>
              <a:rPr lang="en-US" sz="1200">
                <a:ea typeface="+mn-lt"/>
                <a:cs typeface="+mn-lt"/>
              </a:rPr>
              <a:t>Attendee Retention Rate</a:t>
            </a:r>
          </a:p>
          <a:p>
            <a:pPr marL="171450" indent="-171450">
              <a:lnSpc>
                <a:spcPct val="90000"/>
              </a:lnSpc>
              <a:spcBef>
                <a:spcPts val="1000"/>
              </a:spcBef>
              <a:buFont typeface="Arial"/>
              <a:buChar char="•"/>
            </a:pPr>
            <a:r>
              <a:rPr lang="en-US" sz="1200">
                <a:ea typeface="+mn-lt"/>
                <a:cs typeface="+mn-lt"/>
              </a:rPr>
              <a:t>Attendee Engagement Level</a:t>
            </a:r>
            <a:endParaRPr lang="en-US"/>
          </a:p>
          <a:p>
            <a:pPr>
              <a:lnSpc>
                <a:spcPct val="90000"/>
              </a:lnSpc>
              <a:spcBef>
                <a:spcPts val="1000"/>
              </a:spcBef>
            </a:pPr>
            <a:r>
              <a:rPr lang="en-US" sz="1200" b="1"/>
              <a:t>Observations: </a:t>
            </a:r>
            <a:r>
              <a:rPr lang="en-US" sz="1200" b="1">
                <a:ea typeface="+mn-lt"/>
                <a:cs typeface="+mn-lt"/>
              </a:rPr>
              <a:t>2</a:t>
            </a:r>
            <a:r>
              <a:rPr lang="en-US" sz="1200">
                <a:ea typeface="+mn-lt"/>
                <a:cs typeface="+mn-lt"/>
              </a:rPr>
              <a:t>,000 tweets analyzed to date.</a:t>
            </a:r>
          </a:p>
          <a:p>
            <a:pPr>
              <a:lnSpc>
                <a:spcPct val="90000"/>
              </a:lnSpc>
              <a:spcBef>
                <a:spcPts val="1000"/>
              </a:spcBef>
            </a:pPr>
            <a:r>
              <a:rPr lang="en-US" sz="1200" b="1"/>
              <a:t>Business Outcome:</a:t>
            </a:r>
            <a:r>
              <a:rPr lang="en-US" sz="1200"/>
              <a:t> Revenue Impact</a:t>
            </a:r>
          </a:p>
          <a:p>
            <a:pPr>
              <a:lnSpc>
                <a:spcPct val="90000"/>
              </a:lnSpc>
              <a:spcBef>
                <a:spcPts val="1000"/>
              </a:spcBef>
            </a:pPr>
            <a:endParaRPr lang="en-US" sz="1200"/>
          </a:p>
          <a:p>
            <a:pPr>
              <a:lnSpc>
                <a:spcPct val="90000"/>
              </a:lnSpc>
              <a:spcBef>
                <a:spcPts val="1000"/>
              </a:spcBef>
            </a:pPr>
            <a:endParaRPr lang="en-US" sz="1200"/>
          </a:p>
        </p:txBody>
      </p:sp>
      <p:sp>
        <p:nvSpPr>
          <p:cNvPr id="518" name="TextBox 517">
            <a:extLst>
              <a:ext uri="{FF2B5EF4-FFF2-40B4-BE49-F238E27FC236}">
                <a16:creationId xmlns:a16="http://schemas.microsoft.com/office/drawing/2014/main" id="{A71467C1-5685-752A-0D1B-8EE0725F6C1D}"/>
              </a:ext>
            </a:extLst>
          </p:cNvPr>
          <p:cNvSpPr txBox="1"/>
          <p:nvPr/>
        </p:nvSpPr>
        <p:spPr>
          <a:xfrm>
            <a:off x="999699" y="5416069"/>
            <a:ext cx="13500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t>ROADMAP</a:t>
            </a:r>
            <a:r>
              <a:rPr lang="en-US" sz="1600" b="1"/>
              <a:t>:</a:t>
            </a:r>
          </a:p>
        </p:txBody>
      </p:sp>
      <p:graphicFrame>
        <p:nvGraphicFramePr>
          <p:cNvPr id="519" name="Diagram 518">
            <a:extLst>
              <a:ext uri="{FF2B5EF4-FFF2-40B4-BE49-F238E27FC236}">
                <a16:creationId xmlns:a16="http://schemas.microsoft.com/office/drawing/2014/main" id="{7A8EC605-CD4F-6E21-9118-CC454AC0225D}"/>
              </a:ext>
            </a:extLst>
          </p:cNvPr>
          <p:cNvGraphicFramePr/>
          <p:nvPr>
            <p:extLst>
              <p:ext uri="{D42A27DB-BD31-4B8C-83A1-F6EECF244321}">
                <p14:modId xmlns:p14="http://schemas.microsoft.com/office/powerpoint/2010/main" val="4016013791"/>
              </p:ext>
            </p:extLst>
          </p:nvPr>
        </p:nvGraphicFramePr>
        <p:xfrm>
          <a:off x="2681125" y="5443830"/>
          <a:ext cx="8077485" cy="12012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93" name="TextBox 992">
            <a:extLst>
              <a:ext uri="{FF2B5EF4-FFF2-40B4-BE49-F238E27FC236}">
                <a16:creationId xmlns:a16="http://schemas.microsoft.com/office/drawing/2014/main" id="{19A3F3FF-D1B3-DB4F-5BD1-E98F5204171A}"/>
              </a:ext>
            </a:extLst>
          </p:cNvPr>
          <p:cNvSpPr txBox="1"/>
          <p:nvPr/>
        </p:nvSpPr>
        <p:spPr>
          <a:xfrm>
            <a:off x="941136" y="2304717"/>
            <a:ext cx="10871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cs typeface="Segoe UI"/>
              </a:rPr>
              <a:t>VALIDATION: OOS </a:t>
            </a:r>
            <a:r>
              <a:rPr lang="en-US" sz="1200">
                <a:cs typeface="Segoe UI"/>
              </a:rPr>
              <a:t>5-fold cross-validation shows that the estimate is 85% accurate.</a:t>
            </a:r>
            <a:endParaRPr lang="en-US">
              <a:cs typeface="Segoe UI"/>
            </a:endParaRPr>
          </a:p>
          <a:p>
            <a:endParaRPr lang="en-US" sz="1200">
              <a:cs typeface="Segoe UI"/>
            </a:endParaRPr>
          </a:p>
          <a:p>
            <a:r>
              <a:rPr lang="en-US" sz="1200">
                <a:cs typeface="Segoe UI"/>
              </a:rPr>
              <a:t>We're 95% confident that the actual increase in the attendee rate falls within a range of </a:t>
            </a:r>
            <a:r>
              <a:rPr lang="en-US" sz="1200">
                <a:ea typeface="+mn-lt"/>
                <a:cs typeface="+mn-lt"/>
              </a:rPr>
              <a:t>±</a:t>
            </a:r>
            <a:r>
              <a:rPr lang="en-US" sz="1200">
                <a:cs typeface="Segoe UI"/>
              </a:rPr>
              <a:t>2%, and the improvement in engagement level falls within a range of </a:t>
            </a:r>
            <a:r>
              <a:rPr lang="en-US" sz="1200">
                <a:ea typeface="+mn-lt"/>
                <a:cs typeface="+mn-lt"/>
              </a:rPr>
              <a:t>±</a:t>
            </a:r>
            <a:r>
              <a:rPr lang="en-US" sz="1200">
                <a:cs typeface="Segoe UI"/>
              </a:rPr>
              <a:t>5%.</a:t>
            </a:r>
          </a:p>
        </p:txBody>
      </p:sp>
      <p:pic>
        <p:nvPicPr>
          <p:cNvPr id="1046" name="Graphic 1045" descr="Badge Tick outline">
            <a:extLst>
              <a:ext uri="{FF2B5EF4-FFF2-40B4-BE49-F238E27FC236}">
                <a16:creationId xmlns:a16="http://schemas.microsoft.com/office/drawing/2014/main" id="{2AC0C9F3-3D7A-8A38-3437-467586E64F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60523" y="2245251"/>
            <a:ext cx="767348" cy="753979"/>
          </a:xfrm>
          <a:prstGeom prst="rect">
            <a:avLst/>
          </a:prstGeom>
        </p:spPr>
      </p:pic>
      <p:pic>
        <p:nvPicPr>
          <p:cNvPr id="7890" name="Graphic 7889" descr="Circles with arrows with solid fill">
            <a:extLst>
              <a:ext uri="{FF2B5EF4-FFF2-40B4-BE49-F238E27FC236}">
                <a16:creationId xmlns:a16="http://schemas.microsoft.com/office/drawing/2014/main" id="{85EBA516-EE39-0711-6F5D-A9F717AD95B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0240" y="4416041"/>
            <a:ext cx="914400" cy="901032"/>
          </a:xfrm>
          <a:prstGeom prst="rect">
            <a:avLst/>
          </a:prstGeom>
        </p:spPr>
      </p:pic>
    </p:spTree>
    <p:extLst>
      <p:ext uri="{BB962C8B-B14F-4D97-AF65-F5344CB8AC3E}">
        <p14:creationId xmlns:p14="http://schemas.microsoft.com/office/powerpoint/2010/main" val="306878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8BB240-BCDD-6AC5-61D2-2B58C0ABED57}"/>
              </a:ext>
            </a:extLst>
          </p:cNvPr>
          <p:cNvSpPr txBox="1">
            <a:spLocks/>
          </p:cNvSpPr>
          <p:nvPr/>
        </p:nvSpPr>
        <p:spPr>
          <a:xfrm>
            <a:off x="0" y="0"/>
            <a:ext cx="10933416" cy="114385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Mock-Up Results– SENTIMENT ANALYSIS</a:t>
            </a:r>
          </a:p>
        </p:txBody>
      </p:sp>
      <p:pic>
        <p:nvPicPr>
          <p:cNvPr id="10" name="Picture 9">
            <a:extLst>
              <a:ext uri="{FF2B5EF4-FFF2-40B4-BE49-F238E27FC236}">
                <a16:creationId xmlns:a16="http://schemas.microsoft.com/office/drawing/2014/main" id="{41D23BB7-66C5-6D7D-9E02-B39CDACE75F8}"/>
              </a:ext>
            </a:extLst>
          </p:cNvPr>
          <p:cNvPicPr>
            <a:picLocks noChangeAspect="1"/>
          </p:cNvPicPr>
          <p:nvPr/>
        </p:nvPicPr>
        <p:blipFill>
          <a:blip r:embed="rId2"/>
          <a:stretch>
            <a:fillRect/>
          </a:stretch>
        </p:blipFill>
        <p:spPr>
          <a:xfrm>
            <a:off x="6442225" y="1683727"/>
            <a:ext cx="4769699" cy="2831558"/>
          </a:xfrm>
          <a:prstGeom prst="rect">
            <a:avLst/>
          </a:prstGeom>
        </p:spPr>
      </p:pic>
      <p:pic>
        <p:nvPicPr>
          <p:cNvPr id="11" name="Picture 10">
            <a:extLst>
              <a:ext uri="{FF2B5EF4-FFF2-40B4-BE49-F238E27FC236}">
                <a16:creationId xmlns:a16="http://schemas.microsoft.com/office/drawing/2014/main" id="{F52CA929-3268-9EB8-B649-F1251DF76269}"/>
              </a:ext>
            </a:extLst>
          </p:cNvPr>
          <p:cNvPicPr>
            <a:picLocks noChangeAspect="1"/>
          </p:cNvPicPr>
          <p:nvPr/>
        </p:nvPicPr>
        <p:blipFill>
          <a:blip r:embed="rId3"/>
          <a:stretch>
            <a:fillRect/>
          </a:stretch>
        </p:blipFill>
        <p:spPr>
          <a:xfrm>
            <a:off x="826578" y="1685161"/>
            <a:ext cx="5227673" cy="2822497"/>
          </a:xfrm>
          <a:prstGeom prst="rect">
            <a:avLst/>
          </a:prstGeom>
        </p:spPr>
      </p:pic>
      <p:sp>
        <p:nvSpPr>
          <p:cNvPr id="16" name="TextBox 15">
            <a:extLst>
              <a:ext uri="{FF2B5EF4-FFF2-40B4-BE49-F238E27FC236}">
                <a16:creationId xmlns:a16="http://schemas.microsoft.com/office/drawing/2014/main" id="{5FD14D1F-C3B7-990A-E737-12934D5115F2}"/>
              </a:ext>
            </a:extLst>
          </p:cNvPr>
          <p:cNvSpPr txBox="1"/>
          <p:nvPr/>
        </p:nvSpPr>
        <p:spPr>
          <a:xfrm>
            <a:off x="6442573" y="4791396"/>
            <a:ext cx="47318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Increase in revenue by $50k</a:t>
            </a:r>
            <a:endParaRPr lang="en-US"/>
          </a:p>
        </p:txBody>
      </p:sp>
      <p:sp>
        <p:nvSpPr>
          <p:cNvPr id="17" name="TextBox 16">
            <a:extLst>
              <a:ext uri="{FF2B5EF4-FFF2-40B4-BE49-F238E27FC236}">
                <a16:creationId xmlns:a16="http://schemas.microsoft.com/office/drawing/2014/main" id="{407D5C27-B314-C89E-E15D-653618A1A464}"/>
              </a:ext>
            </a:extLst>
          </p:cNvPr>
          <p:cNvSpPr txBox="1"/>
          <p:nvPr/>
        </p:nvSpPr>
        <p:spPr>
          <a:xfrm>
            <a:off x="823598" y="4679882"/>
            <a:ext cx="478759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Increase in Attendee Retention by 10% and Attendee Engagement by 25%</a:t>
            </a:r>
            <a:endParaRPr lang="en-US"/>
          </a:p>
        </p:txBody>
      </p:sp>
    </p:spTree>
    <p:extLst>
      <p:ext uri="{BB962C8B-B14F-4D97-AF65-F5344CB8AC3E}">
        <p14:creationId xmlns:p14="http://schemas.microsoft.com/office/powerpoint/2010/main" val="156378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1FE1D-F469-834A-37E0-C5AE53FDE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786E4-C1CD-CFF5-71F2-9D2B57E36C6A}"/>
              </a:ext>
            </a:extLst>
          </p:cNvPr>
          <p:cNvSpPr>
            <a:spLocks noGrp="1"/>
          </p:cNvSpPr>
          <p:nvPr>
            <p:ph type="title"/>
          </p:nvPr>
        </p:nvSpPr>
        <p:spPr>
          <a:xfrm>
            <a:off x="646110" y="274918"/>
            <a:ext cx="10899780" cy="656416"/>
          </a:xfrm>
        </p:spPr>
        <p:txBody>
          <a:bodyPr/>
          <a:lstStyle/>
          <a:p>
            <a:r>
              <a:rPr lang="en-US" sz="3800">
                <a:ea typeface="+mj-lt"/>
                <a:cs typeface="+mj-lt"/>
              </a:rPr>
              <a:t>METHODOLOGY – PATH TO SUCCESS</a:t>
            </a:r>
            <a:br>
              <a:rPr lang="en-US"/>
            </a:br>
            <a:endParaRPr lang="en-US"/>
          </a:p>
        </p:txBody>
      </p:sp>
      <p:sp>
        <p:nvSpPr>
          <p:cNvPr id="3" name="Content Placeholder 2">
            <a:extLst>
              <a:ext uri="{FF2B5EF4-FFF2-40B4-BE49-F238E27FC236}">
                <a16:creationId xmlns:a16="http://schemas.microsoft.com/office/drawing/2014/main" id="{78B16D28-EE3F-C31D-5E53-9687203DD27E}"/>
              </a:ext>
            </a:extLst>
          </p:cNvPr>
          <p:cNvSpPr>
            <a:spLocks noGrp="1"/>
          </p:cNvSpPr>
          <p:nvPr>
            <p:ph idx="1"/>
          </p:nvPr>
        </p:nvSpPr>
        <p:spPr>
          <a:xfrm>
            <a:off x="629848" y="1366620"/>
            <a:ext cx="4849253" cy="4212913"/>
          </a:xfrm>
        </p:spPr>
        <p:txBody>
          <a:bodyPr vert="horz" lIns="91440" tIns="45720" rIns="91440" bIns="45720" rtlCol="0" anchor="t">
            <a:noAutofit/>
          </a:bodyPr>
          <a:lstStyle/>
          <a:p>
            <a:pPr marL="0" indent="0">
              <a:buNone/>
            </a:pPr>
            <a:r>
              <a:rPr lang="en-US" sz="1400" b="1" u="sng"/>
              <a:t>1. Define Objectives:</a:t>
            </a:r>
          </a:p>
          <a:p>
            <a:r>
              <a:rPr lang="en-US" sz="1400"/>
              <a:t>Goal: Instantly track and act on feedback from social media for INFORMS conferences.</a:t>
            </a:r>
          </a:p>
          <a:p>
            <a:pPr marL="0" indent="0">
              <a:buNone/>
            </a:pPr>
            <a:r>
              <a:rPr lang="en-US" sz="1400" b="1" u="sng"/>
              <a:t>2. Set Up Monitoring:</a:t>
            </a:r>
          </a:p>
          <a:p>
            <a:r>
              <a:rPr lang="en-US" sz="1400"/>
              <a:t>Monitor social media for mentions using keywords like "#informs", "INFORMS", and other relevant terms.</a:t>
            </a:r>
          </a:p>
          <a:p>
            <a:pPr marL="0" indent="0">
              <a:buNone/>
            </a:pPr>
            <a:r>
              <a:rPr lang="en-US" sz="1400" b="1" u="sng"/>
              <a:t>3. Data Collection:</a:t>
            </a:r>
          </a:p>
          <a:p>
            <a:r>
              <a:rPr lang="en-US" sz="1400"/>
              <a:t>Automatically collect posts and comments mentioning these keywords in real time.</a:t>
            </a:r>
          </a:p>
          <a:p>
            <a:pPr marL="0" indent="0">
              <a:buNone/>
            </a:pPr>
            <a:r>
              <a:rPr lang="en-US" sz="1400" b="1" u="sng"/>
              <a:t>4. Quick Analysis:</a:t>
            </a:r>
          </a:p>
          <a:p>
            <a:r>
              <a:rPr lang="en-US" sz="1400"/>
              <a:t>Filter and categorize feedback (logistics, content, etc.).</a:t>
            </a:r>
          </a:p>
          <a:p>
            <a:r>
              <a:rPr lang="en-US" sz="1400"/>
              <a:t>Assess sentiment (positive, negative, neutral).</a:t>
            </a:r>
          </a:p>
          <a:p>
            <a:pPr marL="0" indent="0">
              <a:buNone/>
            </a:pPr>
            <a:r>
              <a:rPr lang="en-US" sz="1400" b="1" u="sng"/>
              <a:t>5. Immediate Action:</a:t>
            </a:r>
          </a:p>
          <a:p>
            <a:r>
              <a:rPr lang="en-US" sz="1400"/>
              <a:t>Identify and implement quick fixes during the conference based on feedback.</a:t>
            </a:r>
          </a:p>
          <a:p>
            <a:endParaRPr lang="en-US" sz="1400"/>
          </a:p>
        </p:txBody>
      </p:sp>
      <p:sp>
        <p:nvSpPr>
          <p:cNvPr id="5" name="TextBox 4">
            <a:extLst>
              <a:ext uri="{FF2B5EF4-FFF2-40B4-BE49-F238E27FC236}">
                <a16:creationId xmlns:a16="http://schemas.microsoft.com/office/drawing/2014/main" id="{89BEB0DD-BEE7-91D4-AF6B-6D221A6D277B}"/>
              </a:ext>
            </a:extLst>
          </p:cNvPr>
          <p:cNvSpPr txBox="1"/>
          <p:nvPr/>
        </p:nvSpPr>
        <p:spPr>
          <a:xfrm>
            <a:off x="6096000" y="1366620"/>
            <a:ext cx="5596781" cy="3016210"/>
          </a:xfrm>
          <a:prstGeom prst="rect">
            <a:avLst/>
          </a:prstGeom>
          <a:noFill/>
        </p:spPr>
        <p:txBody>
          <a:bodyPr wrap="square" lIns="91440" tIns="45720" rIns="91440" bIns="45720" rtlCol="0" anchor="t">
            <a:spAutoFit/>
          </a:bodyPr>
          <a:lstStyle/>
          <a:p>
            <a:pPr>
              <a:spcBef>
                <a:spcPts val="1000"/>
              </a:spcBef>
              <a:buClr>
                <a:schemeClr val="bg2">
                  <a:lumMod val="40000"/>
                  <a:lumOff val="60000"/>
                </a:schemeClr>
              </a:buClr>
              <a:buSzPct val="80000"/>
              <a:buFont typeface="Wingdings 3" charset="2"/>
            </a:pPr>
            <a:r>
              <a:rPr lang="en-US" sz="1400" b="1" u="sng">
                <a:latin typeface="+mj-lt"/>
                <a:ea typeface="+mj-ea"/>
                <a:cs typeface="+mj-cs"/>
              </a:rPr>
              <a:t>6. Performance Assessment:</a:t>
            </a:r>
          </a:p>
          <a:p>
            <a:pPr marL="342900" indent="-342900">
              <a:spcBef>
                <a:spcPts val="1000"/>
              </a:spcBef>
              <a:buClr>
                <a:schemeClr val="bg2">
                  <a:lumMod val="40000"/>
                  <a:lumOff val="60000"/>
                </a:schemeClr>
              </a:buClr>
              <a:buSzPct val="80000"/>
              <a:buFont typeface="Wingdings 3" charset="2"/>
              <a:buChar char=""/>
            </a:pPr>
            <a:r>
              <a:rPr lang="en-US" sz="1400">
                <a:latin typeface="+mj-lt"/>
                <a:ea typeface="+mj-ea"/>
                <a:cs typeface="+mj-cs"/>
              </a:rPr>
              <a:t>Compare feedback volume and sentiment against previous events to gauge impact.</a:t>
            </a:r>
            <a:endParaRPr lang="en-US" sz="1400" b="1" u="sng">
              <a:latin typeface="+mj-lt"/>
              <a:ea typeface="+mj-ea"/>
              <a:cs typeface="+mj-cs"/>
            </a:endParaRPr>
          </a:p>
          <a:p>
            <a:pPr>
              <a:spcBef>
                <a:spcPts val="1000"/>
              </a:spcBef>
              <a:buClr>
                <a:schemeClr val="bg2">
                  <a:lumMod val="40000"/>
                  <a:lumOff val="60000"/>
                </a:schemeClr>
              </a:buClr>
              <a:buSzPct val="80000"/>
              <a:buFont typeface="Wingdings 3" charset="2"/>
            </a:pPr>
            <a:r>
              <a:rPr lang="en-US" sz="1400" b="1" u="sng">
                <a:latin typeface="+mj-lt"/>
                <a:ea typeface="+mj-ea"/>
                <a:cs typeface="+mj-cs"/>
              </a:rPr>
              <a:t>7. Reporting:</a:t>
            </a:r>
          </a:p>
          <a:p>
            <a:pPr marL="342900" indent="-342900">
              <a:spcBef>
                <a:spcPts val="1000"/>
              </a:spcBef>
              <a:buClr>
                <a:schemeClr val="bg2">
                  <a:lumMod val="40000"/>
                  <a:lumOff val="60000"/>
                </a:schemeClr>
              </a:buClr>
              <a:buSzPct val="80000"/>
              <a:buFont typeface="Wingdings 3" charset="2"/>
              <a:buChar char=""/>
            </a:pPr>
            <a:r>
              <a:rPr lang="en-US" sz="1400">
                <a:latin typeface="+mj-lt"/>
                <a:ea typeface="+mj-ea"/>
                <a:cs typeface="+mj-cs"/>
              </a:rPr>
              <a:t>Summarize key feedback and actions taken for executive review.</a:t>
            </a:r>
          </a:p>
          <a:p>
            <a:pPr marL="342900" indent="-342900">
              <a:spcBef>
                <a:spcPts val="1000"/>
              </a:spcBef>
              <a:buClr>
                <a:schemeClr val="bg2">
                  <a:lumMod val="40000"/>
                  <a:lumOff val="60000"/>
                </a:schemeClr>
              </a:buClr>
              <a:buSzPct val="80000"/>
              <a:buFont typeface="Wingdings 3" charset="2"/>
              <a:buChar char=""/>
            </a:pPr>
            <a:r>
              <a:rPr lang="en-US" sz="1400">
                <a:latin typeface="+mj-lt"/>
                <a:ea typeface="+mj-ea"/>
                <a:cs typeface="+mj-cs"/>
              </a:rPr>
              <a:t>Use insights for future event planning improvement.</a:t>
            </a:r>
            <a:endParaRPr lang="en-US" sz="1400" b="1" u="sng">
              <a:latin typeface="+mj-lt"/>
              <a:ea typeface="+mj-ea"/>
              <a:cs typeface="+mj-cs"/>
            </a:endParaRPr>
          </a:p>
          <a:p>
            <a:pPr>
              <a:spcBef>
                <a:spcPts val="1000"/>
              </a:spcBef>
              <a:buClr>
                <a:schemeClr val="bg2">
                  <a:lumMod val="40000"/>
                  <a:lumOff val="60000"/>
                </a:schemeClr>
              </a:buClr>
              <a:buSzPct val="80000"/>
              <a:buFont typeface="Wingdings 3" charset="2"/>
            </a:pPr>
            <a:r>
              <a:rPr lang="en-US" sz="1400" b="1" u="sng">
                <a:latin typeface="+mj-lt"/>
                <a:ea typeface="+mj-ea"/>
                <a:cs typeface="+mj-cs"/>
              </a:rPr>
              <a:t>8. Adjust and Refine:</a:t>
            </a:r>
          </a:p>
          <a:p>
            <a:pPr marL="342900" indent="-342900">
              <a:spcBef>
                <a:spcPts val="1000"/>
              </a:spcBef>
              <a:buClr>
                <a:schemeClr val="bg2">
                  <a:lumMod val="40000"/>
                  <a:lumOff val="60000"/>
                </a:schemeClr>
              </a:buClr>
              <a:buSzPct val="80000"/>
              <a:buFont typeface="Wingdings 3" charset="2"/>
              <a:buChar char=""/>
            </a:pPr>
            <a:r>
              <a:rPr lang="en-US" sz="1400">
                <a:latin typeface="+mj-lt"/>
                <a:ea typeface="+mj-ea"/>
                <a:cs typeface="+mj-cs"/>
              </a:rPr>
              <a:t>Post-event, refine strategy for better feedback capture and action in future conferences</a:t>
            </a:r>
          </a:p>
        </p:txBody>
      </p:sp>
    </p:spTree>
    <p:extLst>
      <p:ext uri="{BB962C8B-B14F-4D97-AF65-F5344CB8AC3E}">
        <p14:creationId xmlns:p14="http://schemas.microsoft.com/office/powerpoint/2010/main" val="394769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D4A35-91F0-20AF-22CD-3E9566427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33C415-6258-E185-228C-619D2EDDD43B}"/>
              </a:ext>
            </a:extLst>
          </p:cNvPr>
          <p:cNvSpPr>
            <a:spLocks noGrp="1"/>
          </p:cNvSpPr>
          <p:nvPr>
            <p:ph type="title"/>
          </p:nvPr>
        </p:nvSpPr>
        <p:spPr>
          <a:xfrm>
            <a:off x="654578" y="308785"/>
            <a:ext cx="10940817" cy="1400530"/>
          </a:xfrm>
        </p:spPr>
        <p:txBody>
          <a:bodyPr/>
          <a:lstStyle/>
          <a:p>
            <a:r>
              <a:rPr lang="en-US" sz="3600">
                <a:ea typeface="+mj-lt"/>
                <a:cs typeface="+mj-lt"/>
              </a:rPr>
              <a:t>EXPLORATORY DATA ANALYSIS: KEY VAIRABLES</a:t>
            </a:r>
            <a:endParaRPr lang="en-US" sz="3600"/>
          </a:p>
        </p:txBody>
      </p:sp>
      <p:sp>
        <p:nvSpPr>
          <p:cNvPr id="3" name="Content Placeholder 2">
            <a:extLst>
              <a:ext uri="{FF2B5EF4-FFF2-40B4-BE49-F238E27FC236}">
                <a16:creationId xmlns:a16="http://schemas.microsoft.com/office/drawing/2014/main" id="{8FCBAFB3-1DD8-B51F-9C0C-882564B41AA0}"/>
              </a:ext>
            </a:extLst>
          </p:cNvPr>
          <p:cNvSpPr>
            <a:spLocks noGrp="1"/>
          </p:cNvSpPr>
          <p:nvPr>
            <p:ph idx="1"/>
          </p:nvPr>
        </p:nvSpPr>
        <p:spPr>
          <a:xfrm>
            <a:off x="395609" y="1188872"/>
            <a:ext cx="9088608" cy="369332"/>
          </a:xfrm>
        </p:spPr>
        <p:txBody>
          <a:bodyPr vert="horz" lIns="91440" tIns="45720" rIns="91440" bIns="45720" rtlCol="0" anchor="t">
            <a:normAutofit/>
          </a:bodyPr>
          <a:lstStyle/>
          <a:p>
            <a:pPr marL="0" indent="0">
              <a:buNone/>
            </a:pPr>
            <a:r>
              <a:rPr lang="en-US" sz="1800">
                <a:ea typeface="+mj-lt"/>
                <a:cs typeface="+mj-lt"/>
              </a:rPr>
              <a:t>Continuous </a:t>
            </a:r>
            <a:r>
              <a:rPr lang="en-US" sz="1800"/>
              <a:t>Variables Summary: </a:t>
            </a:r>
            <a:endParaRPr lang="en-US"/>
          </a:p>
        </p:txBody>
      </p:sp>
      <p:sp>
        <p:nvSpPr>
          <p:cNvPr id="5" name="TextBox 4">
            <a:extLst>
              <a:ext uri="{FF2B5EF4-FFF2-40B4-BE49-F238E27FC236}">
                <a16:creationId xmlns:a16="http://schemas.microsoft.com/office/drawing/2014/main" id="{29026876-B45D-B70E-1DC1-632F79C3A75D}"/>
              </a:ext>
            </a:extLst>
          </p:cNvPr>
          <p:cNvSpPr txBox="1"/>
          <p:nvPr/>
        </p:nvSpPr>
        <p:spPr>
          <a:xfrm>
            <a:off x="395609" y="4490594"/>
            <a:ext cx="6349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mj-lt"/>
                <a:ea typeface="+mj-lt"/>
                <a:cs typeface="+mj-lt"/>
              </a:rPr>
              <a:t>Categorical Variables Summary</a:t>
            </a:r>
          </a:p>
        </p:txBody>
      </p:sp>
      <p:graphicFrame>
        <p:nvGraphicFramePr>
          <p:cNvPr id="6" name="Table 5">
            <a:extLst>
              <a:ext uri="{FF2B5EF4-FFF2-40B4-BE49-F238E27FC236}">
                <a16:creationId xmlns:a16="http://schemas.microsoft.com/office/drawing/2014/main" id="{30B310BD-657F-FFA2-FCB6-99B9A815DCAD}"/>
              </a:ext>
            </a:extLst>
          </p:cNvPr>
          <p:cNvGraphicFramePr>
            <a:graphicFrameLocks noGrp="1"/>
          </p:cNvGraphicFramePr>
          <p:nvPr>
            <p:extLst>
              <p:ext uri="{D42A27DB-BD31-4B8C-83A1-F6EECF244321}">
                <p14:modId xmlns:p14="http://schemas.microsoft.com/office/powerpoint/2010/main" val="353895599"/>
              </p:ext>
            </p:extLst>
          </p:nvPr>
        </p:nvGraphicFramePr>
        <p:xfrm>
          <a:off x="380585" y="4907056"/>
          <a:ext cx="6380046" cy="1811152"/>
        </p:xfrm>
        <a:graphic>
          <a:graphicData uri="http://schemas.openxmlformats.org/drawingml/2006/table">
            <a:tbl>
              <a:tblPr firstRow="1" bandRow="1">
                <a:tableStyleId>{5C22544A-7EE6-4342-B048-85BDC9FD1C3A}</a:tableStyleId>
              </a:tblPr>
              <a:tblGrid>
                <a:gridCol w="1633726">
                  <a:extLst>
                    <a:ext uri="{9D8B030D-6E8A-4147-A177-3AD203B41FA5}">
                      <a16:colId xmlns:a16="http://schemas.microsoft.com/office/drawing/2014/main" val="757459584"/>
                    </a:ext>
                  </a:extLst>
                </a:gridCol>
                <a:gridCol w="2317750">
                  <a:extLst>
                    <a:ext uri="{9D8B030D-6E8A-4147-A177-3AD203B41FA5}">
                      <a16:colId xmlns:a16="http://schemas.microsoft.com/office/drawing/2014/main" val="2706418795"/>
                    </a:ext>
                  </a:extLst>
                </a:gridCol>
                <a:gridCol w="1195916">
                  <a:extLst>
                    <a:ext uri="{9D8B030D-6E8A-4147-A177-3AD203B41FA5}">
                      <a16:colId xmlns:a16="http://schemas.microsoft.com/office/drawing/2014/main" val="1015287939"/>
                    </a:ext>
                  </a:extLst>
                </a:gridCol>
                <a:gridCol w="1232654">
                  <a:extLst>
                    <a:ext uri="{9D8B030D-6E8A-4147-A177-3AD203B41FA5}">
                      <a16:colId xmlns:a16="http://schemas.microsoft.com/office/drawing/2014/main" val="2400120078"/>
                    </a:ext>
                  </a:extLst>
                </a:gridCol>
              </a:tblGrid>
              <a:tr h="365760">
                <a:tc>
                  <a:txBody>
                    <a:bodyPr/>
                    <a:lstStyle/>
                    <a:p>
                      <a:pPr algn="ctr"/>
                      <a:r>
                        <a:rPr lang="en-US" sz="1600"/>
                        <a:t>Variable</a:t>
                      </a:r>
                    </a:p>
                  </a:txBody>
                  <a:tcPr/>
                </a:tc>
                <a:tc>
                  <a:txBody>
                    <a:bodyPr/>
                    <a:lstStyle/>
                    <a:p>
                      <a:pPr algn="ctr"/>
                      <a:r>
                        <a:rPr lang="en-US" sz="1600"/>
                        <a:t>Definition</a:t>
                      </a:r>
                    </a:p>
                  </a:txBody>
                  <a:tcPr/>
                </a:tc>
                <a:tc>
                  <a:txBody>
                    <a:bodyPr/>
                    <a:lstStyle/>
                    <a:p>
                      <a:pPr algn="ctr"/>
                      <a:r>
                        <a:rPr lang="en-US" sz="1600"/>
                        <a:t>Number</a:t>
                      </a:r>
                    </a:p>
                  </a:txBody>
                  <a:tcPr/>
                </a:tc>
                <a:tc>
                  <a:txBody>
                    <a:bodyPr/>
                    <a:lstStyle/>
                    <a:p>
                      <a:pPr algn="ctr"/>
                      <a:r>
                        <a:rPr lang="en-US" sz="1600"/>
                        <a:t>Missing</a:t>
                      </a:r>
                    </a:p>
                  </a:txBody>
                  <a:tcPr/>
                </a:tc>
                <a:extLst>
                  <a:ext uri="{0D108BD9-81ED-4DB2-BD59-A6C34878D82A}">
                    <a16:rowId xmlns:a16="http://schemas.microsoft.com/office/drawing/2014/main" val="2989659031"/>
                  </a:ext>
                </a:extLst>
              </a:tr>
              <a:tr h="298251">
                <a:tc>
                  <a:txBody>
                    <a:bodyPr/>
                    <a:lstStyle/>
                    <a:p>
                      <a:pPr lvl="0" algn="ctr">
                        <a:lnSpc>
                          <a:spcPct val="100000"/>
                        </a:lnSpc>
                        <a:spcBef>
                          <a:spcPts val="0"/>
                        </a:spcBef>
                        <a:spcAft>
                          <a:spcPts val="0"/>
                        </a:spcAft>
                        <a:buNone/>
                      </a:pPr>
                      <a:r>
                        <a:rPr lang="en-US" sz="1200" kern="1200" noProof="0">
                          <a:solidFill>
                            <a:schemeClr val="dk1"/>
                          </a:solidFill>
                          <a:latin typeface="+mn-lt"/>
                          <a:ea typeface="+mn-ea"/>
                          <a:cs typeface="+mn-cs"/>
                        </a:rPr>
                        <a:t>tweet_id</a:t>
                      </a:r>
                      <a:endParaRPr lang="en-US" sz="1200" kern="1200">
                        <a:solidFill>
                          <a:schemeClr val="dk1"/>
                        </a:solidFill>
                        <a:latin typeface="+mn-lt"/>
                        <a:ea typeface="+mn-ea"/>
                        <a:cs typeface="+mn-cs"/>
                      </a:endParaRPr>
                    </a:p>
                  </a:txBody>
                  <a:tcPr/>
                </a:tc>
                <a:tc>
                  <a:txBody>
                    <a:bodyPr/>
                    <a:lstStyle/>
                    <a:p>
                      <a:pPr algn="ctr"/>
                      <a:r>
                        <a:rPr lang="en-US" sz="1200" b="0" i="0" u="none" strike="noStrike" kern="1200">
                          <a:solidFill>
                            <a:schemeClr val="dk1"/>
                          </a:solidFill>
                          <a:latin typeface="Century Gothic"/>
                          <a:ea typeface="+mn-ea"/>
                          <a:cs typeface="+mn-cs"/>
                        </a:rPr>
                        <a:t>Unique ID for every post</a:t>
                      </a:r>
                    </a:p>
                  </a:txBody>
                  <a:tcPr/>
                </a:tc>
                <a:tc>
                  <a:txBody>
                    <a:bodyPr/>
                    <a:lstStyle/>
                    <a:p>
                      <a:pPr algn="ctr"/>
                      <a:r>
                        <a:rPr lang="en-US" sz="1200" b="0" i="0" u="none" strike="noStrike" kern="1200">
                          <a:solidFill>
                            <a:schemeClr val="dk1"/>
                          </a:solidFill>
                          <a:latin typeface="Century Gothic"/>
                          <a:ea typeface="+mn-ea"/>
                          <a:cs typeface="+mn-cs"/>
                        </a:rPr>
                        <a:t>2000+</a:t>
                      </a:r>
                    </a:p>
                  </a:txBody>
                  <a:tcPr/>
                </a:tc>
                <a:tc>
                  <a:txBody>
                    <a:bodyPr/>
                    <a:lstStyle/>
                    <a:p>
                      <a:pPr algn="ctr"/>
                      <a:r>
                        <a:rPr lang="en-US" sz="1200" b="0" i="0" u="none" strike="noStrike" kern="1200">
                          <a:solidFill>
                            <a:schemeClr val="dk1"/>
                          </a:solidFill>
                          <a:latin typeface="Century Gothic"/>
                          <a:ea typeface="+mn-ea"/>
                          <a:cs typeface="+mn-cs"/>
                        </a:rPr>
                        <a:t>0</a:t>
                      </a:r>
                    </a:p>
                  </a:txBody>
                  <a:tcPr/>
                </a:tc>
                <a:extLst>
                  <a:ext uri="{0D108BD9-81ED-4DB2-BD59-A6C34878D82A}">
                    <a16:rowId xmlns:a16="http://schemas.microsoft.com/office/drawing/2014/main" val="1317586710"/>
                  </a:ext>
                </a:extLst>
              </a:tr>
              <a:tr h="279400">
                <a:tc>
                  <a:txBody>
                    <a:bodyPr/>
                    <a:lstStyle/>
                    <a:p>
                      <a:pPr lvl="0" algn="ctr">
                        <a:lnSpc>
                          <a:spcPct val="100000"/>
                        </a:lnSpc>
                        <a:spcBef>
                          <a:spcPts val="0"/>
                        </a:spcBef>
                        <a:spcAft>
                          <a:spcPts val="0"/>
                        </a:spcAft>
                        <a:buNone/>
                      </a:pPr>
                      <a:r>
                        <a:rPr lang="en-US" sz="1200" b="0" kern="1200" noProof="0">
                          <a:solidFill>
                            <a:schemeClr val="bg1"/>
                          </a:solidFill>
                          <a:latin typeface="+mn-lt"/>
                          <a:ea typeface="+mn-ea"/>
                          <a:cs typeface="+mn-cs"/>
                        </a:rPr>
                        <a:t>text</a:t>
                      </a:r>
                      <a:endParaRPr lang="en-US" sz="1200" b="0" kern="1200">
                        <a:solidFill>
                          <a:schemeClr val="bg1"/>
                        </a:solidFill>
                        <a:latin typeface="+mn-lt"/>
                        <a:ea typeface="+mn-ea"/>
                        <a:cs typeface="+mn-cs"/>
                      </a:endParaRPr>
                    </a:p>
                  </a:txBody>
                  <a:tcPr/>
                </a:tc>
                <a:tc>
                  <a:txBody>
                    <a:bodyPr/>
                    <a:lstStyle/>
                    <a:p>
                      <a:pPr lvl="0" algn="ctr">
                        <a:buNone/>
                      </a:pPr>
                      <a:r>
                        <a:rPr lang="en-US" sz="1200" b="0" i="0" u="none" strike="noStrike" kern="1200" noProof="0">
                          <a:solidFill>
                            <a:schemeClr val="dk1"/>
                          </a:solidFill>
                          <a:latin typeface="Century Gothic"/>
                          <a:ea typeface="+mn-ea"/>
                          <a:cs typeface="+mn-cs"/>
                        </a:rPr>
                        <a:t>The content of each post</a:t>
                      </a:r>
                      <a:endParaRPr lang="en-US" sz="1200" b="0" i="0" u="none" strike="noStrike" kern="1200">
                        <a:solidFill>
                          <a:schemeClr val="dk1"/>
                        </a:solidFill>
                        <a:latin typeface="Century Gothic"/>
                        <a:ea typeface="+mn-ea"/>
                        <a:cs typeface="+mn-cs"/>
                      </a:endParaRPr>
                    </a:p>
                  </a:txBody>
                  <a:tcPr/>
                </a:tc>
                <a:tc>
                  <a:txBody>
                    <a:bodyPr/>
                    <a:lstStyle/>
                    <a:p>
                      <a:pPr algn="ctr"/>
                      <a:r>
                        <a:rPr lang="en-US" sz="1200" b="0" i="0" u="none" strike="noStrike" kern="1200">
                          <a:solidFill>
                            <a:schemeClr val="dk1"/>
                          </a:solidFill>
                          <a:latin typeface="Century Gothic"/>
                          <a:ea typeface="+mn-ea"/>
                          <a:cs typeface="+mn-cs"/>
                        </a:rPr>
                        <a:t>2000+</a:t>
                      </a:r>
                    </a:p>
                  </a:txBody>
                  <a:tcPr/>
                </a:tc>
                <a:tc>
                  <a:txBody>
                    <a:bodyPr/>
                    <a:lstStyle/>
                    <a:p>
                      <a:pPr algn="ctr"/>
                      <a:r>
                        <a:rPr lang="en-US" sz="1200" b="0" i="0" u="none" strike="noStrike" kern="1200">
                          <a:solidFill>
                            <a:schemeClr val="dk1"/>
                          </a:solidFill>
                          <a:latin typeface="Century Gothic"/>
                          <a:ea typeface="+mn-ea"/>
                          <a:cs typeface="+mn-cs"/>
                        </a:rPr>
                        <a:t>0</a:t>
                      </a:r>
                    </a:p>
                  </a:txBody>
                  <a:tcPr/>
                </a:tc>
                <a:extLst>
                  <a:ext uri="{0D108BD9-81ED-4DB2-BD59-A6C34878D82A}">
                    <a16:rowId xmlns:a16="http://schemas.microsoft.com/office/drawing/2014/main" val="3978220188"/>
                  </a:ext>
                </a:extLst>
              </a:tr>
              <a:tr h="296357">
                <a:tc>
                  <a:txBody>
                    <a:bodyPr/>
                    <a:lstStyle/>
                    <a:p>
                      <a:pPr lvl="0" algn="ctr">
                        <a:lnSpc>
                          <a:spcPct val="100000"/>
                        </a:lnSpc>
                        <a:spcBef>
                          <a:spcPts val="0"/>
                        </a:spcBef>
                        <a:spcAft>
                          <a:spcPts val="0"/>
                        </a:spcAft>
                        <a:buNone/>
                      </a:pPr>
                      <a:r>
                        <a:rPr lang="en-US" sz="1200" b="0" kern="1200" noProof="0">
                          <a:solidFill>
                            <a:schemeClr val="bg1"/>
                          </a:solidFill>
                          <a:latin typeface="+mn-lt"/>
                          <a:ea typeface="+mn-ea"/>
                          <a:cs typeface="+mn-cs"/>
                        </a:rPr>
                        <a:t>username</a:t>
                      </a:r>
                      <a:endParaRPr lang="en-US" sz="1200" b="0" kern="1200">
                        <a:solidFill>
                          <a:schemeClr val="bg1"/>
                        </a:solidFill>
                        <a:latin typeface="+mn-lt"/>
                        <a:ea typeface="+mn-ea"/>
                        <a:cs typeface="+mn-cs"/>
                      </a:endParaRPr>
                    </a:p>
                  </a:txBody>
                  <a:tcPr/>
                </a:tc>
                <a:tc>
                  <a:txBody>
                    <a:bodyPr/>
                    <a:lstStyle/>
                    <a:p>
                      <a:pPr lvl="0" algn="ctr">
                        <a:buNone/>
                      </a:pPr>
                      <a:r>
                        <a:rPr lang="en-US" sz="1200" b="0" i="0" u="none" strike="noStrike" kern="1200">
                          <a:solidFill>
                            <a:schemeClr val="dk1"/>
                          </a:solidFill>
                          <a:latin typeface="Century Gothic"/>
                          <a:ea typeface="+mn-ea"/>
                          <a:cs typeface="+mn-cs"/>
                        </a:rPr>
                        <a:t>Distinct username </a:t>
                      </a:r>
                    </a:p>
                  </a:txBody>
                  <a:tcPr/>
                </a:tc>
                <a:tc>
                  <a:txBody>
                    <a:bodyPr/>
                    <a:lstStyle/>
                    <a:p>
                      <a:pPr lvl="0" algn="ctr">
                        <a:buNone/>
                      </a:pPr>
                      <a:r>
                        <a:rPr lang="en-US" sz="1200" b="0" i="0" u="none" strike="noStrike" kern="1200">
                          <a:solidFill>
                            <a:schemeClr val="dk1"/>
                          </a:solidFill>
                          <a:latin typeface="Century Gothic"/>
                          <a:ea typeface="+mn-ea"/>
                          <a:cs typeface="+mn-cs"/>
                        </a:rPr>
                        <a:t>2000+</a:t>
                      </a:r>
                    </a:p>
                  </a:txBody>
                  <a:tcPr/>
                </a:tc>
                <a:tc>
                  <a:txBody>
                    <a:bodyPr/>
                    <a:lstStyle/>
                    <a:p>
                      <a:pPr lvl="0" algn="ctr">
                        <a:buNone/>
                      </a:pPr>
                      <a:r>
                        <a:rPr lang="en-US" sz="1200" b="0" i="0" u="none" strike="noStrike" kern="1200">
                          <a:solidFill>
                            <a:schemeClr val="dk1"/>
                          </a:solidFill>
                          <a:latin typeface="Century Gothic"/>
                          <a:ea typeface="+mn-ea"/>
                          <a:cs typeface="+mn-cs"/>
                        </a:rPr>
                        <a:t>0</a:t>
                      </a:r>
                    </a:p>
                  </a:txBody>
                  <a:tcPr/>
                </a:tc>
                <a:extLst>
                  <a:ext uri="{0D108BD9-81ED-4DB2-BD59-A6C34878D82A}">
                    <a16:rowId xmlns:a16="http://schemas.microsoft.com/office/drawing/2014/main" val="421750876"/>
                  </a:ext>
                </a:extLst>
              </a:tr>
              <a:tr h="296310">
                <a:tc>
                  <a:txBody>
                    <a:bodyPr/>
                    <a:lstStyle/>
                    <a:p>
                      <a:pPr lvl="0" algn="ctr">
                        <a:lnSpc>
                          <a:spcPct val="100000"/>
                        </a:lnSpc>
                        <a:spcBef>
                          <a:spcPts val="0"/>
                        </a:spcBef>
                        <a:spcAft>
                          <a:spcPts val="0"/>
                        </a:spcAft>
                        <a:buNone/>
                      </a:pPr>
                      <a:r>
                        <a:rPr lang="en-US" sz="1200" b="0" kern="1200" noProof="0">
                          <a:solidFill>
                            <a:schemeClr val="bg1"/>
                          </a:solidFill>
                          <a:latin typeface="+mn-lt"/>
                          <a:ea typeface="+mn-ea"/>
                          <a:cs typeface="+mn-cs"/>
                        </a:rPr>
                        <a:t>timestamp</a:t>
                      </a:r>
                      <a:endParaRPr lang="en-US" sz="1200" b="0" kern="1200">
                        <a:solidFill>
                          <a:schemeClr val="bg1"/>
                        </a:solidFill>
                        <a:latin typeface="+mn-lt"/>
                        <a:ea typeface="+mn-ea"/>
                        <a:cs typeface="+mn-cs"/>
                      </a:endParaRPr>
                    </a:p>
                  </a:txBody>
                  <a:tcPr/>
                </a:tc>
                <a:tc>
                  <a:txBody>
                    <a:bodyPr/>
                    <a:lstStyle/>
                    <a:p>
                      <a:pPr lvl="0" algn="ctr">
                        <a:buNone/>
                      </a:pPr>
                      <a:r>
                        <a:rPr lang="en-US" sz="1200" b="0" i="0" u="none" strike="noStrike" noProof="0">
                          <a:latin typeface="Century Gothic"/>
                        </a:rPr>
                        <a:t>Post Release Time</a:t>
                      </a:r>
                      <a:endParaRPr lang="en-US" sz="1200"/>
                    </a:p>
                  </a:txBody>
                  <a:tcPr/>
                </a:tc>
                <a:tc>
                  <a:txBody>
                    <a:bodyPr/>
                    <a:lstStyle/>
                    <a:p>
                      <a:pPr lvl="0" algn="ctr">
                        <a:buNone/>
                      </a:pPr>
                      <a:r>
                        <a:rPr lang="en-US" sz="1200"/>
                        <a:t>2000+</a:t>
                      </a:r>
                    </a:p>
                  </a:txBody>
                  <a:tcPr/>
                </a:tc>
                <a:tc>
                  <a:txBody>
                    <a:bodyPr/>
                    <a:lstStyle/>
                    <a:p>
                      <a:pPr marL="0" lvl="0" algn="ctr" defTabSz="457200" rtl="0" eaLnBrk="1" latinLnBrk="0" hangingPunct="1">
                        <a:buNone/>
                      </a:pPr>
                      <a:r>
                        <a:rPr lang="en-US" sz="1200" b="0" i="0" u="none" strike="noStrike" kern="1200">
                          <a:solidFill>
                            <a:schemeClr val="dk1"/>
                          </a:solidFill>
                          <a:latin typeface="Century Gothic"/>
                          <a:ea typeface="+mn-ea"/>
                          <a:cs typeface="+mn-cs"/>
                        </a:rPr>
                        <a:t>0</a:t>
                      </a:r>
                    </a:p>
                  </a:txBody>
                  <a:tcPr/>
                </a:tc>
                <a:extLst>
                  <a:ext uri="{0D108BD9-81ED-4DB2-BD59-A6C34878D82A}">
                    <a16:rowId xmlns:a16="http://schemas.microsoft.com/office/drawing/2014/main" val="3735891333"/>
                  </a:ext>
                </a:extLst>
              </a:tr>
              <a:tr h="275074">
                <a:tc>
                  <a:txBody>
                    <a:bodyPr/>
                    <a:lstStyle/>
                    <a:p>
                      <a:pPr lvl="0" algn="ctr">
                        <a:lnSpc>
                          <a:spcPct val="100000"/>
                        </a:lnSpc>
                        <a:spcBef>
                          <a:spcPts val="0"/>
                        </a:spcBef>
                        <a:spcAft>
                          <a:spcPts val="0"/>
                        </a:spcAft>
                        <a:buNone/>
                      </a:pPr>
                      <a:r>
                        <a:rPr lang="en-US" sz="1200" kern="1200">
                          <a:solidFill>
                            <a:schemeClr val="dk1"/>
                          </a:solidFill>
                          <a:latin typeface="+mn-lt"/>
                          <a:ea typeface="+mn-lt"/>
                          <a:cs typeface="Calibri"/>
                        </a:rPr>
                        <a:t>Hashtag</a:t>
                      </a:r>
                      <a:endParaRPr lang="en-US" sz="1200" b="0" kern="1200">
                        <a:solidFill>
                          <a:schemeClr val="bg1"/>
                        </a:solidFill>
                        <a:latin typeface="+mn-lt"/>
                        <a:ea typeface="+mn-ea"/>
                        <a:cs typeface="+mn-cs"/>
                      </a:endParaRPr>
                    </a:p>
                  </a:txBody>
                  <a:tcPr/>
                </a:tc>
                <a:tc>
                  <a:txBody>
                    <a:bodyPr/>
                    <a:lstStyle/>
                    <a:p>
                      <a:pPr lvl="0" algn="ctr">
                        <a:buNone/>
                      </a:pPr>
                      <a:r>
                        <a:rPr lang="en-US" sz="1200"/>
                        <a:t>Hashtag used in the post</a:t>
                      </a:r>
                    </a:p>
                  </a:txBody>
                  <a:tcPr/>
                </a:tc>
                <a:tc>
                  <a:txBody>
                    <a:bodyPr/>
                    <a:lstStyle/>
                    <a:p>
                      <a:pPr lvl="0" algn="ctr">
                        <a:buNone/>
                      </a:pPr>
                      <a:r>
                        <a:rPr lang="en-US" sz="1200"/>
                        <a:t>2000+</a:t>
                      </a:r>
                    </a:p>
                  </a:txBody>
                  <a:tcPr/>
                </a:tc>
                <a:tc>
                  <a:txBody>
                    <a:bodyPr/>
                    <a:lstStyle/>
                    <a:p>
                      <a:pPr marL="0" lvl="0" algn="ctr" defTabSz="457200" rtl="0" eaLnBrk="1" latinLnBrk="0" hangingPunct="1">
                        <a:buNone/>
                      </a:pPr>
                      <a:r>
                        <a:rPr lang="en-US" sz="1200" b="0" i="0" u="none" strike="noStrike" kern="1200">
                          <a:solidFill>
                            <a:schemeClr val="dk1"/>
                          </a:solidFill>
                          <a:latin typeface="Century Gothic"/>
                          <a:ea typeface="+mn-ea"/>
                          <a:cs typeface="+mn-cs"/>
                        </a:rPr>
                        <a:t>0</a:t>
                      </a:r>
                    </a:p>
                  </a:txBody>
                  <a:tcPr/>
                </a:tc>
                <a:extLst>
                  <a:ext uri="{0D108BD9-81ED-4DB2-BD59-A6C34878D82A}">
                    <a16:rowId xmlns:a16="http://schemas.microsoft.com/office/drawing/2014/main" val="2458367493"/>
                  </a:ext>
                </a:extLst>
              </a:tr>
            </a:tbl>
          </a:graphicData>
        </a:graphic>
      </p:graphicFrame>
      <p:graphicFrame>
        <p:nvGraphicFramePr>
          <p:cNvPr id="7" name="Table 6">
            <a:extLst>
              <a:ext uri="{FF2B5EF4-FFF2-40B4-BE49-F238E27FC236}">
                <a16:creationId xmlns:a16="http://schemas.microsoft.com/office/drawing/2014/main" id="{F87E513C-AB34-A4F4-40E4-B1E8157850E2}"/>
              </a:ext>
            </a:extLst>
          </p:cNvPr>
          <p:cNvGraphicFramePr>
            <a:graphicFrameLocks noGrp="1"/>
          </p:cNvGraphicFramePr>
          <p:nvPr>
            <p:extLst>
              <p:ext uri="{D42A27DB-BD31-4B8C-83A1-F6EECF244321}">
                <p14:modId xmlns:p14="http://schemas.microsoft.com/office/powerpoint/2010/main" val="749830707"/>
              </p:ext>
            </p:extLst>
          </p:nvPr>
        </p:nvGraphicFramePr>
        <p:xfrm>
          <a:off x="395609" y="1558204"/>
          <a:ext cx="10738058" cy="2834640"/>
        </p:xfrm>
        <a:graphic>
          <a:graphicData uri="http://schemas.openxmlformats.org/drawingml/2006/table">
            <a:tbl>
              <a:tblPr firstRow="1" bandRow="1">
                <a:tableStyleId>{5C22544A-7EE6-4342-B048-85BDC9FD1C3A}</a:tableStyleId>
              </a:tblPr>
              <a:tblGrid>
                <a:gridCol w="1602524">
                  <a:extLst>
                    <a:ext uri="{9D8B030D-6E8A-4147-A177-3AD203B41FA5}">
                      <a16:colId xmlns:a16="http://schemas.microsoft.com/office/drawing/2014/main" val="2513195218"/>
                    </a:ext>
                  </a:extLst>
                </a:gridCol>
                <a:gridCol w="3572934">
                  <a:extLst>
                    <a:ext uri="{9D8B030D-6E8A-4147-A177-3AD203B41FA5}">
                      <a16:colId xmlns:a16="http://schemas.microsoft.com/office/drawing/2014/main" val="2989645166"/>
                    </a:ext>
                  </a:extLst>
                </a:gridCol>
                <a:gridCol w="2573866">
                  <a:extLst>
                    <a:ext uri="{9D8B030D-6E8A-4147-A177-3AD203B41FA5}">
                      <a16:colId xmlns:a16="http://schemas.microsoft.com/office/drawing/2014/main" val="867418829"/>
                    </a:ext>
                  </a:extLst>
                </a:gridCol>
                <a:gridCol w="1718734">
                  <a:extLst>
                    <a:ext uri="{9D8B030D-6E8A-4147-A177-3AD203B41FA5}">
                      <a16:colId xmlns:a16="http://schemas.microsoft.com/office/drawing/2014/main" val="1970741651"/>
                    </a:ext>
                  </a:extLst>
                </a:gridCol>
                <a:gridCol w="1270000">
                  <a:extLst>
                    <a:ext uri="{9D8B030D-6E8A-4147-A177-3AD203B41FA5}">
                      <a16:colId xmlns:a16="http://schemas.microsoft.com/office/drawing/2014/main" val="2121712037"/>
                    </a:ext>
                  </a:extLst>
                </a:gridCol>
              </a:tblGrid>
              <a:tr h="365760">
                <a:tc>
                  <a:txBody>
                    <a:bodyPr/>
                    <a:lstStyle/>
                    <a:p>
                      <a:pPr algn="ctr"/>
                      <a:r>
                        <a:rPr lang="en-US" sz="1500" b="1" kern="1200">
                          <a:solidFill>
                            <a:schemeClr val="lt1"/>
                          </a:solidFill>
                          <a:latin typeface="+mn-lt"/>
                          <a:ea typeface="+mn-ea"/>
                          <a:cs typeface="+mn-cs"/>
                        </a:rPr>
                        <a:t>Variable</a:t>
                      </a:r>
                    </a:p>
                  </a:txBody>
                  <a:tcPr marL="45720" marR="45720" anchor="ctr"/>
                </a:tc>
                <a:tc>
                  <a:txBody>
                    <a:bodyPr/>
                    <a:lstStyle/>
                    <a:p>
                      <a:pPr algn="ctr"/>
                      <a:r>
                        <a:rPr lang="en-US" sz="1500"/>
                        <a:t>Definition</a:t>
                      </a:r>
                    </a:p>
                  </a:txBody>
                  <a:tcPr marL="45720" marR="45720" anchor="ctr"/>
                </a:tc>
                <a:tc>
                  <a:txBody>
                    <a:bodyPr/>
                    <a:lstStyle/>
                    <a:p>
                      <a:pPr algn="ctr"/>
                      <a:r>
                        <a:rPr lang="en-US" sz="1500"/>
                        <a:t>Number(Actively adding)</a:t>
                      </a:r>
                    </a:p>
                  </a:txBody>
                  <a:tcPr marL="45720" marR="45720" anchor="ctr"/>
                </a:tc>
                <a:tc>
                  <a:txBody>
                    <a:bodyPr/>
                    <a:lstStyle/>
                    <a:p>
                      <a:pPr algn="ctr"/>
                      <a:r>
                        <a:rPr lang="en-US" sz="1500"/>
                        <a:t>Calculation</a:t>
                      </a:r>
                    </a:p>
                  </a:txBody>
                  <a:tcPr marL="45720" marR="45720" anchor="ctr"/>
                </a:tc>
                <a:tc>
                  <a:txBody>
                    <a:bodyPr/>
                    <a:lstStyle/>
                    <a:p>
                      <a:pPr algn="ctr"/>
                      <a:r>
                        <a:rPr lang="en-US" sz="1500"/>
                        <a:t>Missing</a:t>
                      </a:r>
                    </a:p>
                  </a:txBody>
                  <a:tcPr marL="45720" marR="45720" anchor="ctr"/>
                </a:tc>
                <a:extLst>
                  <a:ext uri="{0D108BD9-81ED-4DB2-BD59-A6C34878D82A}">
                    <a16:rowId xmlns:a16="http://schemas.microsoft.com/office/drawing/2014/main" val="3985491289"/>
                  </a:ext>
                </a:extLst>
              </a:tr>
              <a:tr h="36576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lt"/>
                          <a:cs typeface="+mn-lt"/>
                        </a:rPr>
                        <a:t>replies</a:t>
                      </a: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lt"/>
                          <a:cs typeface="+mn-lt"/>
                        </a:rPr>
                        <a:t>Reply number for each posts</a:t>
                      </a: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2000+</a:t>
                      </a:r>
                    </a:p>
                  </a:txBody>
                  <a:tcPr marL="45720" marR="45720" anchor="ctr"/>
                </a:tc>
                <a:tc>
                  <a:txBody>
                    <a:bodyPr/>
                    <a:lstStyle/>
                    <a:p>
                      <a:pPr marL="0" algn="ctr" defTabSz="457200" rtl="0" eaLnBrk="1" latinLnBrk="0" hangingPunct="1"/>
                      <a:r>
                        <a:rPr lang="en-US" sz="1200" kern="1200">
                          <a:solidFill>
                            <a:schemeClr val="dk1"/>
                          </a:solidFill>
                          <a:latin typeface="+mn-lt"/>
                          <a:ea typeface="+mn-lt"/>
                          <a:cs typeface="+mn-lt"/>
                        </a:rPr>
                        <a:t> NA</a:t>
                      </a:r>
                    </a:p>
                  </a:txBody>
                  <a:tcPr marL="45720" marR="45720" anchor="ctr"/>
                </a:tc>
                <a:tc>
                  <a:txBody>
                    <a:bodyPr/>
                    <a:lstStyle/>
                    <a:p>
                      <a:pPr marL="0" algn="ctr" defTabSz="457200" rtl="0" eaLnBrk="1" latinLnBrk="0" hangingPunct="1"/>
                      <a:r>
                        <a:rPr lang="en-US" sz="1200" kern="1200">
                          <a:solidFill>
                            <a:schemeClr val="dk1"/>
                          </a:solidFill>
                          <a:latin typeface="+mn-lt"/>
                          <a:ea typeface="+mn-lt"/>
                          <a:cs typeface="+mn-lt"/>
                        </a:rPr>
                        <a:t>0</a:t>
                      </a:r>
                    </a:p>
                  </a:txBody>
                  <a:tcPr marL="45720" marR="45720" anchor="ctr"/>
                </a:tc>
                <a:extLst>
                  <a:ext uri="{0D108BD9-81ED-4DB2-BD59-A6C34878D82A}">
                    <a16:rowId xmlns:a16="http://schemas.microsoft.com/office/drawing/2014/main" val="2374592511"/>
                  </a:ext>
                </a:extLst>
              </a:tr>
              <a:tr h="36576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mn-lt"/>
                          <a:ea typeface="+mn-ea"/>
                          <a:cs typeface="+mn-cs"/>
                        </a:rPr>
                        <a:t>retweets</a:t>
                      </a: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lt"/>
                          <a:cs typeface="+mn-lt"/>
                        </a:rPr>
                        <a:t>Retweets number for each posts</a:t>
                      </a: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2000+</a:t>
                      </a:r>
                    </a:p>
                  </a:txBody>
                  <a:tcPr marL="45720" marR="45720" anchor="ctr"/>
                </a:tc>
                <a:tc>
                  <a:txBody>
                    <a:bodyPr/>
                    <a:lstStyle/>
                    <a:p>
                      <a:pPr marL="0" algn="ctr" defTabSz="457200" rtl="0" eaLnBrk="1" latinLnBrk="0" hangingPunct="1"/>
                      <a:r>
                        <a:rPr lang="en-US" sz="1200" kern="1200">
                          <a:solidFill>
                            <a:schemeClr val="dk1"/>
                          </a:solidFill>
                          <a:latin typeface="+mn-lt"/>
                          <a:ea typeface="+mn-lt"/>
                          <a:cs typeface="+mn-lt"/>
                        </a:rPr>
                        <a:t>NA</a:t>
                      </a:r>
                    </a:p>
                  </a:txBody>
                  <a:tcPr marL="45720" marR="45720" anchor="ctr"/>
                </a:tc>
                <a:tc>
                  <a:txBody>
                    <a:bodyPr/>
                    <a:lstStyle/>
                    <a:p>
                      <a:pPr marL="0" algn="ctr" defTabSz="457200" rtl="0" eaLnBrk="1" latinLnBrk="0" hangingPunct="1"/>
                      <a:r>
                        <a:rPr lang="en-US" sz="1200" kern="1200">
                          <a:solidFill>
                            <a:schemeClr val="dk1"/>
                          </a:solidFill>
                          <a:latin typeface="+mn-lt"/>
                          <a:ea typeface="+mn-lt"/>
                          <a:cs typeface="+mn-lt"/>
                        </a:rPr>
                        <a:t>0</a:t>
                      </a:r>
                    </a:p>
                  </a:txBody>
                  <a:tcPr marL="45720" marR="45720" anchor="ctr"/>
                </a:tc>
                <a:extLst>
                  <a:ext uri="{0D108BD9-81ED-4DB2-BD59-A6C34878D82A}">
                    <a16:rowId xmlns:a16="http://schemas.microsoft.com/office/drawing/2014/main" val="3251153000"/>
                  </a:ext>
                </a:extLst>
              </a:tr>
              <a:tr h="36576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kern="1200">
                          <a:solidFill>
                            <a:schemeClr val="dk1"/>
                          </a:solidFill>
                          <a:effectLst/>
                          <a:latin typeface="+mn-lt"/>
                          <a:ea typeface="+mn-ea"/>
                          <a:cs typeface="+mn-cs"/>
                        </a:rPr>
                        <a:t>likes</a:t>
                      </a: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lt"/>
                          <a:cs typeface="+mn-lt"/>
                        </a:rPr>
                        <a:t>Likes number for each posts</a:t>
                      </a: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2000+</a:t>
                      </a:r>
                    </a:p>
                  </a:txBody>
                  <a:tcPr marL="45720" marR="45720" anchor="ctr"/>
                </a:tc>
                <a:tc>
                  <a:txBody>
                    <a:bodyPr/>
                    <a:lstStyle/>
                    <a:p>
                      <a:pPr marL="0" algn="ctr" defTabSz="457200" rtl="0" eaLnBrk="1" latinLnBrk="0" hangingPunct="1"/>
                      <a:r>
                        <a:rPr lang="en-US" sz="1200" kern="1200">
                          <a:solidFill>
                            <a:schemeClr val="dk1"/>
                          </a:solidFill>
                          <a:latin typeface="+mn-lt"/>
                          <a:ea typeface="+mn-lt"/>
                          <a:cs typeface="+mn-lt"/>
                        </a:rPr>
                        <a:t>NA</a:t>
                      </a:r>
                    </a:p>
                  </a:txBody>
                  <a:tcPr marL="45720" marR="45720" anchor="ctr"/>
                </a:tc>
                <a:tc>
                  <a:txBody>
                    <a:bodyPr/>
                    <a:lstStyle/>
                    <a:p>
                      <a:pPr marL="0" algn="ctr" defTabSz="457200" rtl="0" eaLnBrk="1" latinLnBrk="0" hangingPunct="1"/>
                      <a:r>
                        <a:rPr lang="en-US" sz="1200" kern="1200">
                          <a:solidFill>
                            <a:schemeClr val="dk1"/>
                          </a:solidFill>
                          <a:latin typeface="+mn-lt"/>
                          <a:ea typeface="+mn-lt"/>
                          <a:cs typeface="+mn-lt"/>
                        </a:rPr>
                        <a:t>0</a:t>
                      </a:r>
                    </a:p>
                  </a:txBody>
                  <a:tcPr marL="45720" marR="45720" anchor="ctr"/>
                </a:tc>
                <a:extLst>
                  <a:ext uri="{0D108BD9-81ED-4DB2-BD59-A6C34878D82A}">
                    <a16:rowId xmlns:a16="http://schemas.microsoft.com/office/drawing/2014/main" val="306012732"/>
                  </a:ext>
                </a:extLst>
              </a:tr>
              <a:tr h="365760">
                <a:tc>
                  <a:txBody>
                    <a:bodyPr/>
                    <a:lstStyle/>
                    <a:p>
                      <a:pPr lvl="0" algn="ctr">
                        <a:lnSpc>
                          <a:spcPct val="100000"/>
                        </a:lnSpc>
                        <a:spcBef>
                          <a:spcPts val="0"/>
                        </a:spcBef>
                        <a:spcAft>
                          <a:spcPts val="0"/>
                        </a:spcAft>
                        <a:buNone/>
                      </a:pPr>
                      <a:r>
                        <a:rPr lang="en-US" sz="1200">
                          <a:ea typeface="+mn-lt"/>
                          <a:cs typeface="+mn-lt"/>
                        </a:rPr>
                        <a:t>Sentiment Score</a:t>
                      </a:r>
                      <a:endParaRPr lang="en-US" sz="1200" b="0" kern="1200">
                        <a:solidFill>
                          <a:schemeClr val="bg1"/>
                        </a:solidFill>
                        <a:latin typeface="+mn-lt"/>
                        <a:ea typeface="+mn-ea"/>
                        <a:cs typeface="+mn-cs"/>
                      </a:endParaRP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a:t>Assess sentiment (positive, negative, neutral)</a:t>
                      </a:r>
                    </a:p>
                  </a:txBody>
                  <a:tcPr marL="45720" marR="45720" anchor="ctr"/>
                </a:tc>
                <a:tc>
                  <a:txBody>
                    <a:bodyPr/>
                    <a:lstStyle/>
                    <a:p>
                      <a:pPr marL="0" algn="ctr" defTabSz="457200" rtl="0" eaLnBrk="1" latinLnBrk="0" hangingPunct="1"/>
                      <a:r>
                        <a:rPr lang="en-US" sz="1200" kern="1200">
                          <a:solidFill>
                            <a:schemeClr val="dk1"/>
                          </a:solidFill>
                          <a:latin typeface="+mn-lt"/>
                          <a:ea typeface="+mn-ea"/>
                          <a:cs typeface="+mn-cs"/>
                        </a:rPr>
                        <a:t>2000+</a:t>
                      </a:r>
                    </a:p>
                  </a:txBody>
                  <a:tcPr marL="45720" marR="4572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Based on Sentiment analysis</a:t>
                      </a:r>
                    </a:p>
                  </a:txBody>
                  <a:tcPr marL="45720" marR="45720" anchor="ctr"/>
                </a:tc>
                <a:tc>
                  <a:txBody>
                    <a:bodyPr/>
                    <a:lstStyle/>
                    <a:p>
                      <a:pPr marL="0" algn="ctr" defTabSz="457200" rtl="0" eaLnBrk="1" latinLnBrk="0" hangingPunct="1"/>
                      <a:r>
                        <a:rPr lang="en-US" sz="1200" kern="1200">
                          <a:solidFill>
                            <a:schemeClr val="dk1"/>
                          </a:solidFill>
                          <a:latin typeface="+mn-lt"/>
                          <a:ea typeface="+mn-ea"/>
                          <a:cs typeface="+mn-cs"/>
                        </a:rPr>
                        <a:t>0</a:t>
                      </a:r>
                    </a:p>
                  </a:txBody>
                  <a:tcPr marL="45720" marR="45720" anchor="ctr"/>
                </a:tc>
                <a:extLst>
                  <a:ext uri="{0D108BD9-81ED-4DB2-BD59-A6C34878D82A}">
                    <a16:rowId xmlns:a16="http://schemas.microsoft.com/office/drawing/2014/main" val="2621035179"/>
                  </a:ext>
                </a:extLst>
              </a:tr>
              <a:tr h="365760">
                <a:tc>
                  <a:txBody>
                    <a:bodyPr/>
                    <a:lstStyle/>
                    <a:p>
                      <a:pPr lvl="0" algn="ctr">
                        <a:lnSpc>
                          <a:spcPct val="100000"/>
                        </a:lnSpc>
                        <a:spcBef>
                          <a:spcPts val="0"/>
                        </a:spcBef>
                        <a:spcAft>
                          <a:spcPts val="0"/>
                        </a:spcAft>
                        <a:buNone/>
                      </a:pPr>
                      <a:r>
                        <a:rPr lang="en-US" sz="1200">
                          <a:ea typeface="+mn-lt"/>
                          <a:cs typeface="+mn-lt"/>
                        </a:rPr>
                        <a:t>Engagement Rate</a:t>
                      </a:r>
                      <a:endParaRPr lang="en-US" sz="1200" b="0" kern="1200">
                        <a:solidFill>
                          <a:schemeClr val="bg1"/>
                        </a:solidFill>
                        <a:latin typeface="+mn-lt"/>
                        <a:ea typeface="+mn-ea"/>
                        <a:cs typeface="+mn-cs"/>
                      </a:endParaRPr>
                    </a:p>
                  </a:txBody>
                  <a:tcPr marL="45720" marR="45720" anchor="ctr"/>
                </a:tc>
                <a:tc>
                  <a:txBody>
                    <a:bodyPr/>
                    <a:lstStyle/>
                    <a:p>
                      <a:pPr lvl="0" algn="ctr">
                        <a:buNone/>
                      </a:pPr>
                      <a:r>
                        <a:rPr lang="en-US" sz="1200" kern="1200">
                          <a:solidFill>
                            <a:schemeClr val="dk1"/>
                          </a:solidFill>
                          <a:latin typeface="+mn-lt"/>
                          <a:ea typeface="+mn-ea"/>
                          <a:cs typeface="+mn-cs"/>
                        </a:rPr>
                        <a:t>Number of people actively engaging with social media content</a:t>
                      </a:r>
                    </a:p>
                  </a:txBody>
                  <a:tcPr marL="45720" marR="45720" anchor="ctr"/>
                </a:tc>
                <a:tc>
                  <a:txBody>
                    <a:bodyPr/>
                    <a:lstStyle/>
                    <a:p>
                      <a:pPr marL="0" algn="ctr" defTabSz="457200" rtl="0" eaLnBrk="1" latinLnBrk="0" hangingPunct="1"/>
                      <a:r>
                        <a:rPr lang="en-US" sz="1200" kern="1200">
                          <a:solidFill>
                            <a:schemeClr val="dk1"/>
                          </a:solidFill>
                          <a:latin typeface="+mn-lt"/>
                          <a:ea typeface="+mn-ea"/>
                          <a:cs typeface="+mn-cs"/>
                        </a:rPr>
                        <a:t>2000+</a:t>
                      </a:r>
                    </a:p>
                  </a:txBody>
                  <a:tcPr marL="45720" marR="45720" anchor="ctr"/>
                </a:tc>
                <a:tc>
                  <a:txBody>
                    <a:bodyPr/>
                    <a:lstStyle/>
                    <a:p>
                      <a:pPr marL="0" algn="ctr" defTabSz="457200" rtl="0" eaLnBrk="1" latinLnBrk="0" hangingPunct="1"/>
                      <a:r>
                        <a:rPr lang="en-US" sz="1200" kern="1200">
                          <a:solidFill>
                            <a:schemeClr val="dk1"/>
                          </a:solidFill>
                          <a:latin typeface="+mn-lt"/>
                          <a:ea typeface="+mn-ea"/>
                          <a:cs typeface="+mn-cs"/>
                        </a:rPr>
                        <a:t>SUM(like, retweet)</a:t>
                      </a:r>
                    </a:p>
                  </a:txBody>
                  <a:tcPr marL="45720" marR="45720" anchor="ctr"/>
                </a:tc>
                <a:tc>
                  <a:txBody>
                    <a:bodyPr/>
                    <a:lstStyle/>
                    <a:p>
                      <a:pPr marL="0" lvl="0" algn="ctr" defTabSz="457200" rtl="0" eaLnBrk="1" latinLnBrk="0" hangingPunct="1">
                        <a:buNone/>
                      </a:pPr>
                      <a:r>
                        <a:rPr lang="en-US" sz="1200" kern="1200">
                          <a:solidFill>
                            <a:schemeClr val="dk1"/>
                          </a:solidFill>
                          <a:latin typeface="+mn-lt"/>
                          <a:ea typeface="+mn-ea"/>
                          <a:cs typeface="+mn-cs"/>
                        </a:rPr>
                        <a:t>0</a:t>
                      </a:r>
                    </a:p>
                  </a:txBody>
                  <a:tcPr marL="45720" marR="45720" anchor="ctr"/>
                </a:tc>
                <a:extLst>
                  <a:ext uri="{0D108BD9-81ED-4DB2-BD59-A6C34878D82A}">
                    <a16:rowId xmlns:a16="http://schemas.microsoft.com/office/drawing/2014/main" val="2296299596"/>
                  </a:ext>
                </a:extLst>
              </a:tr>
              <a:tr h="365760">
                <a:tc>
                  <a:txBody>
                    <a:bodyPr/>
                    <a:lstStyle/>
                    <a:p>
                      <a:pPr lvl="0" algn="ctr">
                        <a:lnSpc>
                          <a:spcPct val="100000"/>
                        </a:lnSpc>
                        <a:spcBef>
                          <a:spcPts val="0"/>
                        </a:spcBef>
                        <a:spcAft>
                          <a:spcPts val="0"/>
                        </a:spcAft>
                        <a:buNone/>
                      </a:pPr>
                      <a:r>
                        <a:rPr lang="en-US" sz="1200" kern="1200">
                          <a:solidFill>
                            <a:schemeClr val="dk1"/>
                          </a:solidFill>
                          <a:latin typeface="+mn-lt"/>
                          <a:ea typeface="+mn-lt"/>
                          <a:cs typeface="Calibri"/>
                        </a:rPr>
                        <a:t>Tweet Volume</a:t>
                      </a:r>
                      <a:endParaRPr lang="en-US" sz="1200" b="0" kern="1200">
                        <a:solidFill>
                          <a:schemeClr val="bg1"/>
                        </a:solidFill>
                        <a:latin typeface="+mn-lt"/>
                        <a:ea typeface="+mn-ea"/>
                        <a:cs typeface="+mn-cs"/>
                      </a:endParaRPr>
                    </a:p>
                  </a:txBody>
                  <a:tcPr marL="45720" marR="45720" anchor="ctr"/>
                </a:tc>
                <a:tc>
                  <a:txBody>
                    <a:bodyPr/>
                    <a:lstStyle/>
                    <a:p>
                      <a:pPr lvl="0" algn="ctr">
                        <a:buNone/>
                      </a:pPr>
                      <a:r>
                        <a:rPr lang="en-US" sz="1200" kern="1200">
                          <a:solidFill>
                            <a:schemeClr val="dk1"/>
                          </a:solidFill>
                          <a:latin typeface="+mn-lt"/>
                          <a:ea typeface="+mn-ea"/>
                          <a:cs typeface="+mn-cs"/>
                        </a:rPr>
                        <a:t>Sum of posts and comments for a period</a:t>
                      </a:r>
                    </a:p>
                  </a:txBody>
                  <a:tcPr marL="45720" marR="45720" anchor="ctr"/>
                </a:tc>
                <a:tc>
                  <a:txBody>
                    <a:bodyPr/>
                    <a:lstStyle/>
                    <a:p>
                      <a:pPr marL="0" algn="ctr" defTabSz="457200" rtl="0" eaLnBrk="1" latinLnBrk="0" hangingPunct="1"/>
                      <a:r>
                        <a:rPr lang="en-US" sz="1200" kern="1200">
                          <a:solidFill>
                            <a:schemeClr val="dk1"/>
                          </a:solidFill>
                          <a:latin typeface="+mn-lt"/>
                          <a:ea typeface="+mn-ea"/>
                          <a:cs typeface="+mn-cs"/>
                        </a:rPr>
                        <a:t>2000+</a:t>
                      </a:r>
                    </a:p>
                  </a:txBody>
                  <a:tcPr marL="45720" marR="45720" anchor="ctr"/>
                </a:tc>
                <a:tc>
                  <a:txBody>
                    <a:bodyPr/>
                    <a:lstStyle/>
                    <a:p>
                      <a:pPr marL="0" algn="ctr" defTabSz="457200" rtl="0" eaLnBrk="1" latinLnBrk="0" hangingPunct="1"/>
                      <a:r>
                        <a:rPr lang="en-US" sz="1200" kern="1200">
                          <a:solidFill>
                            <a:schemeClr val="dk1"/>
                          </a:solidFill>
                          <a:latin typeface="+mn-lt"/>
                          <a:ea typeface="+mn-ea"/>
                          <a:cs typeface="+mn-cs"/>
                        </a:rPr>
                        <a:t>COUNT(tweet_id)</a:t>
                      </a:r>
                    </a:p>
                    <a:p>
                      <a:pPr marL="0" algn="ctr" defTabSz="457200" rtl="0" eaLnBrk="1" latinLnBrk="0" hangingPunct="1"/>
                      <a:r>
                        <a:rPr lang="en-US" sz="1200" kern="1200">
                          <a:solidFill>
                            <a:schemeClr val="dk1"/>
                          </a:solidFill>
                          <a:latin typeface="+mn-lt"/>
                          <a:ea typeface="+mn-ea"/>
                          <a:cs typeface="+mn-cs"/>
                        </a:rPr>
                        <a:t>GROUP BY(DAY)</a:t>
                      </a:r>
                    </a:p>
                  </a:txBody>
                  <a:tcPr marL="45720" marR="45720" anchor="ctr"/>
                </a:tc>
                <a:tc>
                  <a:txBody>
                    <a:bodyPr/>
                    <a:lstStyle/>
                    <a:p>
                      <a:pPr marL="0" lvl="0" algn="ctr" defTabSz="457200" rtl="0" eaLnBrk="1" latinLnBrk="0" hangingPunct="1">
                        <a:buNone/>
                      </a:pPr>
                      <a:r>
                        <a:rPr lang="en-US" sz="1200" kern="1200">
                          <a:solidFill>
                            <a:schemeClr val="dk1"/>
                          </a:solidFill>
                          <a:latin typeface="+mn-lt"/>
                          <a:ea typeface="+mn-ea"/>
                          <a:cs typeface="+mn-cs"/>
                        </a:rPr>
                        <a:t>0</a:t>
                      </a:r>
                    </a:p>
                  </a:txBody>
                  <a:tcPr marL="45720" marR="45720" anchor="ctr"/>
                </a:tc>
                <a:extLst>
                  <a:ext uri="{0D108BD9-81ED-4DB2-BD59-A6C34878D82A}">
                    <a16:rowId xmlns:a16="http://schemas.microsoft.com/office/drawing/2014/main" val="1786299242"/>
                  </a:ext>
                </a:extLst>
              </a:tr>
            </a:tbl>
          </a:graphicData>
        </a:graphic>
      </p:graphicFrame>
    </p:spTree>
    <p:extLst>
      <p:ext uri="{BB962C8B-B14F-4D97-AF65-F5344CB8AC3E}">
        <p14:creationId xmlns:p14="http://schemas.microsoft.com/office/powerpoint/2010/main" val="217278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F8F8-AE54-F8E8-C468-4749BD10BE88}"/>
              </a:ext>
            </a:extLst>
          </p:cNvPr>
          <p:cNvSpPr>
            <a:spLocks noGrp="1"/>
          </p:cNvSpPr>
          <p:nvPr>
            <p:ph type="title"/>
          </p:nvPr>
        </p:nvSpPr>
        <p:spPr>
          <a:xfrm>
            <a:off x="312825" y="230527"/>
            <a:ext cx="10318143" cy="897882"/>
          </a:xfrm>
        </p:spPr>
        <p:txBody>
          <a:bodyPr/>
          <a:lstStyle/>
          <a:p>
            <a:r>
              <a:rPr lang="en-US" b="1" i="0">
                <a:solidFill>
                  <a:schemeClr val="tx1"/>
                </a:solidFill>
                <a:effectLst/>
                <a:latin typeface="Söhne"/>
              </a:rPr>
              <a:t>Method: Social Media Engagement Analysis</a:t>
            </a:r>
            <a:br>
              <a:rPr lang="en-US" b="0" i="0">
                <a:solidFill>
                  <a:schemeClr val="tx1"/>
                </a:solidFill>
                <a:effectLst/>
                <a:latin typeface="Söhne"/>
              </a:rPr>
            </a:br>
            <a:endParaRPr lang="en-US">
              <a:solidFill>
                <a:schemeClr val="tx1"/>
              </a:solidFill>
            </a:endParaRPr>
          </a:p>
        </p:txBody>
      </p:sp>
      <p:sp>
        <p:nvSpPr>
          <p:cNvPr id="3" name="Content Placeholder 2">
            <a:extLst>
              <a:ext uri="{FF2B5EF4-FFF2-40B4-BE49-F238E27FC236}">
                <a16:creationId xmlns:a16="http://schemas.microsoft.com/office/drawing/2014/main" id="{1D2E7D67-CE6F-9BC2-5F8F-1D6956F58B83}"/>
              </a:ext>
            </a:extLst>
          </p:cNvPr>
          <p:cNvSpPr>
            <a:spLocks noGrp="1"/>
          </p:cNvSpPr>
          <p:nvPr>
            <p:ph idx="1"/>
          </p:nvPr>
        </p:nvSpPr>
        <p:spPr>
          <a:xfrm>
            <a:off x="312326" y="1007735"/>
            <a:ext cx="11985448" cy="5928705"/>
          </a:xfrm>
        </p:spPr>
        <p:txBody>
          <a:bodyPr vert="horz" lIns="91440" tIns="45720" rIns="91440" bIns="45720" rtlCol="0" anchor="t">
            <a:normAutofit fontScale="92500" lnSpcReduction="20000"/>
          </a:bodyPr>
          <a:lstStyle/>
          <a:p>
            <a:pPr marL="0" indent="0">
              <a:buNone/>
            </a:pPr>
            <a:r>
              <a:rPr lang="en-US" sz="2100" b="1" u="sng">
                <a:effectLst/>
              </a:rPr>
              <a:t>Model:</a:t>
            </a:r>
            <a:endParaRPr lang="en-US" sz="2100">
              <a:solidFill>
                <a:srgbClr val="000000"/>
              </a:solidFill>
              <a:effectLst/>
            </a:endParaRPr>
          </a:p>
          <a:p>
            <a:pPr>
              <a:buClr>
                <a:srgbClr val="8AD0D6"/>
              </a:buClr>
              <a:buFont typeface="Wingdings"/>
              <a:buChar char="v"/>
            </a:pPr>
            <a:r>
              <a:rPr lang="en-US" sz="1600" i="1" err="1"/>
              <a:t>SocialM</a:t>
            </a:r>
            <a:r>
              <a:rPr lang="en-US" sz="1600" i="1"/>
              <a:t> </a:t>
            </a:r>
            <a:r>
              <a:rPr lang="en-US" sz="1600" i="1" err="1">
                <a:effectLst/>
              </a:rPr>
              <a:t>ediaM</a:t>
            </a:r>
            <a:r>
              <a:rPr lang="en-US" sz="1600" i="1"/>
              <a:t> </a:t>
            </a:r>
            <a:r>
              <a:rPr lang="en-US" sz="1600" i="1" err="1">
                <a:effectLst/>
              </a:rPr>
              <a:t>etric</a:t>
            </a:r>
            <a:r>
              <a:rPr lang="en-US" sz="1600" i="1"/>
              <a:t> </a:t>
            </a:r>
            <a:r>
              <a:rPr lang="en-US" sz="1600" i="1">
                <a:effectLst/>
              </a:rPr>
              <a:t>= f(</a:t>
            </a:r>
            <a:r>
              <a:rPr lang="en-US" sz="1600" i="1" err="1">
                <a:effectLst/>
              </a:rPr>
              <a:t>Conference_Activities</a:t>
            </a:r>
            <a:r>
              <a:rPr lang="en-US" sz="1600" i="1">
                <a:effectLst/>
              </a:rPr>
              <a:t>, #</a:t>
            </a:r>
            <a:r>
              <a:rPr lang="en-US" sz="1600" i="1"/>
              <a:t>Hashtag_Usage</a:t>
            </a:r>
            <a:r>
              <a:rPr lang="en-US" sz="1600" i="1">
                <a:effectLst/>
              </a:rPr>
              <a:t>,</a:t>
            </a:r>
            <a:r>
              <a:rPr lang="en-US" sz="1600" i="1"/>
              <a:t> </a:t>
            </a:r>
            <a:r>
              <a:rPr lang="en-US" sz="1600" i="1" err="1">
                <a:effectLst/>
              </a:rPr>
              <a:t>Related_Keywords</a:t>
            </a:r>
            <a:r>
              <a:rPr lang="en-US" sz="1600" i="1">
                <a:effectLst/>
              </a:rPr>
              <a:t>,</a:t>
            </a:r>
            <a:r>
              <a:rPr lang="en-US" sz="1600" i="1"/>
              <a:t> </a:t>
            </a:r>
            <a:r>
              <a:rPr lang="en-US" sz="1600" i="1">
                <a:effectLst/>
              </a:rPr>
              <a:t>Time,</a:t>
            </a:r>
            <a:r>
              <a:rPr lang="en-US" sz="1600" i="1"/>
              <a:t>  </a:t>
            </a:r>
            <a:r>
              <a:rPr lang="en-US" sz="1600" i="1" err="1">
                <a:effectLst/>
              </a:rPr>
              <a:t>Other_Controls</a:t>
            </a:r>
            <a:r>
              <a:rPr lang="en-US" sz="1600" i="1"/>
              <a:t>, </a:t>
            </a:r>
            <a:r>
              <a:rPr lang="en-US" sz="1600" err="1">
                <a:ea typeface="+mj-lt"/>
                <a:cs typeface="+mj-lt"/>
              </a:rPr>
              <a:t>Historical_Attendance_Data</a:t>
            </a:r>
            <a:r>
              <a:rPr lang="en-US" sz="1600" i="1"/>
              <a:t>)</a:t>
            </a:r>
            <a:endParaRPr lang="en-US" sz="1600">
              <a:effectLst/>
            </a:endParaRPr>
          </a:p>
          <a:p>
            <a:pPr marL="0" indent="0">
              <a:buNone/>
            </a:pPr>
            <a:r>
              <a:rPr lang="en-US" sz="2100" b="1" i="0" u="sng">
                <a:effectLst/>
              </a:rPr>
              <a:t>Objective</a:t>
            </a:r>
            <a:r>
              <a:rPr lang="en-US" sz="2100" b="1" u="sng"/>
              <a:t>:</a:t>
            </a:r>
            <a:r>
              <a:rPr lang="en-US" sz="2100"/>
              <a:t> </a:t>
            </a:r>
            <a:endParaRPr lang="en-US" sz="2100" b="0" i="0">
              <a:effectLst/>
            </a:endParaRPr>
          </a:p>
          <a:p>
            <a:pPr>
              <a:buFont typeface="Wingdings" charset="2"/>
              <a:buChar char="v"/>
            </a:pPr>
            <a:r>
              <a:rPr lang="en-US" sz="1600"/>
              <a:t>Quantify the impact of the new Twitter call-to-action plan on real-time attendee engagement and retention, leveraging INFORMS conference data</a:t>
            </a:r>
            <a:r>
              <a:rPr lang="en-US" sz="1600" b="0" i="0">
                <a:effectLst/>
              </a:rPr>
              <a:t>.</a:t>
            </a:r>
          </a:p>
          <a:p>
            <a:pPr marL="0" indent="0" algn="l">
              <a:buNone/>
            </a:pPr>
            <a:r>
              <a:rPr lang="en-US" sz="2100" b="1" i="0" u="sng">
                <a:effectLst/>
              </a:rPr>
              <a:t>Approach:</a:t>
            </a:r>
            <a:endParaRPr lang="en-US" sz="2100" b="0" i="0">
              <a:solidFill>
                <a:srgbClr val="000000"/>
              </a:solidFill>
              <a:effectLst/>
            </a:endParaRPr>
          </a:p>
          <a:p>
            <a:pPr>
              <a:buClr>
                <a:srgbClr val="8AD0D6"/>
              </a:buClr>
              <a:buFont typeface="Wingdings"/>
              <a:buChar char="v"/>
            </a:pPr>
            <a:r>
              <a:rPr lang="en-US" sz="1600"/>
              <a:t>Data Aggregation: Collect and integrate social media mentions with historical attendance records during the conference timeframe.</a:t>
            </a:r>
            <a:endParaRPr lang="en-US" sz="1600">
              <a:solidFill>
                <a:srgbClr val="000000"/>
              </a:solidFill>
            </a:endParaRPr>
          </a:p>
          <a:p>
            <a:pPr>
              <a:buClr>
                <a:srgbClr val="8AD0D6"/>
              </a:buClr>
              <a:buFont typeface="Wingdings"/>
              <a:buChar char="v"/>
            </a:pPr>
            <a:r>
              <a:rPr lang="en-US" sz="1600"/>
              <a:t>Metric Analysis: Track volume, sentiment, and engagement of INFORMS-related posts.</a:t>
            </a:r>
            <a:endParaRPr lang="en-US" sz="1600">
              <a:solidFill>
                <a:srgbClr val="000000"/>
              </a:solidFill>
            </a:endParaRPr>
          </a:p>
          <a:p>
            <a:pPr>
              <a:buClr>
                <a:srgbClr val="8AD0D6"/>
              </a:buClr>
              <a:buFont typeface="Wingdings"/>
              <a:buChar char="v"/>
            </a:pPr>
            <a:r>
              <a:rPr lang="en-US" sz="1600"/>
              <a:t>Comparative Metrics: Contrast social media activity before, during, and after the conference to assess impact.</a:t>
            </a:r>
            <a:endParaRPr lang="en-US" sz="1600">
              <a:solidFill>
                <a:srgbClr val="000000"/>
              </a:solidFill>
            </a:endParaRPr>
          </a:p>
          <a:p>
            <a:pPr marL="0" indent="0" algn="l">
              <a:buNone/>
            </a:pPr>
            <a:r>
              <a:rPr lang="en-US" sz="2100" b="1" i="0" u="sng">
                <a:effectLst/>
              </a:rPr>
              <a:t>Challenges:</a:t>
            </a:r>
            <a:endParaRPr lang="en-US" sz="2100" b="0" i="0">
              <a:solidFill>
                <a:srgbClr val="000000"/>
              </a:solidFill>
              <a:effectLst/>
            </a:endParaRPr>
          </a:p>
          <a:p>
            <a:pPr>
              <a:buClr>
                <a:srgbClr val="8AD0D6"/>
              </a:buClr>
              <a:buFont typeface="Wingdings"/>
              <a:buChar char="v"/>
            </a:pPr>
            <a:r>
              <a:rPr lang="en-US" sz="1600"/>
              <a:t>Filtering out noise and irrelevant mentions.</a:t>
            </a:r>
            <a:endParaRPr lang="en-US" sz="1600">
              <a:solidFill>
                <a:srgbClr val="000000"/>
              </a:solidFill>
            </a:endParaRPr>
          </a:p>
          <a:p>
            <a:pPr>
              <a:buClr>
                <a:srgbClr val="8AD0D6"/>
              </a:buClr>
              <a:buFont typeface="Wingdings"/>
              <a:buChar char="v"/>
            </a:pPr>
            <a:r>
              <a:rPr lang="en-US" sz="1600"/>
              <a:t>Accurately interpreting sentiment of feedback.</a:t>
            </a:r>
            <a:endParaRPr lang="en-US" sz="1600">
              <a:solidFill>
                <a:srgbClr val="000000"/>
              </a:solidFill>
            </a:endParaRPr>
          </a:p>
          <a:p>
            <a:pPr marL="0" indent="0">
              <a:buNone/>
            </a:pPr>
            <a:r>
              <a:rPr lang="en-US" sz="2100" b="1" i="0" u="sng">
                <a:effectLst/>
              </a:rPr>
              <a:t>Tools &amp; Software:</a:t>
            </a:r>
            <a:r>
              <a:rPr lang="en-US" sz="2100" u="sng"/>
              <a:t> </a:t>
            </a:r>
            <a:r>
              <a:rPr lang="en-US" sz="1600" err="1"/>
              <a:t>Apify</a:t>
            </a:r>
            <a:r>
              <a:rPr lang="en-US" sz="1600"/>
              <a:t> LinkedIn, Twitter, Instagram APIs, Python, R, ChatGPT</a:t>
            </a:r>
            <a:endParaRPr lang="en-US" sz="1600">
              <a:solidFill>
                <a:srgbClr val="000000"/>
              </a:solidFill>
            </a:endParaRPr>
          </a:p>
          <a:p>
            <a:pPr marL="0" indent="0" algn="l">
              <a:buNone/>
            </a:pPr>
            <a:r>
              <a:rPr lang="en-US" sz="2100" b="1" i="0" u="sng">
                <a:effectLst/>
              </a:rPr>
              <a:t>Success Evaluation:</a:t>
            </a:r>
            <a:endParaRPr lang="en-US" sz="2100" b="0" i="0">
              <a:solidFill>
                <a:srgbClr val="000000"/>
              </a:solidFill>
              <a:effectLst/>
            </a:endParaRPr>
          </a:p>
          <a:p>
            <a:pPr>
              <a:buClr>
                <a:srgbClr val="8AD0D6"/>
              </a:buClr>
              <a:buFont typeface="Wingdings"/>
              <a:buChar char="v"/>
            </a:pPr>
            <a:r>
              <a:rPr lang="en-US" sz="1600"/>
              <a:t>An increase in attendee retention rate.</a:t>
            </a:r>
            <a:endParaRPr lang="en-US" sz="1600">
              <a:solidFill>
                <a:srgbClr val="000000"/>
              </a:solidFill>
            </a:endParaRPr>
          </a:p>
          <a:p>
            <a:pPr>
              <a:buClr>
                <a:srgbClr val="8AD0D6"/>
              </a:buClr>
              <a:buFont typeface="Wingdings"/>
              <a:buChar char="v"/>
            </a:pPr>
            <a:r>
              <a:rPr lang="en-US" sz="1400">
                <a:solidFill>
                  <a:srgbClr val="F9F9F9"/>
                </a:solidFill>
              </a:rPr>
              <a:t>Enhanced engagement metrics (likes, shares, comments).</a:t>
            </a:r>
          </a:p>
          <a:p>
            <a:pPr>
              <a:buClr>
                <a:srgbClr val="8AD0D6"/>
              </a:buClr>
              <a:buFont typeface="Wingdings"/>
              <a:buChar char="v"/>
            </a:pPr>
            <a:r>
              <a:rPr lang="en-US" sz="1400">
                <a:solidFill>
                  <a:srgbClr val="F9F9F9"/>
                </a:solidFill>
              </a:rPr>
              <a:t>Increase in overall revenue.</a:t>
            </a:r>
          </a:p>
          <a:p>
            <a:pPr marL="0" indent="0">
              <a:buNone/>
            </a:pPr>
            <a:endParaRPr lang="en-US" b="1" u="sng"/>
          </a:p>
        </p:txBody>
      </p:sp>
    </p:spTree>
    <p:extLst>
      <p:ext uri="{BB962C8B-B14F-4D97-AF65-F5344CB8AC3E}">
        <p14:creationId xmlns:p14="http://schemas.microsoft.com/office/powerpoint/2010/main" val="330762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D6B89DD-82BE-2FA1-3944-0D4D2DF5D7DB}"/>
              </a:ext>
            </a:extLst>
          </p:cNvPr>
          <p:cNvSpPr>
            <a:spLocks noGrp="1"/>
          </p:cNvSpPr>
          <p:nvPr>
            <p:ph type="title"/>
          </p:nvPr>
        </p:nvSpPr>
        <p:spPr>
          <a:xfrm>
            <a:off x="5922270" y="2691467"/>
            <a:ext cx="5599942" cy="1115787"/>
          </a:xfrm>
        </p:spPr>
        <p:txBody>
          <a:bodyPr vert="horz" lIns="91440" tIns="45720" rIns="91440" bIns="45720" rtlCol="0" anchor="b">
            <a:normAutofit/>
          </a:bodyPr>
          <a:lstStyle/>
          <a:p>
            <a:pPr algn="ctr">
              <a:lnSpc>
                <a:spcPct val="90000"/>
              </a:lnSpc>
            </a:pPr>
            <a:r>
              <a:rPr lang="en-US" sz="6000"/>
              <a:t>Pseudo-Code</a:t>
            </a:r>
          </a:p>
        </p:txBody>
      </p:sp>
      <p:sp>
        <p:nvSpPr>
          <p:cNvPr id="22" name="Freeform: Shape 21">
            <a:extLst>
              <a:ext uri="{FF2B5EF4-FFF2-40B4-BE49-F238E27FC236}">
                <a16:creationId xmlns:a16="http://schemas.microsoft.com/office/drawing/2014/main" id="{66B2C98D-E0D9-4FE3-8E42-4547B8D27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59120" y="659121"/>
            <a:ext cx="6858001" cy="5539756"/>
          </a:xfrm>
          <a:custGeom>
            <a:avLst/>
            <a:gdLst>
              <a:gd name="connsiteX0" fmla="*/ 6858001 w 6858001"/>
              <a:gd name="connsiteY0" fmla="*/ 1344715 h 5539756"/>
              <a:gd name="connsiteX1" fmla="*/ 6858001 w 6858001"/>
              <a:gd name="connsiteY1" fmla="*/ 1177 h 5539756"/>
              <a:gd name="connsiteX2" fmla="*/ 6702324 w 6858001"/>
              <a:gd name="connsiteY2" fmla="*/ 26222 h 5539756"/>
              <a:gd name="connsiteX3" fmla="*/ 6547333 w 6858001"/>
              <a:gd name="connsiteY3" fmla="*/ 50091 h 5539756"/>
              <a:gd name="connsiteX4" fmla="*/ 6391657 w 6858001"/>
              <a:gd name="connsiteY4" fmla="*/ 73455 h 5539756"/>
              <a:gd name="connsiteX5" fmla="*/ 6235294 w 6858001"/>
              <a:gd name="connsiteY5" fmla="*/ 93458 h 5539756"/>
              <a:gd name="connsiteX6" fmla="*/ 6079618 w 6858001"/>
              <a:gd name="connsiteY6" fmla="*/ 113629 h 5539756"/>
              <a:gd name="connsiteX7" fmla="*/ 5923255 w 6858001"/>
              <a:gd name="connsiteY7" fmla="*/ 132455 h 5539756"/>
              <a:gd name="connsiteX8" fmla="*/ 5768950 w 6858001"/>
              <a:gd name="connsiteY8" fmla="*/ 148591 h 5539756"/>
              <a:gd name="connsiteX9" fmla="*/ 5612588 w 6858001"/>
              <a:gd name="connsiteY9" fmla="*/ 163887 h 5539756"/>
              <a:gd name="connsiteX10" fmla="*/ 5456911 w 6858001"/>
              <a:gd name="connsiteY10" fmla="*/ 177839 h 5539756"/>
              <a:gd name="connsiteX11" fmla="*/ 5303978 w 6858001"/>
              <a:gd name="connsiteY11" fmla="*/ 189941 h 5539756"/>
              <a:gd name="connsiteX12" fmla="*/ 5148987 w 6858001"/>
              <a:gd name="connsiteY12" fmla="*/ 202044 h 5539756"/>
              <a:gd name="connsiteX13" fmla="*/ 4996054 w 6858001"/>
              <a:gd name="connsiteY13" fmla="*/ 212129 h 5539756"/>
              <a:gd name="connsiteX14" fmla="*/ 4843120 w 6858001"/>
              <a:gd name="connsiteY14" fmla="*/ 220029 h 5539756"/>
              <a:gd name="connsiteX15" fmla="*/ 4690873 w 6858001"/>
              <a:gd name="connsiteY15" fmla="*/ 228266 h 5539756"/>
              <a:gd name="connsiteX16" fmla="*/ 4539997 w 6858001"/>
              <a:gd name="connsiteY16" fmla="*/ 235157 h 5539756"/>
              <a:gd name="connsiteX17" fmla="*/ 4390492 w 6858001"/>
              <a:gd name="connsiteY17" fmla="*/ 240032 h 5539756"/>
              <a:gd name="connsiteX18" fmla="*/ 4240988 w 6858001"/>
              <a:gd name="connsiteY18" fmla="*/ 244234 h 5539756"/>
              <a:gd name="connsiteX19" fmla="*/ 4092855 w 6858001"/>
              <a:gd name="connsiteY19" fmla="*/ 248268 h 5539756"/>
              <a:gd name="connsiteX20" fmla="*/ 3946780 w 6858001"/>
              <a:gd name="connsiteY20" fmla="*/ 250117 h 5539756"/>
              <a:gd name="connsiteX21" fmla="*/ 3800704 w 6858001"/>
              <a:gd name="connsiteY21" fmla="*/ 252134 h 5539756"/>
              <a:gd name="connsiteX22" fmla="*/ 3656686 w 6858001"/>
              <a:gd name="connsiteY22" fmla="*/ 253143 h 5539756"/>
              <a:gd name="connsiteX23" fmla="*/ 3514040 w 6858001"/>
              <a:gd name="connsiteY23" fmla="*/ 252134 h 5539756"/>
              <a:gd name="connsiteX24" fmla="*/ 3372765 w 6858001"/>
              <a:gd name="connsiteY24" fmla="*/ 252134 h 5539756"/>
              <a:gd name="connsiteX25" fmla="*/ 3232862 w 6858001"/>
              <a:gd name="connsiteY25" fmla="*/ 250117 h 5539756"/>
              <a:gd name="connsiteX26" fmla="*/ 3095702 w 6858001"/>
              <a:gd name="connsiteY26" fmla="*/ 247092 h 5539756"/>
              <a:gd name="connsiteX27" fmla="*/ 2959914 w 6858001"/>
              <a:gd name="connsiteY27" fmla="*/ 244234 h 5539756"/>
              <a:gd name="connsiteX28" fmla="*/ 2826868 w 6858001"/>
              <a:gd name="connsiteY28" fmla="*/ 241040 h 5539756"/>
              <a:gd name="connsiteX29" fmla="*/ 2694509 w 6858001"/>
              <a:gd name="connsiteY29" fmla="*/ 236166 h 5539756"/>
              <a:gd name="connsiteX30" fmla="*/ 2564208 w 6858001"/>
              <a:gd name="connsiteY30" fmla="*/ 230955 h 5539756"/>
              <a:gd name="connsiteX31" fmla="*/ 2436649 w 6858001"/>
              <a:gd name="connsiteY31" fmla="*/ 226249 h 5539756"/>
              <a:gd name="connsiteX32" fmla="*/ 2187703 w 6858001"/>
              <a:gd name="connsiteY32" fmla="*/ 212969 h 5539756"/>
              <a:gd name="connsiteX33" fmla="*/ 1949045 w 6858001"/>
              <a:gd name="connsiteY33" fmla="*/ 198850 h 5539756"/>
              <a:gd name="connsiteX34" fmla="*/ 1719988 w 6858001"/>
              <a:gd name="connsiteY34" fmla="*/ 184058 h 5539756"/>
              <a:gd name="connsiteX35" fmla="*/ 1503275 w 6858001"/>
              <a:gd name="connsiteY35" fmla="*/ 167753 h 5539756"/>
              <a:gd name="connsiteX36" fmla="*/ 1296163 w 6858001"/>
              <a:gd name="connsiteY36" fmla="*/ 150776 h 5539756"/>
              <a:gd name="connsiteX37" fmla="*/ 1104139 w 6858001"/>
              <a:gd name="connsiteY37" fmla="*/ 132455 h 5539756"/>
              <a:gd name="connsiteX38" fmla="*/ 923774 w 6858001"/>
              <a:gd name="connsiteY38" fmla="*/ 114469 h 5539756"/>
              <a:gd name="connsiteX39" fmla="*/ 757810 w 6858001"/>
              <a:gd name="connsiteY39" fmla="*/ 96484 h 5539756"/>
              <a:gd name="connsiteX40" fmla="*/ 605563 w 6858001"/>
              <a:gd name="connsiteY40" fmla="*/ 79507 h 5539756"/>
              <a:gd name="connsiteX41" fmla="*/ 470460 w 6858001"/>
              <a:gd name="connsiteY41" fmla="*/ 63370 h 5539756"/>
              <a:gd name="connsiteX42" fmla="*/ 348388 w 6858001"/>
              <a:gd name="connsiteY42" fmla="*/ 48074 h 5539756"/>
              <a:gd name="connsiteX43" fmla="*/ 245518 w 6858001"/>
              <a:gd name="connsiteY43" fmla="*/ 35299 h 5539756"/>
              <a:gd name="connsiteX44" fmla="*/ 159107 w 6858001"/>
              <a:gd name="connsiteY44" fmla="*/ 23197 h 5539756"/>
              <a:gd name="connsiteX45" fmla="*/ 40463 w 6858001"/>
              <a:gd name="connsiteY45" fmla="*/ 5883 h 5539756"/>
              <a:gd name="connsiteX46" fmla="*/ 1 w 6858001"/>
              <a:gd name="connsiteY46" fmla="*/ 0 h 5539756"/>
              <a:gd name="connsiteX47" fmla="*/ 1 w 6858001"/>
              <a:gd name="connsiteY47" fmla="*/ 905405 h 5539756"/>
              <a:gd name="connsiteX48" fmla="*/ 0 w 6858001"/>
              <a:gd name="connsiteY48" fmla="*/ 905405 h 5539756"/>
              <a:gd name="connsiteX49" fmla="*/ 0 w 6858001"/>
              <a:gd name="connsiteY49" fmla="*/ 5539756 h 5539756"/>
              <a:gd name="connsiteX50" fmla="*/ 6858000 w 6858001"/>
              <a:gd name="connsiteY50" fmla="*/ 5539756 h 5539756"/>
              <a:gd name="connsiteX51" fmla="*/ 6858000 w 6858001"/>
              <a:gd name="connsiteY51" fmla="*/ 1344715 h 553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39756">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405"/>
                </a:lnTo>
                <a:lnTo>
                  <a:pt x="0" y="905405"/>
                </a:lnTo>
                <a:lnTo>
                  <a:pt x="0" y="5539756"/>
                </a:lnTo>
                <a:lnTo>
                  <a:pt x="6858000" y="5539756"/>
                </a:lnTo>
                <a:lnTo>
                  <a:pt x="6858000" y="1344715"/>
                </a:lnTo>
                <a:close/>
              </a:path>
            </a:pathLst>
          </a:custGeom>
          <a:solidFill>
            <a:srgbClr val="FFFFFF"/>
          </a:solidFill>
          <a:ln>
            <a:noFill/>
          </a:ln>
        </p:spPr>
        <p:txBody>
          <a:bodyPr/>
          <a:lstStyle/>
          <a:p>
            <a:endParaRPr lang="en-US"/>
          </a:p>
        </p:txBody>
      </p:sp>
      <p:sp>
        <p:nvSpPr>
          <p:cNvPr id="24" name="Freeform 27">
            <a:extLst>
              <a:ext uri="{FF2B5EF4-FFF2-40B4-BE49-F238E27FC236}">
                <a16:creationId xmlns:a16="http://schemas.microsoft.com/office/drawing/2014/main" id="{0258BAE0-E019-4635-94F1-D65C71B15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93485"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1FB47F81-0FC3-735A-ECDA-D195DA43AC83}"/>
              </a:ext>
            </a:extLst>
          </p:cNvPr>
          <p:cNvPicPr>
            <a:picLocks noChangeAspect="1"/>
          </p:cNvPicPr>
          <p:nvPr/>
        </p:nvPicPr>
        <p:blipFill>
          <a:blip r:embed="rId7"/>
          <a:stretch>
            <a:fillRect/>
          </a:stretch>
        </p:blipFill>
        <p:spPr>
          <a:xfrm>
            <a:off x="60036" y="0"/>
            <a:ext cx="5049203" cy="6858000"/>
          </a:xfrm>
          <a:prstGeom prst="rect">
            <a:avLst/>
          </a:prstGeom>
        </p:spPr>
      </p:pic>
    </p:spTree>
    <p:extLst>
      <p:ext uri="{BB962C8B-B14F-4D97-AF65-F5344CB8AC3E}">
        <p14:creationId xmlns:p14="http://schemas.microsoft.com/office/powerpoint/2010/main" val="217366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DC3-1C42-A638-7D57-E1DD162B26F6}"/>
              </a:ext>
            </a:extLst>
          </p:cNvPr>
          <p:cNvSpPr>
            <a:spLocks noGrp="1"/>
          </p:cNvSpPr>
          <p:nvPr>
            <p:ph type="title"/>
          </p:nvPr>
        </p:nvSpPr>
        <p:spPr/>
        <p:txBody>
          <a:bodyPr/>
          <a:lstStyle/>
          <a:p>
            <a:r>
              <a:rPr lang="en-US"/>
              <a:t>Audience Analysis</a:t>
            </a:r>
          </a:p>
        </p:txBody>
      </p:sp>
      <p:sp>
        <p:nvSpPr>
          <p:cNvPr id="3" name="Content Placeholder 2">
            <a:extLst>
              <a:ext uri="{FF2B5EF4-FFF2-40B4-BE49-F238E27FC236}">
                <a16:creationId xmlns:a16="http://schemas.microsoft.com/office/drawing/2014/main" id="{D8A272FD-CC71-A176-A8A8-C439FFD0B00A}"/>
              </a:ext>
            </a:extLst>
          </p:cNvPr>
          <p:cNvSpPr>
            <a:spLocks noGrp="1"/>
          </p:cNvSpPr>
          <p:nvPr>
            <p:ph idx="1"/>
          </p:nvPr>
        </p:nvSpPr>
        <p:spPr>
          <a:xfrm>
            <a:off x="345990" y="1754658"/>
            <a:ext cx="4744994" cy="4090087"/>
          </a:xfrm>
        </p:spPr>
        <p:txBody>
          <a:bodyPr>
            <a:normAutofit/>
          </a:bodyPr>
          <a:lstStyle/>
          <a:p>
            <a:pPr marL="457200" indent="-457200">
              <a:lnSpc>
                <a:spcPct val="220000"/>
              </a:lnSpc>
              <a:buFont typeface="+mj-lt"/>
              <a:buAutoNum type="arabicParenR"/>
            </a:pPr>
            <a:r>
              <a:rPr lang="en-US" sz="2800"/>
              <a:t>Key goals and priorities </a:t>
            </a:r>
          </a:p>
          <a:p>
            <a:pPr marL="457200" indent="-457200">
              <a:lnSpc>
                <a:spcPct val="220000"/>
              </a:lnSpc>
              <a:buFont typeface="+mj-lt"/>
              <a:buAutoNum type="arabicParenR"/>
            </a:pPr>
            <a:r>
              <a:rPr lang="en-US" sz="2800"/>
              <a:t>Beliefs and preferences</a:t>
            </a:r>
          </a:p>
          <a:p>
            <a:pPr marL="457200" indent="-457200">
              <a:lnSpc>
                <a:spcPct val="220000"/>
              </a:lnSpc>
              <a:buFont typeface="+mj-lt"/>
              <a:buAutoNum type="arabicParenR"/>
            </a:pPr>
            <a:r>
              <a:rPr lang="en-US" sz="2800"/>
              <a:t>Expectations</a:t>
            </a:r>
          </a:p>
          <a:p>
            <a:pPr marL="457200" indent="-457200">
              <a:lnSpc>
                <a:spcPct val="220000"/>
              </a:lnSpc>
              <a:buFont typeface="+mj-lt"/>
              <a:buAutoNum type="arabicParenR"/>
            </a:pPr>
            <a:r>
              <a:rPr lang="en-US" sz="2800"/>
              <a:t>Opportune timing </a:t>
            </a:r>
          </a:p>
        </p:txBody>
      </p:sp>
      <p:sp>
        <p:nvSpPr>
          <p:cNvPr id="5" name="TextBox 4">
            <a:extLst>
              <a:ext uri="{FF2B5EF4-FFF2-40B4-BE49-F238E27FC236}">
                <a16:creationId xmlns:a16="http://schemas.microsoft.com/office/drawing/2014/main" id="{43EBEA4D-350C-497F-F478-06188F2C8C32}"/>
              </a:ext>
            </a:extLst>
          </p:cNvPr>
          <p:cNvSpPr txBox="1"/>
          <p:nvPr/>
        </p:nvSpPr>
        <p:spPr>
          <a:xfrm>
            <a:off x="6096000" y="4805057"/>
            <a:ext cx="5323703" cy="1569660"/>
          </a:xfrm>
          <a:prstGeom prst="rect">
            <a:avLst/>
          </a:prstGeom>
          <a:noFill/>
        </p:spPr>
        <p:txBody>
          <a:bodyPr wrap="square">
            <a:spAutoFit/>
          </a:bodyPr>
          <a:lstStyle/>
          <a:p>
            <a:pPr marL="457200" indent="-457200">
              <a:buFont typeface="+mj-lt"/>
              <a:buAutoNum type="arabicParenR"/>
            </a:pPr>
            <a:endParaRPr lang="en-US" sz="2800" dirty="0"/>
          </a:p>
          <a:p>
            <a:r>
              <a:rPr lang="en-US" sz="2000" dirty="0"/>
              <a:t>Upcoming conference which is going to be held in April</a:t>
            </a:r>
          </a:p>
          <a:p>
            <a:pPr marL="457200" indent="-457200">
              <a:buFont typeface="+mj-lt"/>
              <a:buAutoNum type="arabicParenR"/>
            </a:pPr>
            <a:endParaRPr lang="en-US" sz="2800" dirty="0"/>
          </a:p>
        </p:txBody>
      </p:sp>
      <p:sp>
        <p:nvSpPr>
          <p:cNvPr id="6" name="Right Arrow 5">
            <a:extLst>
              <a:ext uri="{FF2B5EF4-FFF2-40B4-BE49-F238E27FC236}">
                <a16:creationId xmlns:a16="http://schemas.microsoft.com/office/drawing/2014/main" id="{A9E26911-DE99-9E09-C614-E09565EDC7E4}"/>
              </a:ext>
            </a:extLst>
          </p:cNvPr>
          <p:cNvSpPr/>
          <p:nvPr/>
        </p:nvSpPr>
        <p:spPr>
          <a:xfrm>
            <a:off x="5090984" y="2242484"/>
            <a:ext cx="568410" cy="27184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4E9C4C34-BFB2-2613-8C6A-3C47855C0824}"/>
              </a:ext>
            </a:extLst>
          </p:cNvPr>
          <p:cNvSpPr txBox="1"/>
          <p:nvPr/>
        </p:nvSpPr>
        <p:spPr>
          <a:xfrm>
            <a:off x="6007443" y="2016174"/>
            <a:ext cx="5099222" cy="984885"/>
          </a:xfrm>
          <a:prstGeom prst="rect">
            <a:avLst/>
          </a:prstGeom>
          <a:noFill/>
        </p:spPr>
        <p:txBody>
          <a:bodyPr wrap="square" rtlCol="0">
            <a:spAutoFit/>
          </a:bodyPr>
          <a:lstStyle/>
          <a:p>
            <a:r>
              <a:rPr lang="en-US" sz="2000" dirty="0"/>
              <a:t>Increase number of participant in the INFORMS conferences</a:t>
            </a:r>
          </a:p>
          <a:p>
            <a:endParaRPr lang="en-US" dirty="0"/>
          </a:p>
        </p:txBody>
      </p:sp>
      <p:sp>
        <p:nvSpPr>
          <p:cNvPr id="8" name="Right Arrow 7">
            <a:extLst>
              <a:ext uri="{FF2B5EF4-FFF2-40B4-BE49-F238E27FC236}">
                <a16:creationId xmlns:a16="http://schemas.microsoft.com/office/drawing/2014/main" id="{490A6011-369D-7796-BC11-08B3DFB0B834}"/>
              </a:ext>
            </a:extLst>
          </p:cNvPr>
          <p:cNvSpPr/>
          <p:nvPr/>
        </p:nvSpPr>
        <p:spPr>
          <a:xfrm>
            <a:off x="5103340" y="4358087"/>
            <a:ext cx="568410" cy="27184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ight Arrow 8">
            <a:extLst>
              <a:ext uri="{FF2B5EF4-FFF2-40B4-BE49-F238E27FC236}">
                <a16:creationId xmlns:a16="http://schemas.microsoft.com/office/drawing/2014/main" id="{29441356-FC92-B4DB-3114-2BEBA2E72555}"/>
              </a:ext>
            </a:extLst>
          </p:cNvPr>
          <p:cNvSpPr/>
          <p:nvPr/>
        </p:nvSpPr>
        <p:spPr>
          <a:xfrm>
            <a:off x="5090984" y="3354615"/>
            <a:ext cx="568410" cy="27185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E4527529-FADF-2808-B7AD-AC359922BB30}"/>
              </a:ext>
            </a:extLst>
          </p:cNvPr>
          <p:cNvSpPr txBox="1"/>
          <p:nvPr/>
        </p:nvSpPr>
        <p:spPr>
          <a:xfrm>
            <a:off x="6096000" y="4291474"/>
            <a:ext cx="4744994" cy="707886"/>
          </a:xfrm>
          <a:prstGeom prst="rect">
            <a:avLst/>
          </a:prstGeom>
          <a:noFill/>
        </p:spPr>
        <p:txBody>
          <a:bodyPr wrap="square" rtlCol="0">
            <a:spAutoFit/>
          </a:bodyPr>
          <a:lstStyle/>
          <a:p>
            <a:r>
              <a:rPr lang="en-US" sz="2000" dirty="0"/>
              <a:t>Increase in retention rate of new members → High Business Impact</a:t>
            </a:r>
          </a:p>
        </p:txBody>
      </p:sp>
      <p:sp>
        <p:nvSpPr>
          <p:cNvPr id="11" name="Right Arrow 10">
            <a:extLst>
              <a:ext uri="{FF2B5EF4-FFF2-40B4-BE49-F238E27FC236}">
                <a16:creationId xmlns:a16="http://schemas.microsoft.com/office/drawing/2014/main" id="{EA1E86D4-9BC0-4640-EB84-38085B995B99}"/>
              </a:ext>
            </a:extLst>
          </p:cNvPr>
          <p:cNvSpPr/>
          <p:nvPr/>
        </p:nvSpPr>
        <p:spPr>
          <a:xfrm>
            <a:off x="5103340" y="5399683"/>
            <a:ext cx="568410" cy="27184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30FD041-F466-619F-2DBD-47CFE317FFFA}"/>
              </a:ext>
            </a:extLst>
          </p:cNvPr>
          <p:cNvSpPr txBox="1"/>
          <p:nvPr/>
        </p:nvSpPr>
        <p:spPr>
          <a:xfrm>
            <a:off x="6007443" y="3143936"/>
            <a:ext cx="5099222" cy="707886"/>
          </a:xfrm>
          <a:prstGeom prst="rect">
            <a:avLst/>
          </a:prstGeom>
          <a:noFill/>
        </p:spPr>
        <p:txBody>
          <a:bodyPr wrap="square" rtlCol="0">
            <a:spAutoFit/>
          </a:bodyPr>
          <a:lstStyle/>
          <a:p>
            <a:r>
              <a:rPr lang="en-US" sz="2000" dirty="0"/>
              <a:t>Better and instant support makes customers happier. This is Business 101</a:t>
            </a:r>
            <a:endParaRPr lang="en-US" dirty="0"/>
          </a:p>
        </p:txBody>
      </p:sp>
    </p:spTree>
    <p:extLst>
      <p:ext uri="{BB962C8B-B14F-4D97-AF65-F5344CB8AC3E}">
        <p14:creationId xmlns:p14="http://schemas.microsoft.com/office/powerpoint/2010/main" val="27613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255A9-FF48-6595-9E70-552EEF846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C9D7D-26B1-AC5C-D702-B3B2E7E92C32}"/>
              </a:ext>
            </a:extLst>
          </p:cNvPr>
          <p:cNvSpPr>
            <a:spLocks noGrp="1"/>
          </p:cNvSpPr>
          <p:nvPr>
            <p:ph type="title"/>
          </p:nvPr>
        </p:nvSpPr>
        <p:spPr/>
        <p:txBody>
          <a:bodyPr/>
          <a:lstStyle/>
          <a:p>
            <a:r>
              <a:rPr lang="en-US"/>
              <a:t>Audience Analysis</a:t>
            </a:r>
          </a:p>
        </p:txBody>
      </p:sp>
      <p:sp>
        <p:nvSpPr>
          <p:cNvPr id="3" name="Content Placeholder 2">
            <a:extLst>
              <a:ext uri="{FF2B5EF4-FFF2-40B4-BE49-F238E27FC236}">
                <a16:creationId xmlns:a16="http://schemas.microsoft.com/office/drawing/2014/main" id="{1FC7F2F6-588B-9871-BB90-3DB35D026A96}"/>
              </a:ext>
            </a:extLst>
          </p:cNvPr>
          <p:cNvSpPr>
            <a:spLocks noGrp="1"/>
          </p:cNvSpPr>
          <p:nvPr>
            <p:ph idx="1"/>
          </p:nvPr>
        </p:nvSpPr>
        <p:spPr>
          <a:xfrm>
            <a:off x="345990" y="1754658"/>
            <a:ext cx="4744994" cy="4090087"/>
          </a:xfrm>
        </p:spPr>
        <p:txBody>
          <a:bodyPr>
            <a:normAutofit lnSpcReduction="10000"/>
          </a:bodyPr>
          <a:lstStyle/>
          <a:p>
            <a:pPr marL="0" indent="0">
              <a:lnSpc>
                <a:spcPct val="220000"/>
              </a:lnSpc>
              <a:buNone/>
            </a:pPr>
            <a:r>
              <a:rPr lang="en-US" sz="2800"/>
              <a:t>5)  Topic Familiarity</a:t>
            </a:r>
          </a:p>
          <a:p>
            <a:pPr marL="0" indent="0">
              <a:lnSpc>
                <a:spcPct val="220000"/>
              </a:lnSpc>
              <a:buNone/>
            </a:pPr>
            <a:r>
              <a:rPr lang="en-US" sz="2800"/>
              <a:t>6) Data Literacy</a:t>
            </a:r>
          </a:p>
          <a:p>
            <a:pPr marL="0" indent="0">
              <a:lnSpc>
                <a:spcPct val="220000"/>
              </a:lnSpc>
              <a:buNone/>
            </a:pPr>
            <a:r>
              <a:rPr lang="en-US" sz="2800"/>
              <a:t>7) Seniority</a:t>
            </a:r>
          </a:p>
          <a:p>
            <a:pPr marL="0" indent="0">
              <a:lnSpc>
                <a:spcPct val="220000"/>
              </a:lnSpc>
              <a:buNone/>
            </a:pPr>
            <a:r>
              <a:rPr lang="en-US" sz="2800"/>
              <a:t>8) Audience mix</a:t>
            </a:r>
          </a:p>
          <a:p>
            <a:pPr marL="0" indent="0">
              <a:lnSpc>
                <a:spcPct val="220000"/>
              </a:lnSpc>
              <a:buNone/>
            </a:pPr>
            <a:endParaRPr lang="en-US" sz="2800"/>
          </a:p>
        </p:txBody>
      </p:sp>
      <p:sp>
        <p:nvSpPr>
          <p:cNvPr id="6" name="Right Arrow 5">
            <a:extLst>
              <a:ext uri="{FF2B5EF4-FFF2-40B4-BE49-F238E27FC236}">
                <a16:creationId xmlns:a16="http://schemas.microsoft.com/office/drawing/2014/main" id="{18676F02-CF87-2883-BEA6-27BE131728AB}"/>
              </a:ext>
            </a:extLst>
          </p:cNvPr>
          <p:cNvSpPr/>
          <p:nvPr/>
        </p:nvSpPr>
        <p:spPr>
          <a:xfrm>
            <a:off x="5103340" y="2206399"/>
            <a:ext cx="568410" cy="27184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4BB7D585-BFC3-9C53-6F0F-6A1B85E3C187}"/>
              </a:ext>
            </a:extLst>
          </p:cNvPr>
          <p:cNvSpPr txBox="1"/>
          <p:nvPr/>
        </p:nvSpPr>
        <p:spPr>
          <a:xfrm>
            <a:off x="5895201" y="2069004"/>
            <a:ext cx="5522665" cy="1015663"/>
          </a:xfrm>
          <a:prstGeom prst="rect">
            <a:avLst/>
          </a:prstGeom>
          <a:noFill/>
        </p:spPr>
        <p:txBody>
          <a:bodyPr wrap="square" rtlCol="0">
            <a:spAutoFit/>
          </a:bodyPr>
          <a:lstStyle/>
          <a:p>
            <a:r>
              <a:rPr lang="en-US" sz="2000" dirty="0"/>
              <a:t>Not much Familiar with data and coding, so requires a more business focused explanation</a:t>
            </a:r>
          </a:p>
        </p:txBody>
      </p:sp>
      <p:sp>
        <p:nvSpPr>
          <p:cNvPr id="8" name="Right Arrow 7">
            <a:extLst>
              <a:ext uri="{FF2B5EF4-FFF2-40B4-BE49-F238E27FC236}">
                <a16:creationId xmlns:a16="http://schemas.microsoft.com/office/drawing/2014/main" id="{836CF24C-8B65-86BF-AF8E-ECD4581F7F24}"/>
              </a:ext>
            </a:extLst>
          </p:cNvPr>
          <p:cNvSpPr/>
          <p:nvPr/>
        </p:nvSpPr>
        <p:spPr>
          <a:xfrm>
            <a:off x="5103340" y="4295230"/>
            <a:ext cx="568410" cy="27184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ight Arrow 8">
            <a:extLst>
              <a:ext uri="{FF2B5EF4-FFF2-40B4-BE49-F238E27FC236}">
                <a16:creationId xmlns:a16="http://schemas.microsoft.com/office/drawing/2014/main" id="{CF6A8859-2877-BD70-9417-72DFDB1ADD77}"/>
              </a:ext>
            </a:extLst>
          </p:cNvPr>
          <p:cNvSpPr/>
          <p:nvPr/>
        </p:nvSpPr>
        <p:spPr>
          <a:xfrm>
            <a:off x="5090984" y="3267133"/>
            <a:ext cx="568410" cy="27185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92E22C4B-ACD4-0C00-E115-1C3A2A531C0C}"/>
              </a:ext>
            </a:extLst>
          </p:cNvPr>
          <p:cNvSpPr txBox="1"/>
          <p:nvPr/>
        </p:nvSpPr>
        <p:spPr>
          <a:xfrm>
            <a:off x="5895202" y="4213136"/>
            <a:ext cx="5522665" cy="707886"/>
          </a:xfrm>
          <a:prstGeom prst="rect">
            <a:avLst/>
          </a:prstGeom>
          <a:noFill/>
        </p:spPr>
        <p:txBody>
          <a:bodyPr wrap="square" rtlCol="0">
            <a:spAutoFit/>
          </a:bodyPr>
          <a:lstStyle/>
          <a:p>
            <a:r>
              <a:rPr lang="en-US" sz="2000" dirty="0"/>
              <a:t>Audience must be aware of our project and the problem to be solved</a:t>
            </a:r>
          </a:p>
        </p:txBody>
      </p:sp>
      <p:sp>
        <p:nvSpPr>
          <p:cNvPr id="11" name="Right Arrow 10">
            <a:extLst>
              <a:ext uri="{FF2B5EF4-FFF2-40B4-BE49-F238E27FC236}">
                <a16:creationId xmlns:a16="http://schemas.microsoft.com/office/drawing/2014/main" id="{DFD3D8EA-9C33-C3F7-C22F-18223A66AC98}"/>
              </a:ext>
            </a:extLst>
          </p:cNvPr>
          <p:cNvSpPr/>
          <p:nvPr/>
        </p:nvSpPr>
        <p:spPr>
          <a:xfrm>
            <a:off x="5103340" y="5287766"/>
            <a:ext cx="568410" cy="27184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C026796-0377-DE4F-60CE-0A0DEFC9CF96}"/>
              </a:ext>
            </a:extLst>
          </p:cNvPr>
          <p:cNvSpPr txBox="1"/>
          <p:nvPr/>
        </p:nvSpPr>
        <p:spPr>
          <a:xfrm>
            <a:off x="5895202" y="3203003"/>
            <a:ext cx="5522665" cy="1015663"/>
          </a:xfrm>
          <a:prstGeom prst="rect">
            <a:avLst/>
          </a:prstGeom>
          <a:noFill/>
        </p:spPr>
        <p:txBody>
          <a:bodyPr wrap="square" rtlCol="0">
            <a:spAutoFit/>
          </a:bodyPr>
          <a:lstStyle/>
          <a:p>
            <a:r>
              <a:rPr lang="en-US" sz="2000" dirty="0"/>
              <a:t>Audience is estimated to be well educated with background in business, who understands graphs and math</a:t>
            </a:r>
          </a:p>
        </p:txBody>
      </p:sp>
      <p:sp>
        <p:nvSpPr>
          <p:cNvPr id="13" name="TextBox 12">
            <a:extLst>
              <a:ext uri="{FF2B5EF4-FFF2-40B4-BE49-F238E27FC236}">
                <a16:creationId xmlns:a16="http://schemas.microsoft.com/office/drawing/2014/main" id="{EE6B9A82-C2A6-D9AC-33E9-ECFDFF77B9B3}"/>
              </a:ext>
            </a:extLst>
          </p:cNvPr>
          <p:cNvSpPr txBox="1"/>
          <p:nvPr/>
        </p:nvSpPr>
        <p:spPr>
          <a:xfrm>
            <a:off x="5895202" y="5177102"/>
            <a:ext cx="5522665" cy="707886"/>
          </a:xfrm>
          <a:prstGeom prst="rect">
            <a:avLst/>
          </a:prstGeom>
          <a:noFill/>
        </p:spPr>
        <p:txBody>
          <a:bodyPr wrap="square" rtlCol="0">
            <a:spAutoFit/>
          </a:bodyPr>
          <a:lstStyle/>
          <a:p>
            <a:r>
              <a:rPr lang="en-US" sz="2000" dirty="0"/>
              <a:t>Mix of end user, senior executives and marketing team</a:t>
            </a:r>
          </a:p>
        </p:txBody>
      </p:sp>
    </p:spTree>
    <p:extLst>
      <p:ext uri="{BB962C8B-B14F-4D97-AF65-F5344CB8AC3E}">
        <p14:creationId xmlns:p14="http://schemas.microsoft.com/office/powerpoint/2010/main" val="2477795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{9B546D1F-EEE9-8044-B423-B623340D6348}tf10001062</Template>
  <TotalTime>0</TotalTime>
  <Words>1695</Words>
  <Application>Microsoft Macintosh PowerPoint</Application>
  <PresentationFormat>Widescreen</PresentationFormat>
  <Paragraphs>229</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 CHANCERY</vt:lpstr>
      <vt:lpstr>Arial</vt:lpstr>
      <vt:lpstr>Calibri</vt:lpstr>
      <vt:lpstr>Century Gothic</vt:lpstr>
      <vt:lpstr>Söhne</vt:lpstr>
      <vt:lpstr>Symbol</vt:lpstr>
      <vt:lpstr>Wingdings</vt:lpstr>
      <vt:lpstr>Wingdings 3</vt:lpstr>
      <vt:lpstr>Ion</vt:lpstr>
      <vt:lpstr>PowerPoint Presentation</vt:lpstr>
      <vt:lpstr>EXECUTIVE SUMMARY– SENTIMENT ANALYSIS</vt:lpstr>
      <vt:lpstr>PowerPoint Presentation</vt:lpstr>
      <vt:lpstr>METHODOLOGY – PATH TO SUCCESS </vt:lpstr>
      <vt:lpstr>EXPLORATORY DATA ANALYSIS: KEY VAIRABLES</vt:lpstr>
      <vt:lpstr>Method: Social Media Engagement Analysis </vt:lpstr>
      <vt:lpstr>Pseudo-Code</vt:lpstr>
      <vt:lpstr>Audience Analysis</vt:lpstr>
      <vt:lpstr>Audience Analysis</vt:lpstr>
      <vt:lpstr>Have an Insight? </vt:lpstr>
      <vt:lpstr>Drama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Joaquin Carretero Martinez</dc:creator>
  <cp:lastModifiedBy>Joaquin Carretero Martinez</cp:lastModifiedBy>
  <cp:revision>1</cp:revision>
  <dcterms:created xsi:type="dcterms:W3CDTF">2024-01-22T20:02:25Z</dcterms:created>
  <dcterms:modified xsi:type="dcterms:W3CDTF">2024-02-10T07:18:00Z</dcterms:modified>
</cp:coreProperties>
</file>