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0" r:id="rId2"/>
    <p:sldId id="637" r:id="rId3"/>
    <p:sldId id="505" r:id="rId4"/>
    <p:sldId id="526" r:id="rId5"/>
    <p:sldId id="638" r:id="rId6"/>
    <p:sldId id="639" r:id="rId7"/>
    <p:sldId id="640" r:id="rId8"/>
    <p:sldId id="642" r:id="rId9"/>
    <p:sldId id="64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7E6"/>
    <a:srgbClr val="FAFAFA"/>
    <a:srgbClr val="FDDCDB"/>
    <a:srgbClr val="310403"/>
    <a:srgbClr val="934BC9"/>
    <a:srgbClr val="7F7F7F"/>
    <a:srgbClr val="909090"/>
    <a:srgbClr val="99A8D7"/>
    <a:srgbClr val="CAD2EA"/>
    <a:srgbClr val="43C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4" autoAdjust="0"/>
    <p:restoredTop sz="68772" autoAdjust="0"/>
  </p:normalViewPr>
  <p:slideViewPr>
    <p:cSldViewPr>
      <p:cViewPr>
        <p:scale>
          <a:sx n="66" d="100"/>
          <a:sy n="66" d="100"/>
        </p:scale>
        <p:origin x="2244" y="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3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F373E-48EE-4419-81F1-F7592575718D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EBE68-D961-4E0B-A3F2-D4E4E3C01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30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https://assets.weforum.org/article/image/large_b05pCeiWDULOlBGVxJ52gFYvy6EPYx8R5WyOhPz1lNQ.jpg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EBE68-D961-4E0B-A3F2-D4E4E3C011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85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Western</a:t>
            </a:r>
            <a:r>
              <a:rPr lang="en-US" baseline="0" dirty="0" smtClean="0"/>
              <a:t> mom - </a:t>
            </a:r>
            <a:r>
              <a:rPr lang="en-US" dirty="0" smtClean="0"/>
              <a:t>https://www.oakbendmedcenter.org/wp-content/uploads/2015/04/bigstock-New-Parents-With-Baby-Talking-4637025.jpg</a:t>
            </a:r>
          </a:p>
          <a:p>
            <a:r>
              <a:rPr lang="en-US" dirty="0" smtClean="0"/>
              <a:t>Western mom -</a:t>
            </a:r>
            <a:r>
              <a:rPr lang="en-US" baseline="0" dirty="0" smtClean="0"/>
              <a:t> http://www.affordabledaycare.net/stk25210nwl.jpg</a:t>
            </a:r>
          </a:p>
          <a:p>
            <a:r>
              <a:rPr lang="en-US" baseline="0" dirty="0" smtClean="0"/>
              <a:t>Orissa mom - https://upload.wikimedia.org/wikipedia/commons/c/c7/Mother_and_newborn_child_in_Orissa.jpg</a:t>
            </a:r>
          </a:p>
          <a:p>
            <a:r>
              <a:rPr lang="en-US" baseline="0" dirty="0" smtClean="0"/>
              <a:t>East Africa mom - http://healthreportereastafrica.com/wp-content/uploads/2016/01/premature-babies-ug.jpg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Worldmapper</a:t>
            </a:r>
            <a:r>
              <a:rPr lang="en-US" dirty="0" smtClean="0"/>
              <a:t> - </a:t>
            </a:r>
            <a:r>
              <a:rPr lang="en-US" sz="1200" dirty="0" smtClean="0"/>
              <a:t>http://www.worldmapper.org/display.php?selected=258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EBE68-D961-4E0B-A3F2-D4E4E3C011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72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360 million people worldwide have disabling hearing loss,</a:t>
            </a:r>
            <a:r>
              <a:rPr lang="en-US" baseline="0" dirty="0" smtClean="0"/>
              <a:t> 90% of people are adults and the numbers increase with age. </a:t>
            </a:r>
          </a:p>
          <a:p>
            <a:endParaRPr lang="en-US" dirty="0" smtClean="0"/>
          </a:p>
          <a:p>
            <a:r>
              <a:rPr lang="en-US" dirty="0" smtClean="0"/>
              <a:t>Hearing loss may result from genetic causes, complications at birth, certain infectious diseases, chronic ear infections, the use of particular drugs, exposure to excessive noise and ageing.</a:t>
            </a:r>
          </a:p>
          <a:p>
            <a:r>
              <a:rPr lang="en-US" dirty="0" smtClean="0"/>
              <a:t>Half of all cases of hearing loss are avoidable through primary prevention.</a:t>
            </a:r>
          </a:p>
          <a:p>
            <a:r>
              <a:rPr lang="en-US" dirty="0" smtClean="0"/>
              <a:t>People with hearing loss can benefit from hearing aids, cochlear implants and other assistive devices; captioning and sign language; and other forms of educational and social support.</a:t>
            </a:r>
          </a:p>
          <a:p>
            <a:r>
              <a:rPr lang="en-US" dirty="0" smtClean="0"/>
              <a:t>Current production of hearing aids meets less than 10% of global need.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EBE68-D961-4E0B-A3F2-D4E4E3C011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31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Although the social burdens alone make this an important public health issue, there is also a steep economic cost HL in the form of disability, loss of days worked and the cost of devices to improve hearing. To better understand the progression of AHL I am going to describe mammalian auditory transduction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EBE68-D961-4E0B-A3F2-D4E4E3C011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02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Although the social burdens alone make this an important public health issue, there is also a steep economic cost HL in the form of disability, loss of days worked and the cost of devices to improve hearing. To better understand the progression of AHL I am going to describe mammalian auditory transduction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EBE68-D961-4E0B-A3F2-D4E4E3C011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22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Although the social burdens alone make this an important public health issue, there is also a steep economic cost HL in the form of disability, loss of days worked and the cost of devices to improve hearing. To better understand the progression of AHL I am going to describe mammalian auditory transduction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EBE68-D961-4E0B-A3F2-D4E4E3C011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82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Although the social burdens alone make this an important public health issue, there is also a steep economic cost HL in the form of disability, loss of days worked and the cost of devices to improve hearing. To better understand the progression of AHL I am going to describe mammalian auditory transduction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EBE68-D961-4E0B-A3F2-D4E4E3C011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03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Although the social burdens alone make this an important public health issue, there is also a steep economic cost HL in the form of disability, loss of days worked and the cost of devices to improve hearing. To better understand the progression of AHL I am going to describe mammalian auditory transduction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EBE68-D961-4E0B-A3F2-D4E4E3C011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39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Although the social burdens alone make this an important public health issue, there is also a steep economic cost HL in the form of disability, loss of days worked and the cost of devices to improve hearing. To better understand the progression of AHL I am going to describe mammalian auditory transduction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EBE68-D961-4E0B-A3F2-D4E4E3C011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82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5E8F-C24B-447D-96A1-31C42002591F}" type="datetime1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64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51A1-517C-4859-8F2A-B2F9097A8FEF}" type="datetime1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0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8F77-5A50-4396-BB1F-33D5020DD64A}" type="datetime1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4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6425-3D45-42EB-8DB1-002CE5FB83F9}" type="datetime1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3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16BA-A009-4F1F-9059-B8C1F6859737}" type="datetime1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7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D6798-3E24-4777-9B1C-D7F80C1DF7E0}" type="datetime1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0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1A3F-8AF3-4F33-B322-D4E1187B22DA}" type="datetime1">
              <a:rPr lang="en-US" smtClean="0"/>
              <a:t>10/21/2016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8CFC-4140-49D0-80DF-E2C9573F7735}" type="datetime1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4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8527-21D3-40E8-9385-80AA89544119}" type="datetime1">
              <a:rPr lang="en-US" smtClean="0"/>
              <a:t>10/21/2016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9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517E-4DB6-4375-9EEA-7D5D0BC0B040}" type="datetime1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6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80DC-3962-4FBE-A09A-2F32367D0F38}" type="datetime1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9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24D1B-CF11-4DF7-9CDD-D0C9D30BD2A1}" type="datetime1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A9353-7057-4321-962A-19CCFE7F7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9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2"/>
          <a:stretch/>
        </p:blipFill>
        <p:spPr>
          <a:xfrm>
            <a:off x="0" y="0"/>
            <a:ext cx="9144000" cy="42671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3482975"/>
            <a:ext cx="9144000" cy="3375025"/>
          </a:xfrm>
          <a:prstGeom prst="rect">
            <a:avLst/>
          </a:prstGeom>
          <a:solidFill>
            <a:srgbClr val="3104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63975"/>
            <a:ext cx="9144000" cy="1089025"/>
          </a:xfrm>
          <a:solidFill>
            <a:srgbClr val="310403"/>
          </a:solidFill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Modeling Maternal Mortality Rates: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Abortion Access or Books?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953000"/>
            <a:ext cx="9144000" cy="1905000"/>
          </a:xfrm>
          <a:solidFill>
            <a:srgbClr val="310403"/>
          </a:solidFill>
        </p:spPr>
        <p:txBody>
          <a:bodyPr>
            <a:normAutofit fontScale="92500" lnSpcReduction="10000"/>
          </a:bodyPr>
          <a:lstStyle/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600" dirty="0" smtClean="0">
                <a:solidFill>
                  <a:schemeClr val="bg1"/>
                </a:solidFill>
                <a:latin typeface="+mj-lt"/>
              </a:rPr>
              <a:t>Rebecca </a:t>
            </a:r>
            <a:r>
              <a:rPr lang="en-US" sz="2600" dirty="0" smtClean="0">
                <a:solidFill>
                  <a:schemeClr val="bg1"/>
                </a:solidFill>
                <a:latin typeface="+mj-lt"/>
              </a:rPr>
              <a:t>Minich</a:t>
            </a:r>
          </a:p>
          <a:p>
            <a:r>
              <a:rPr lang="en-US" sz="2600" dirty="0" smtClean="0">
                <a:solidFill>
                  <a:schemeClr val="bg1"/>
                </a:solidFill>
                <a:latin typeface="+mj-lt"/>
              </a:rPr>
              <a:t>10.27.16</a:t>
            </a:r>
            <a:endParaRPr lang="en-US" sz="260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79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901" y="3156944"/>
            <a:ext cx="5376736" cy="26463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9038"/>
          </a:xfrm>
          <a:solidFill>
            <a:srgbClr val="310403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The Problem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2778461" cy="18650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4000"/>
            <a:ext cx="2778461" cy="18650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24400"/>
            <a:ext cx="2778461" cy="183602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77950" y="4724400"/>
            <a:ext cx="2874850" cy="923330"/>
          </a:xfrm>
          <a:prstGeom prst="rect">
            <a:avLst/>
          </a:prstGeom>
          <a:solidFill>
            <a:srgbClr val="FEE7E6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Being a mom in a developed country is </a:t>
            </a:r>
            <a:r>
              <a:rPr lang="en-US" dirty="0" err="1" smtClean="0"/>
              <a:t>ghood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06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53"/>
          <a:stretch/>
        </p:blipFill>
        <p:spPr>
          <a:xfrm>
            <a:off x="0" y="1187823"/>
            <a:ext cx="9144000" cy="605117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191000" y="1188720"/>
            <a:ext cx="3200400" cy="24228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88720"/>
          </a:xfrm>
          <a:prstGeom prst="rect">
            <a:avLst/>
          </a:prstGeom>
          <a:solidFill>
            <a:srgbClr val="310403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What </a:t>
            </a:r>
            <a:r>
              <a:rPr lang="en-US" sz="4000" dirty="0" smtClean="0">
                <a:solidFill>
                  <a:schemeClr val="bg1"/>
                </a:solidFill>
              </a:rPr>
              <a:t>contributes </a:t>
            </a:r>
            <a:r>
              <a:rPr lang="en-US" sz="4000" dirty="0">
                <a:solidFill>
                  <a:schemeClr val="bg1"/>
                </a:solidFill>
              </a:rPr>
              <a:t>to </a:t>
            </a:r>
            <a:r>
              <a:rPr lang="en-US" sz="4000" dirty="0" smtClean="0">
                <a:solidFill>
                  <a:schemeClr val="bg1"/>
                </a:solidFill>
              </a:rPr>
              <a:t>global maternal </a:t>
            </a:r>
            <a:r>
              <a:rPr lang="en-US" sz="4000" dirty="0">
                <a:solidFill>
                  <a:schemeClr val="bg1"/>
                </a:solidFill>
              </a:rPr>
              <a:t>mortality </a:t>
            </a:r>
            <a:r>
              <a:rPr lang="en-US" sz="4000" dirty="0" smtClean="0">
                <a:solidFill>
                  <a:schemeClr val="bg1"/>
                </a:solidFill>
              </a:rPr>
              <a:t>rates? 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87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solidFill>
            <a:srgbClr val="310403"/>
          </a:solidFill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What </a:t>
            </a:r>
            <a:r>
              <a:rPr lang="en-US" sz="4000" dirty="0">
                <a:solidFill>
                  <a:schemeClr val="bg1"/>
                </a:solidFill>
              </a:rPr>
              <a:t>data have you </a:t>
            </a:r>
            <a:r>
              <a:rPr lang="en-US" sz="4000" dirty="0" smtClean="0">
                <a:solidFill>
                  <a:schemeClr val="bg1"/>
                </a:solidFill>
              </a:rPr>
              <a:t>gathered </a:t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and </a:t>
            </a:r>
            <a:r>
              <a:rPr lang="en-US" sz="4000" dirty="0">
                <a:solidFill>
                  <a:schemeClr val="bg1"/>
                </a:solidFill>
              </a:rPr>
              <a:t>how did you gather it?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16329" y="6400800"/>
            <a:ext cx="6034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http://</a:t>
            </a:r>
            <a:r>
              <a:rPr lang="en-US" sz="1200" i="1" dirty="0" smtClean="0"/>
              <a:t>www.cdc.gov/nchs/data/databriefs/db214_fig1.png</a:t>
            </a:r>
            <a:endParaRPr lang="en-US" sz="1200" i="1" dirty="0"/>
          </a:p>
        </p:txBody>
      </p:sp>
      <p:sp>
        <p:nvSpPr>
          <p:cNvPr id="6" name="Rectangle 5"/>
          <p:cNvSpPr/>
          <p:nvPr/>
        </p:nvSpPr>
        <p:spPr>
          <a:xfrm>
            <a:off x="5181600" y="2745957"/>
            <a:ext cx="3799114" cy="2031325"/>
          </a:xfrm>
          <a:prstGeom prst="rect">
            <a:avLst/>
          </a:prstGeom>
          <a:solidFill>
            <a:srgbClr val="FEE7E6"/>
          </a:solidFill>
        </p:spPr>
        <p:txBody>
          <a:bodyPr wrap="square">
            <a:spAutoFit/>
          </a:bodyPr>
          <a:lstStyle/>
          <a:p>
            <a:r>
              <a:rPr lang="en-US" i="1" dirty="0" smtClean="0"/>
              <a:t>“</a:t>
            </a:r>
            <a:r>
              <a:rPr lang="en-US" i="1" dirty="0"/>
              <a:t>N</a:t>
            </a:r>
            <a:r>
              <a:rPr lang="en-US" i="1" dirty="0" smtClean="0"/>
              <a:t>early </a:t>
            </a:r>
            <a:r>
              <a:rPr lang="en-US" i="1" dirty="0"/>
              <a:t>half of those older than 75 have difficulty </a:t>
            </a:r>
            <a:r>
              <a:rPr lang="en-US" i="1" dirty="0" smtClean="0"/>
              <a:t>hearing…[making it] </a:t>
            </a:r>
            <a:r>
              <a:rPr lang="en-US" b="1" i="1" dirty="0" smtClean="0"/>
              <a:t>hard </a:t>
            </a:r>
            <a:r>
              <a:rPr lang="en-US" b="1" i="1" dirty="0"/>
              <a:t>to understand and </a:t>
            </a:r>
            <a:r>
              <a:rPr lang="en-US" b="1" i="1" dirty="0" smtClean="0"/>
              <a:t>…respond </a:t>
            </a:r>
            <a:r>
              <a:rPr lang="en-US" b="1" i="1" dirty="0"/>
              <a:t>to </a:t>
            </a:r>
            <a:r>
              <a:rPr lang="en-US" b="1" i="1" dirty="0" smtClean="0"/>
              <a:t>warnings</a:t>
            </a:r>
            <a:r>
              <a:rPr lang="en-US" i="1" dirty="0" smtClean="0"/>
              <a:t>…hard </a:t>
            </a:r>
            <a:r>
              <a:rPr lang="en-US" i="1" dirty="0"/>
              <a:t>to enjoy talking with family and friends, </a:t>
            </a:r>
            <a:r>
              <a:rPr lang="en-US" b="1" i="1" dirty="0"/>
              <a:t>leading to feelings of </a:t>
            </a:r>
            <a:r>
              <a:rPr lang="en-US" b="1" i="1" dirty="0" smtClean="0"/>
              <a:t>isolation</a:t>
            </a:r>
            <a:r>
              <a:rPr lang="en-US" i="1" dirty="0" smtClean="0"/>
              <a:t>.”*</a:t>
            </a:r>
            <a:endParaRPr lang="en-US" i="1" dirty="0"/>
          </a:p>
        </p:txBody>
      </p:sp>
      <p:sp>
        <p:nvSpPr>
          <p:cNvPr id="11" name="Rectangle 10"/>
          <p:cNvSpPr/>
          <p:nvPr/>
        </p:nvSpPr>
        <p:spPr>
          <a:xfrm>
            <a:off x="-76200" y="6626931"/>
            <a:ext cx="76377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smtClean="0"/>
              <a:t>*http</a:t>
            </a:r>
            <a:r>
              <a:rPr lang="en-US" sz="1200" i="1" dirty="0"/>
              <a:t>://www.nidcd.nih.gov/health/hearing/Pages/Age-Related-Hearing-Loss.aspx</a:t>
            </a:r>
          </a:p>
        </p:txBody>
      </p:sp>
    </p:spTree>
    <p:extLst>
      <p:ext uri="{BB962C8B-B14F-4D97-AF65-F5344CB8AC3E}">
        <p14:creationId xmlns:p14="http://schemas.microsoft.com/office/powerpoint/2010/main" val="60861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solidFill>
            <a:srgbClr val="310403"/>
          </a:solidFill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Which </a:t>
            </a:r>
            <a:r>
              <a:rPr lang="en-US" sz="4000" dirty="0">
                <a:solidFill>
                  <a:schemeClr val="bg1"/>
                </a:solidFill>
              </a:rPr>
              <a:t>areas of the data have you cleaned, and which areas still need cleaning?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1600" y="2745957"/>
            <a:ext cx="3799114" cy="2031325"/>
          </a:xfrm>
          <a:prstGeom prst="rect">
            <a:avLst/>
          </a:prstGeom>
          <a:solidFill>
            <a:srgbClr val="FEE7E6"/>
          </a:solidFill>
        </p:spPr>
        <p:txBody>
          <a:bodyPr wrap="square">
            <a:spAutoFit/>
          </a:bodyPr>
          <a:lstStyle/>
          <a:p>
            <a:r>
              <a:rPr lang="en-US" i="1" dirty="0" smtClean="0"/>
              <a:t>“</a:t>
            </a:r>
            <a:r>
              <a:rPr lang="en-US" i="1" dirty="0"/>
              <a:t>N</a:t>
            </a:r>
            <a:r>
              <a:rPr lang="en-US" i="1" dirty="0" smtClean="0"/>
              <a:t>early </a:t>
            </a:r>
            <a:r>
              <a:rPr lang="en-US" i="1" dirty="0"/>
              <a:t>half of those older than 75 have difficulty </a:t>
            </a:r>
            <a:r>
              <a:rPr lang="en-US" i="1" dirty="0" smtClean="0"/>
              <a:t>hearing…[making it] </a:t>
            </a:r>
            <a:r>
              <a:rPr lang="en-US" b="1" i="1" dirty="0" smtClean="0"/>
              <a:t>hard </a:t>
            </a:r>
            <a:r>
              <a:rPr lang="en-US" b="1" i="1" dirty="0"/>
              <a:t>to understand and </a:t>
            </a:r>
            <a:r>
              <a:rPr lang="en-US" b="1" i="1" dirty="0" smtClean="0"/>
              <a:t>…respond </a:t>
            </a:r>
            <a:r>
              <a:rPr lang="en-US" b="1" i="1" dirty="0"/>
              <a:t>to </a:t>
            </a:r>
            <a:r>
              <a:rPr lang="en-US" b="1" i="1" dirty="0" smtClean="0"/>
              <a:t>warnings</a:t>
            </a:r>
            <a:r>
              <a:rPr lang="en-US" i="1" dirty="0" smtClean="0"/>
              <a:t>…hard </a:t>
            </a:r>
            <a:r>
              <a:rPr lang="en-US" i="1" dirty="0"/>
              <a:t>to enjoy talking with family and friends, </a:t>
            </a:r>
            <a:r>
              <a:rPr lang="en-US" b="1" i="1" dirty="0"/>
              <a:t>leading to feelings of </a:t>
            </a:r>
            <a:r>
              <a:rPr lang="en-US" b="1" i="1" dirty="0" smtClean="0"/>
              <a:t>isolation</a:t>
            </a:r>
            <a:r>
              <a:rPr lang="en-US" i="1" dirty="0" smtClean="0"/>
              <a:t>.”*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9946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solidFill>
            <a:srgbClr val="310403"/>
          </a:solidFill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What </a:t>
            </a:r>
            <a:r>
              <a:rPr lang="en-US" sz="4000" dirty="0">
                <a:solidFill>
                  <a:schemeClr val="bg1"/>
                </a:solidFill>
              </a:rPr>
              <a:t>steps have you taken to explore the data?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1600" y="2745957"/>
            <a:ext cx="3799114" cy="2031325"/>
          </a:xfrm>
          <a:prstGeom prst="rect">
            <a:avLst/>
          </a:prstGeom>
          <a:solidFill>
            <a:srgbClr val="FEE7E6"/>
          </a:solidFill>
        </p:spPr>
        <p:txBody>
          <a:bodyPr wrap="square">
            <a:spAutoFit/>
          </a:bodyPr>
          <a:lstStyle/>
          <a:p>
            <a:r>
              <a:rPr lang="en-US" i="1" dirty="0" smtClean="0"/>
              <a:t>“</a:t>
            </a:r>
            <a:r>
              <a:rPr lang="en-US" i="1" dirty="0"/>
              <a:t>N</a:t>
            </a:r>
            <a:r>
              <a:rPr lang="en-US" i="1" dirty="0" smtClean="0"/>
              <a:t>early </a:t>
            </a:r>
            <a:r>
              <a:rPr lang="en-US" i="1" dirty="0"/>
              <a:t>half of those older than 75 have difficulty </a:t>
            </a:r>
            <a:r>
              <a:rPr lang="en-US" i="1" dirty="0" smtClean="0"/>
              <a:t>hearing…[making it] </a:t>
            </a:r>
            <a:r>
              <a:rPr lang="en-US" b="1" i="1" dirty="0" smtClean="0"/>
              <a:t>hard </a:t>
            </a:r>
            <a:r>
              <a:rPr lang="en-US" b="1" i="1" dirty="0"/>
              <a:t>to understand and </a:t>
            </a:r>
            <a:r>
              <a:rPr lang="en-US" b="1" i="1" dirty="0" smtClean="0"/>
              <a:t>…respond </a:t>
            </a:r>
            <a:r>
              <a:rPr lang="en-US" b="1" i="1" dirty="0"/>
              <a:t>to </a:t>
            </a:r>
            <a:r>
              <a:rPr lang="en-US" b="1" i="1" dirty="0" smtClean="0"/>
              <a:t>warnings</a:t>
            </a:r>
            <a:r>
              <a:rPr lang="en-US" i="1" dirty="0" smtClean="0"/>
              <a:t>…hard </a:t>
            </a:r>
            <a:r>
              <a:rPr lang="en-US" i="1" dirty="0"/>
              <a:t>to enjoy talking with family and friends, </a:t>
            </a:r>
            <a:r>
              <a:rPr lang="en-US" b="1" i="1" dirty="0"/>
              <a:t>leading to feelings of </a:t>
            </a:r>
            <a:r>
              <a:rPr lang="en-US" b="1" i="1" dirty="0" smtClean="0"/>
              <a:t>isolation</a:t>
            </a:r>
            <a:r>
              <a:rPr lang="en-US" i="1" dirty="0" smtClean="0"/>
              <a:t>.”*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4510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solidFill>
            <a:srgbClr val="310403"/>
          </a:solidFill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What </a:t>
            </a:r>
            <a:r>
              <a:rPr lang="en-US" sz="4000" dirty="0">
                <a:solidFill>
                  <a:schemeClr val="bg1"/>
                </a:solidFill>
              </a:rPr>
              <a:t>insights have you gained from your exploration?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1600" y="2745957"/>
            <a:ext cx="3799114" cy="2031325"/>
          </a:xfrm>
          <a:prstGeom prst="rect">
            <a:avLst/>
          </a:prstGeom>
          <a:solidFill>
            <a:srgbClr val="FEE7E6"/>
          </a:solidFill>
        </p:spPr>
        <p:txBody>
          <a:bodyPr wrap="square">
            <a:spAutoFit/>
          </a:bodyPr>
          <a:lstStyle/>
          <a:p>
            <a:r>
              <a:rPr lang="en-US" i="1" dirty="0" smtClean="0"/>
              <a:t>“</a:t>
            </a:r>
            <a:r>
              <a:rPr lang="en-US" i="1" dirty="0"/>
              <a:t>N</a:t>
            </a:r>
            <a:r>
              <a:rPr lang="en-US" i="1" dirty="0" smtClean="0"/>
              <a:t>early </a:t>
            </a:r>
            <a:r>
              <a:rPr lang="en-US" i="1" dirty="0"/>
              <a:t>half of those older than 75 have difficulty </a:t>
            </a:r>
            <a:r>
              <a:rPr lang="en-US" i="1" dirty="0" smtClean="0"/>
              <a:t>hearing…[making it] </a:t>
            </a:r>
            <a:r>
              <a:rPr lang="en-US" b="1" i="1" dirty="0" smtClean="0"/>
              <a:t>hard </a:t>
            </a:r>
            <a:r>
              <a:rPr lang="en-US" b="1" i="1" dirty="0"/>
              <a:t>to understand and </a:t>
            </a:r>
            <a:r>
              <a:rPr lang="en-US" b="1" i="1" dirty="0" smtClean="0"/>
              <a:t>…respond </a:t>
            </a:r>
            <a:r>
              <a:rPr lang="en-US" b="1" i="1" dirty="0"/>
              <a:t>to </a:t>
            </a:r>
            <a:r>
              <a:rPr lang="en-US" b="1" i="1" dirty="0" smtClean="0"/>
              <a:t>warnings</a:t>
            </a:r>
            <a:r>
              <a:rPr lang="en-US" i="1" dirty="0" smtClean="0"/>
              <a:t>…hard </a:t>
            </a:r>
            <a:r>
              <a:rPr lang="en-US" i="1" dirty="0"/>
              <a:t>to enjoy talking with family and friends, </a:t>
            </a:r>
            <a:r>
              <a:rPr lang="en-US" b="1" i="1" dirty="0"/>
              <a:t>leading to feelings of </a:t>
            </a:r>
            <a:r>
              <a:rPr lang="en-US" b="1" i="1" dirty="0" smtClean="0"/>
              <a:t>isolation</a:t>
            </a:r>
            <a:r>
              <a:rPr lang="en-US" i="1" dirty="0" smtClean="0"/>
              <a:t>.”*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0442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solidFill>
            <a:srgbClr val="310403"/>
          </a:solidFill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Will </a:t>
            </a:r>
            <a:r>
              <a:rPr lang="en-US" sz="2400" dirty="0">
                <a:solidFill>
                  <a:schemeClr val="bg1"/>
                </a:solidFill>
              </a:rPr>
              <a:t>you be able to answer your question with this data, or do you need to gather more data (or adjust your question)?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1600" y="2745957"/>
            <a:ext cx="3799114" cy="2031325"/>
          </a:xfrm>
          <a:prstGeom prst="rect">
            <a:avLst/>
          </a:prstGeom>
          <a:solidFill>
            <a:srgbClr val="FEE7E6"/>
          </a:solidFill>
        </p:spPr>
        <p:txBody>
          <a:bodyPr wrap="square">
            <a:spAutoFit/>
          </a:bodyPr>
          <a:lstStyle/>
          <a:p>
            <a:r>
              <a:rPr lang="en-US" i="1" dirty="0" smtClean="0"/>
              <a:t>“</a:t>
            </a:r>
            <a:r>
              <a:rPr lang="en-US" i="1" dirty="0"/>
              <a:t>N</a:t>
            </a:r>
            <a:r>
              <a:rPr lang="en-US" i="1" dirty="0" smtClean="0"/>
              <a:t>early </a:t>
            </a:r>
            <a:r>
              <a:rPr lang="en-US" i="1" dirty="0"/>
              <a:t>half of those older than 75 have difficulty </a:t>
            </a:r>
            <a:r>
              <a:rPr lang="en-US" i="1" dirty="0" smtClean="0"/>
              <a:t>hearing…[making it] </a:t>
            </a:r>
            <a:r>
              <a:rPr lang="en-US" b="1" i="1" dirty="0" smtClean="0"/>
              <a:t>hard </a:t>
            </a:r>
            <a:r>
              <a:rPr lang="en-US" b="1" i="1" dirty="0"/>
              <a:t>to understand and </a:t>
            </a:r>
            <a:r>
              <a:rPr lang="en-US" b="1" i="1" dirty="0" smtClean="0"/>
              <a:t>…respond </a:t>
            </a:r>
            <a:r>
              <a:rPr lang="en-US" b="1" i="1" dirty="0"/>
              <a:t>to </a:t>
            </a:r>
            <a:r>
              <a:rPr lang="en-US" b="1" i="1" dirty="0" smtClean="0"/>
              <a:t>warnings</a:t>
            </a:r>
            <a:r>
              <a:rPr lang="en-US" i="1" dirty="0" smtClean="0"/>
              <a:t>…hard </a:t>
            </a:r>
            <a:r>
              <a:rPr lang="en-US" i="1" dirty="0"/>
              <a:t>to enjoy talking with family and friends, </a:t>
            </a:r>
            <a:r>
              <a:rPr lang="en-US" b="1" i="1" dirty="0"/>
              <a:t>leading to feelings of </a:t>
            </a:r>
            <a:r>
              <a:rPr lang="en-US" b="1" i="1" dirty="0" smtClean="0"/>
              <a:t>isolation</a:t>
            </a:r>
            <a:r>
              <a:rPr lang="en-US" i="1" dirty="0" smtClean="0"/>
              <a:t>.”*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3479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solidFill>
            <a:srgbClr val="310403"/>
          </a:solidFill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How </a:t>
            </a:r>
            <a:r>
              <a:rPr lang="en-US" sz="2400" dirty="0">
                <a:solidFill>
                  <a:schemeClr val="bg1"/>
                </a:solidFill>
              </a:rPr>
              <a:t>might you use modeling to answer your question?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1600" y="2745957"/>
            <a:ext cx="3799114" cy="2031325"/>
          </a:xfrm>
          <a:prstGeom prst="rect">
            <a:avLst/>
          </a:prstGeom>
          <a:solidFill>
            <a:srgbClr val="FEE7E6"/>
          </a:solidFill>
        </p:spPr>
        <p:txBody>
          <a:bodyPr wrap="square">
            <a:spAutoFit/>
          </a:bodyPr>
          <a:lstStyle/>
          <a:p>
            <a:r>
              <a:rPr lang="en-US" i="1" dirty="0" smtClean="0"/>
              <a:t>“</a:t>
            </a:r>
            <a:r>
              <a:rPr lang="en-US" i="1" dirty="0"/>
              <a:t>N</a:t>
            </a:r>
            <a:r>
              <a:rPr lang="en-US" i="1" dirty="0" smtClean="0"/>
              <a:t>early </a:t>
            </a:r>
            <a:r>
              <a:rPr lang="en-US" i="1" dirty="0"/>
              <a:t>half of those older than 75 have difficulty </a:t>
            </a:r>
            <a:r>
              <a:rPr lang="en-US" i="1" dirty="0" smtClean="0"/>
              <a:t>hearing…[making it] </a:t>
            </a:r>
            <a:r>
              <a:rPr lang="en-US" b="1" i="1" dirty="0" smtClean="0"/>
              <a:t>hard </a:t>
            </a:r>
            <a:r>
              <a:rPr lang="en-US" b="1" i="1" dirty="0"/>
              <a:t>to understand and </a:t>
            </a:r>
            <a:r>
              <a:rPr lang="en-US" b="1" i="1" dirty="0" smtClean="0"/>
              <a:t>…respond </a:t>
            </a:r>
            <a:r>
              <a:rPr lang="en-US" b="1" i="1" dirty="0"/>
              <a:t>to </a:t>
            </a:r>
            <a:r>
              <a:rPr lang="en-US" b="1" i="1" dirty="0" smtClean="0"/>
              <a:t>warnings</a:t>
            </a:r>
            <a:r>
              <a:rPr lang="en-US" i="1" dirty="0" smtClean="0"/>
              <a:t>…hard </a:t>
            </a:r>
            <a:r>
              <a:rPr lang="en-US" i="1" dirty="0"/>
              <a:t>to enjoy talking with family and friends, </a:t>
            </a:r>
            <a:r>
              <a:rPr lang="en-US" b="1" i="1" dirty="0"/>
              <a:t>leading to feelings of </a:t>
            </a:r>
            <a:r>
              <a:rPr lang="en-US" b="1" i="1" dirty="0" smtClean="0"/>
              <a:t>isolation</a:t>
            </a:r>
            <a:r>
              <a:rPr lang="en-US" i="1" dirty="0" smtClean="0"/>
              <a:t>.”*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9777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32641</TotalTime>
  <Words>817</Words>
  <Application>Microsoft Office PowerPoint</Application>
  <PresentationFormat>On-screen Show (4:3)</PresentationFormat>
  <Paragraphs>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Modeling Maternal Mortality Rates: Abortion Access or Books?</vt:lpstr>
      <vt:lpstr>The Problem</vt:lpstr>
      <vt:lpstr>PowerPoint Presentation</vt:lpstr>
      <vt:lpstr>What data have you gathered  and how did you gather it?</vt:lpstr>
      <vt:lpstr>Which areas of the data have you cleaned, and which areas still need cleaning?</vt:lpstr>
      <vt:lpstr>What steps have you taken to explore the data?</vt:lpstr>
      <vt:lpstr>What insights have you gained from your exploration?</vt:lpstr>
      <vt:lpstr>Will you be able to answer your question with this data, or do you need to gather more data (or adjust your question)?</vt:lpstr>
      <vt:lpstr>How might you use modeling to answer your question?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minire</dc:creator>
  <cp:lastModifiedBy>Rebecca Minich</cp:lastModifiedBy>
  <cp:revision>527</cp:revision>
  <dcterms:created xsi:type="dcterms:W3CDTF">2014-03-08T07:25:59Z</dcterms:created>
  <dcterms:modified xsi:type="dcterms:W3CDTF">2016-10-22T00:35:51Z</dcterms:modified>
</cp:coreProperties>
</file>