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505" r:id="rId3"/>
    <p:sldId id="526" r:id="rId4"/>
    <p:sldId id="646" r:id="rId5"/>
    <p:sldId id="645" r:id="rId6"/>
    <p:sldId id="647" r:id="rId7"/>
    <p:sldId id="644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7F7F7F"/>
    <a:srgbClr val="5A3635"/>
    <a:srgbClr val="310403"/>
    <a:srgbClr val="E9DEDE"/>
    <a:srgbClr val="631818"/>
    <a:srgbClr val="FEE7E6"/>
    <a:srgbClr val="FAFAFA"/>
    <a:srgbClr val="FDDCDB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2514" autoAdjust="0"/>
  </p:normalViewPr>
  <p:slideViewPr>
    <p:cSldViewPr>
      <p:cViewPr>
        <p:scale>
          <a:sx n="100" d="100"/>
          <a:sy n="100" d="100"/>
        </p:scale>
        <p:origin x="3492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</a:t>
            </a:r>
            <a:r>
              <a:rPr lang="en-US" baseline="0" dirty="0" smtClean="0"/>
              <a:t> sociopolitical factors contribute, you can see this at play with the individual states in the US. In regions with high MMRs,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data sources</a:t>
            </a:r>
            <a:r>
              <a:rPr lang="en-US" dirty="0" smtClean="0"/>
              <a:t> for HDI data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1: HDRO calculations based on data from UNDESA (2015), UNESCO Institute for Statistics (2015), United Nations Statistics Division (2015), World Bank (2015a),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 and IMF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2: UNDESA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3: UNESCO Institute for Statistics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4: UNESCO Institute for Statistics (2015),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(2014), UNICEF Multiple Indicator Cluster Surveys and ICF Macro Demographic and Health Surveys.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5: World Bank (2015a), IMF (2015) and United Nations Statistics Division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6: Calculated based on data in columns 1 and 5.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all demographics (CV=5, estimators=140)</a:t>
            </a:r>
          </a:p>
          <a:p>
            <a:r>
              <a:rPr lang="en-US" sz="1200" dirty="0" smtClean="0"/>
              <a:t>for optimized features (CV=10, </a:t>
            </a:r>
            <a:r>
              <a:rPr lang="en-US" sz="1200" dirty="0" err="1" smtClean="0"/>
              <a:t>estimartors</a:t>
            </a:r>
            <a:r>
              <a:rPr lang="en-US" sz="1200" dirty="0" smtClean="0"/>
              <a:t>=130):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 (MMR)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905000"/>
          </a:xfrm>
          <a:solidFill>
            <a:srgbClr val="310403"/>
          </a:solidFill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 Science Part Time Course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11.29.16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11779"/>
            <a:ext cx="1348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https://assets.weforum.org/article/image/large_b05pCeiWDULOlBGVxJ52gFYvy6EPYx8R5WyOhPz1lNQ.jpg</a:t>
            </a: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17" b="22983"/>
          <a:stretch/>
        </p:blipFill>
        <p:spPr>
          <a:xfrm>
            <a:off x="0" y="1187823"/>
            <a:ext cx="9144000" cy="56701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factors contribute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MMR?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99513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PROBLEM STATEMENT: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Can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 predict which socioeconomic and public health initiatives will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improve global maternal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mortality rates?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605915"/>
            <a:ext cx="8991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http</a:t>
            </a:r>
            <a:r>
              <a:rPr lang="en-US" sz="1050" i="1" dirty="0">
                <a:solidFill>
                  <a:schemeClr val="bg1"/>
                </a:solidFill>
              </a:rPr>
              <a:t>://</a:t>
            </a:r>
            <a:r>
              <a:rPr lang="en-US" sz="1050" i="1" dirty="0" smtClean="0">
                <a:solidFill>
                  <a:schemeClr val="bg1"/>
                </a:solidFill>
              </a:rPr>
              <a:t>healthreportereastafrica.com/wpontent/uploads/2016/01/premature-babies-ug.jpg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Could other factors contribute to MMR?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381" t="8812" r="45238" b="84851"/>
          <a:stretch/>
        </p:blipFill>
        <p:spPr>
          <a:xfrm>
            <a:off x="6096000" y="2514600"/>
            <a:ext cx="2854737" cy="96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477" t="8020" r="69047" b="78515"/>
          <a:stretch/>
        </p:blipFill>
        <p:spPr>
          <a:xfrm>
            <a:off x="6336427" y="3657600"/>
            <a:ext cx="2373882" cy="2351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28727"/>
            <a:ext cx="58801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700" y="1888153"/>
            <a:ext cx="5892800" cy="4524315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114300"/>
            <a:r>
              <a:rPr lang="en-US" sz="2400" dirty="0" smtClean="0"/>
              <a:t>Maternal </a:t>
            </a:r>
            <a:r>
              <a:rPr lang="en-US" sz="2400" dirty="0"/>
              <a:t>Mortality </a:t>
            </a:r>
            <a:r>
              <a:rPr lang="en-US" sz="2400" dirty="0" smtClean="0"/>
              <a:t>Rates (MMR): </a:t>
            </a:r>
            <a:endParaRPr lang="en-US" sz="2400" dirty="0"/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Birth attendant</a:t>
            </a:r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Antenatal (prenatal) care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Adolescent </a:t>
            </a:r>
            <a:r>
              <a:rPr lang="en-US" sz="2400" dirty="0"/>
              <a:t>Birth </a:t>
            </a:r>
            <a:r>
              <a:rPr lang="en-US" sz="2400" dirty="0" smtClean="0"/>
              <a:t>Rates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Contraceptives </a:t>
            </a:r>
            <a:r>
              <a:rPr lang="en-US" sz="2400" dirty="0"/>
              <a:t>modern methods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Abortion </a:t>
            </a:r>
            <a:r>
              <a:rPr lang="en-US" sz="2400" dirty="0"/>
              <a:t>policy </a:t>
            </a:r>
            <a:r>
              <a:rPr lang="en-US" sz="2400" dirty="0" smtClean="0"/>
              <a:t>scale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Education: Primary </a:t>
            </a:r>
            <a:r>
              <a:rPr lang="en-US" sz="2400" dirty="0"/>
              <a:t>School </a:t>
            </a:r>
            <a:r>
              <a:rPr lang="en-US" sz="2400" dirty="0" smtClean="0"/>
              <a:t>Enrollment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Technology: Cellphone Subscribers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War: Homicides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Health: Life </a:t>
            </a:r>
            <a:r>
              <a:rPr lang="en-US" sz="2400" dirty="0"/>
              <a:t>Expectancy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Wealth: GNI </a:t>
            </a:r>
            <a:r>
              <a:rPr lang="en-US" sz="2400" dirty="0"/>
              <a:t>Per Capita Data by Country(PPP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2286000"/>
            <a:ext cx="5880100" cy="1143000"/>
          </a:xfrm>
          <a:prstGeom prst="rect">
            <a:avLst/>
          </a:prstGeom>
          <a:noFill/>
          <a:ln>
            <a:solidFill>
              <a:srgbClr val="310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 smtClean="0">
                <a:solidFill>
                  <a:schemeClr val="bg1"/>
                </a:solidFill>
              </a:rPr>
              <a:t>Dataframe</a:t>
            </a:r>
            <a:r>
              <a:rPr lang="en-US" sz="3900" dirty="0" smtClean="0">
                <a:solidFill>
                  <a:schemeClr val="bg1"/>
                </a:solidFill>
              </a:rPr>
              <a:t> and Feature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8639175" cy="489364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 different datasets, 33 total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data filled with median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8919"/>
              </p:ext>
            </p:extLst>
          </p:nvPr>
        </p:nvGraphicFramePr>
        <p:xfrm>
          <a:off x="4895851" y="2821061"/>
          <a:ext cx="3124200" cy="32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3" imgW="2029015" imgH="2105094" progId="Excel.Sheet.12">
                  <p:embed/>
                </p:oleObj>
              </mc:Choice>
              <mc:Fallback>
                <p:oleObj name="Worksheet" r:id="rId3" imgW="2029015" imgH="21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1" y="2821061"/>
                        <a:ext cx="3124200" cy="324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" y="2821061"/>
            <a:ext cx="3472599" cy="32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Response Variable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5029200"/>
            <a:ext cx="8639175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u="sng" dirty="0" smtClean="0"/>
              <a:t>MMR100K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Maternal </a:t>
            </a:r>
            <a:r>
              <a:rPr lang="en-US" sz="2400" dirty="0"/>
              <a:t>deaths per 100,000 births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MMRClassifier</a:t>
            </a:r>
            <a:r>
              <a:rPr lang="en-US" sz="2400" dirty="0" smtClean="0"/>
              <a:t> </a:t>
            </a:r>
            <a:r>
              <a:rPr lang="en-US" sz="2400" dirty="0"/>
              <a:t>- Created for logistic regression model based on min, max and 25, 50, 75% of MMR. 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MMRBinary</a:t>
            </a:r>
            <a:r>
              <a:rPr lang="en-US" sz="2400" dirty="0" smtClean="0"/>
              <a:t> </a:t>
            </a:r>
            <a:r>
              <a:rPr lang="en-US" sz="2400" dirty="0"/>
              <a:t>- Binary variable </a:t>
            </a:r>
            <a:r>
              <a:rPr lang="en-US" sz="2400" dirty="0" smtClean="0"/>
              <a:t>for logistic </a:t>
            </a:r>
            <a:r>
              <a:rPr lang="en-US" sz="2400" dirty="0"/>
              <a:t>regression model.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6674"/>
            <a:ext cx="4223408" cy="289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676400"/>
            <a:ext cx="4086862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Regional MMR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MMR Frequency </a:t>
            </a:r>
          </a:p>
        </p:txBody>
      </p:sp>
      <p:sp>
        <p:nvSpPr>
          <p:cNvPr id="6" name="Right Arrow 5"/>
          <p:cNvSpPr/>
          <p:nvPr/>
        </p:nvSpPr>
        <p:spPr>
          <a:xfrm rot="9713824">
            <a:off x="5298275" y="2239922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713824">
            <a:off x="5298277" y="2245804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713824">
            <a:off x="1183476" y="3437219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985665"/>
            <a:ext cx="4301671" cy="3000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83" y="2008361"/>
            <a:ext cx="4243191" cy="29822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Optimizing Features: </a:t>
            </a:r>
          </a:p>
          <a:p>
            <a:r>
              <a:rPr lang="en-US" sz="3900" dirty="0" smtClean="0">
                <a:solidFill>
                  <a:schemeClr val="bg1"/>
                </a:solidFill>
              </a:rPr>
              <a:t>Random Forest </a:t>
            </a:r>
            <a:r>
              <a:rPr lang="en-US" sz="3900" dirty="0" err="1" smtClean="0">
                <a:solidFill>
                  <a:schemeClr val="bg1"/>
                </a:solidFill>
              </a:rPr>
              <a:t>Regressor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5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Estimator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Feature Tuning</a:t>
            </a:r>
          </a:p>
        </p:txBody>
      </p:sp>
      <p:sp>
        <p:nvSpPr>
          <p:cNvPr id="14" name="Right Arrow 13"/>
          <p:cNvSpPr/>
          <p:nvPr/>
        </p:nvSpPr>
        <p:spPr>
          <a:xfrm rot="17335531" flipH="1">
            <a:off x="2176045" y="3744529"/>
            <a:ext cx="575613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7715503" flipH="1">
            <a:off x="6586242" y="3728367"/>
            <a:ext cx="599339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4425" y="5955268"/>
            <a:ext cx="86231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</a:t>
            </a:r>
            <a:r>
              <a:rPr lang="en-US" sz="900" i="1" dirty="0" smtClean="0"/>
              <a:t>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</a:t>
            </a:r>
            <a:r>
              <a:rPr lang="en-US" sz="900" i="1" dirty="0" smtClean="0"/>
              <a:t>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model was. Null RMSE is with </a:t>
            </a:r>
            <a:r>
              <a:rPr lang="en-US" sz="900" i="1" dirty="0" err="1" smtClean="0"/>
              <a:t>y_predict</a:t>
            </a:r>
            <a:r>
              <a:rPr lang="en-US" sz="900" i="1" dirty="0" smtClean="0"/>
              <a:t> = mean.</a:t>
            </a:r>
            <a:endParaRPr lang="en-US" sz="9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19125"/>
              </p:ext>
            </p:extLst>
          </p:nvPr>
        </p:nvGraphicFramePr>
        <p:xfrm>
          <a:off x="276544" y="5390202"/>
          <a:ext cx="8590912" cy="56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48"/>
                <a:gridCol w="2112848"/>
                <a:gridCol w="2112848"/>
                <a:gridCol w="2252368"/>
              </a:tblGrid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Null  </a:t>
                      </a:r>
                    </a:p>
                  </a:txBody>
                  <a:tcPr marL="9525" marR="9525" marT="9525" marB="0" anchor="b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Total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Optimized 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228.39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82.65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2540169"/>
            <a:ext cx="8789192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</a:t>
            </a:r>
            <a:r>
              <a:rPr lang="en-US" sz="900" i="1" dirty="0" smtClean="0"/>
              <a:t>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</a:t>
            </a:r>
            <a:r>
              <a:rPr lang="en-US" sz="900" i="1" dirty="0" smtClean="0"/>
              <a:t>Random Forest Classifier model was used for 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MMRClassifier</a:t>
            </a:r>
            <a:r>
              <a:rPr lang="en-US" sz="900" i="1" dirty="0"/>
              <a:t>.</a:t>
            </a:r>
            <a:r>
              <a:rPr lang="en-US" sz="900" i="1" dirty="0" smtClean="0"/>
              <a:t> *Random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was used as the model for MMR100K. Null accuracy scores are the percent chance of selecting the most frequent value (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= 1, </a:t>
            </a:r>
            <a:r>
              <a:rPr lang="en-US" sz="900" i="1" dirty="0" err="1" smtClean="0"/>
              <a:t>MMRClassifier</a:t>
            </a:r>
            <a:r>
              <a:rPr lang="en-US" sz="900" i="1" dirty="0" smtClean="0"/>
              <a:t> = 2, MMR100K = 54).</a:t>
            </a:r>
            <a:endParaRPr lang="en-US" sz="9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Model Comparisons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1" y="3353812"/>
            <a:ext cx="8639175" cy="3046988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of the models </a:t>
            </a:r>
            <a:r>
              <a:rPr lang="en-US" sz="2400" dirty="0" smtClean="0"/>
              <a:t>improve </a:t>
            </a:r>
            <a:r>
              <a:rPr lang="en-US" sz="2400" dirty="0"/>
              <a:t>null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</a:t>
            </a:r>
            <a:r>
              <a:rPr lang="en-US" sz="2400" dirty="0" smtClean="0"/>
              <a:t>performs </a:t>
            </a:r>
            <a:r>
              <a:rPr lang="en-US" sz="2400" dirty="0"/>
              <a:t>better than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number of demographics improves model </a:t>
            </a:r>
            <a:r>
              <a:rPr lang="en-US" sz="2400" dirty="0" smtClean="0"/>
              <a:t>accuracy.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dirty="0" smtClean="0"/>
              <a:t>*The </a:t>
            </a:r>
            <a:r>
              <a:rPr lang="en-US" sz="2400" i="1" dirty="0"/>
              <a:t>random forest </a:t>
            </a:r>
            <a:r>
              <a:rPr lang="en-US" sz="2400" i="1" dirty="0" err="1"/>
              <a:t>regressor</a:t>
            </a:r>
            <a:r>
              <a:rPr lang="en-US" sz="2400" i="1" dirty="0"/>
              <a:t> model </a:t>
            </a:r>
            <a:r>
              <a:rPr lang="en-US" sz="2400" i="1" dirty="0" smtClean="0"/>
              <a:t>was used for MMR100K and is </a:t>
            </a:r>
            <a:r>
              <a:rPr lang="en-US" sz="2400" i="1" dirty="0"/>
              <a:t>the only model run that </a:t>
            </a:r>
            <a:r>
              <a:rPr lang="en-US" sz="2400" i="1" dirty="0" smtClean="0"/>
              <a:t>produces MMR predictions</a:t>
            </a:r>
            <a:r>
              <a:rPr lang="en-US" sz="2400" i="1" dirty="0"/>
              <a:t>.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7502"/>
              </p:ext>
            </p:extLst>
          </p:nvPr>
        </p:nvGraphicFramePr>
        <p:xfrm>
          <a:off x="202406" y="1419562"/>
          <a:ext cx="8739186" cy="11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31"/>
                <a:gridCol w="1456531"/>
                <a:gridCol w="1456531"/>
                <a:gridCol w="1552711"/>
                <a:gridCol w="1360351"/>
                <a:gridCol w="1456531"/>
              </a:tblGrid>
              <a:tr h="2825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 For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For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MMRBinary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0.526316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0.873684211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0.857894737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MMRClassifier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0.268421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0.692464986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0.674336644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0.7482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(</a:t>
                      </a:r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oob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160613"/>
            <a:ext cx="5175250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Demographic contributions to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 hypothesis: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Surprising outcomes: Abortion policy, cell phone subscriptions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552182"/>
            <a:ext cx="8610600" cy="83099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 </a:t>
            </a:r>
            <a:r>
              <a:rPr lang="en-US" sz="1600" dirty="0"/>
              <a:t>a model that lacks well known causal demographics and determine the </a:t>
            </a:r>
            <a:r>
              <a:rPr lang="en-US" sz="1600" dirty="0" smtClean="0"/>
              <a:t>predictability.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more </a:t>
            </a:r>
            <a:r>
              <a:rPr lang="en-US" sz="1600" dirty="0" smtClean="0"/>
              <a:t>demographics from the WHO website.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4950" y="4997678"/>
            <a:ext cx="85979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Future 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536"/>
          <a:stretch/>
        </p:blipFill>
        <p:spPr>
          <a:xfrm>
            <a:off x="228600" y="1532690"/>
            <a:ext cx="3429000" cy="30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36818</TotalTime>
  <Words>657</Words>
  <Application>Microsoft Office PowerPoint</Application>
  <PresentationFormat>On-screen Show (4:3)</PresentationFormat>
  <Paragraphs>104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Worksheet</vt:lpstr>
      <vt:lpstr>Modeling Maternal Mortality Rates (MMR) </vt:lpstr>
      <vt:lpstr>PowerPoint Presentation</vt:lpstr>
      <vt:lpstr>Could other factors contribute to MMR? 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598</cp:revision>
  <dcterms:created xsi:type="dcterms:W3CDTF">2014-03-08T07:25:59Z</dcterms:created>
  <dcterms:modified xsi:type="dcterms:W3CDTF">2016-12-01T21:58:52Z</dcterms:modified>
</cp:coreProperties>
</file>