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0" r:id="rId2"/>
    <p:sldId id="505" r:id="rId3"/>
    <p:sldId id="526" r:id="rId4"/>
    <p:sldId id="646" r:id="rId5"/>
    <p:sldId id="645" r:id="rId6"/>
    <p:sldId id="647" r:id="rId7"/>
    <p:sldId id="644" r:id="rId8"/>
    <p:sldId id="64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7F7F7F"/>
    <a:srgbClr val="5A3635"/>
    <a:srgbClr val="310403"/>
    <a:srgbClr val="E9DEDE"/>
    <a:srgbClr val="631818"/>
    <a:srgbClr val="FEE7E6"/>
    <a:srgbClr val="FAFAFA"/>
    <a:srgbClr val="FDDCDB"/>
    <a:srgbClr val="934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4" autoAdjust="0"/>
    <p:restoredTop sz="92514" autoAdjust="0"/>
  </p:normalViewPr>
  <p:slideViewPr>
    <p:cSldViewPr>
      <p:cViewPr varScale="1">
        <p:scale>
          <a:sx n="149" d="100"/>
          <a:sy n="149" d="100"/>
        </p:scale>
        <p:origin x="208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3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F373E-48EE-4419-81F1-F759257571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EBE68-D961-4E0B-A3F2-D4E4E3C01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3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https://assets.weforum.org/article/image/large_b05pCeiWDULOlBGVxJ52gFYvy6EPYx8R5WyOhPz1lNQ.jpg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BE68-D961-4E0B-A3F2-D4E4E3C011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8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Numerous</a:t>
            </a:r>
            <a:r>
              <a:rPr lang="en-US" baseline="0" dirty="0" smtClean="0"/>
              <a:t> sociopolitical factors contribute, you can see this at play with the individual states in the US. In regions with high MMRs,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BE68-D961-4E0B-A3F2-D4E4E3C011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31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data sources</a:t>
            </a:r>
            <a:r>
              <a:rPr lang="en-US" dirty="0" smtClean="0"/>
              <a:t> for HDI data -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1: HDRO calculations based on data from UNDESA (2015), UNESCO Institute for Statistics (2015), United Nations Statistics Division (2015), World Bank (2015a),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Barro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Lee (2014) and IMF (2015).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2: UNDESA (2015). 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3: UNESCO Institute for Statistics (2015). 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4: UNESCO Institute for Statistics (2015),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Barro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Lee (2014), UNICEF Multiple Indicator Cluster Surveys and ICF Macro Demographic and Health Surveys.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5: World Bank (2015a), IMF (2015) and United Nations Statistics Division (2015).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6: Calculated based on data in columns 1 and 5.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BE68-D961-4E0B-A3F2-D4E4E3C011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02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for all demographics (CV=5, estimators=140)</a:t>
            </a:r>
          </a:p>
          <a:p>
            <a:r>
              <a:rPr lang="en-US" sz="1200" dirty="0" smtClean="0"/>
              <a:t>for optimized features (CV=10, </a:t>
            </a:r>
            <a:r>
              <a:rPr lang="en-US" sz="1200" dirty="0" err="1" smtClean="0"/>
              <a:t>estimartors</a:t>
            </a:r>
            <a:r>
              <a:rPr lang="en-US" sz="1200" dirty="0" smtClean="0"/>
              <a:t>=130):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BE68-D961-4E0B-A3F2-D4E4E3C011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07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the social burdens alone make this an important public health issue, there is also a steep economic cost HL in the form of disability, loss of days worked and the cost of devices to improve hearing. To better understand the progression of AHL I am going to describe mammalian auditory transduction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BE68-D961-4E0B-A3F2-D4E4E3C011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3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5E8F-C24B-447D-96A1-31C42002591F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64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51A1-517C-4859-8F2A-B2F9097A8FEF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0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8F77-5A50-4396-BB1F-33D5020DD64A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4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6425-3D45-42EB-8DB1-002CE5FB83F9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3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16BA-A009-4F1F-9059-B8C1F6859737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7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6798-3E24-4777-9B1C-D7F80C1DF7E0}" type="datetime1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0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1A3F-8AF3-4F33-B322-D4E1187B22DA}" type="datetime1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8CFC-4140-49D0-80DF-E2C9573F7735}" type="datetime1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4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8527-21D3-40E8-9385-80AA89544119}" type="datetime1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9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517E-4DB6-4375-9EEA-7D5D0BC0B040}" type="datetime1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6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80DC-3962-4FBE-A09A-2F32367D0F38}" type="datetime1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9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24D1B-CF11-4DF7-9CDD-D0C9D30BD2A1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9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1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2"/>
          <a:stretch/>
        </p:blipFill>
        <p:spPr>
          <a:xfrm>
            <a:off x="0" y="0"/>
            <a:ext cx="9144000" cy="42671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3482975"/>
            <a:ext cx="9144000" cy="3375025"/>
          </a:xfrm>
          <a:prstGeom prst="rect">
            <a:avLst/>
          </a:prstGeom>
          <a:solidFill>
            <a:srgbClr val="3104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63975"/>
            <a:ext cx="9144000" cy="1089025"/>
          </a:xfrm>
          <a:solidFill>
            <a:srgbClr val="310403"/>
          </a:solidFill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Modeling Maternal Mortality Rates (MMR)</a:t>
            </a:r>
            <a:br>
              <a:rPr lang="en-US" sz="3200" dirty="0" smtClean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72000"/>
            <a:ext cx="9144000" cy="1905000"/>
          </a:xfrm>
          <a:solidFill>
            <a:srgbClr val="310403"/>
          </a:solidFill>
        </p:spPr>
        <p:txBody>
          <a:bodyPr>
            <a:normAutofit lnSpcReduction="10000"/>
          </a:bodyPr>
          <a:lstStyle/>
          <a:p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Data Science Part Time Course </a:t>
            </a:r>
          </a:p>
          <a:p>
            <a:r>
              <a:rPr lang="en-US" sz="2600" dirty="0" smtClean="0">
                <a:solidFill>
                  <a:schemeClr val="bg1"/>
                </a:solidFill>
                <a:latin typeface="+mj-lt"/>
              </a:rPr>
              <a:t>Rebecca Minich</a:t>
            </a:r>
          </a:p>
          <a:p>
            <a:r>
              <a:rPr lang="en-US" sz="2600" dirty="0" smtClean="0">
                <a:solidFill>
                  <a:schemeClr val="bg1"/>
                </a:solidFill>
                <a:latin typeface="+mj-lt"/>
              </a:rPr>
              <a:t>11.29.16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11779"/>
            <a:ext cx="13487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https://assets.weforum.org/article/image/large_b05pCeiWDULOlBGVxJ52gFYvy6EPYx8R5WyOhPz1lNQ.jpg</a:t>
            </a:r>
          </a:p>
        </p:txBody>
      </p:sp>
    </p:spTree>
    <p:extLst>
      <p:ext uri="{BB962C8B-B14F-4D97-AF65-F5344CB8AC3E}">
        <p14:creationId xmlns:p14="http://schemas.microsoft.com/office/powerpoint/2010/main" val="24579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8017" b="22983"/>
          <a:stretch/>
        </p:blipFill>
        <p:spPr>
          <a:xfrm>
            <a:off x="0" y="1187823"/>
            <a:ext cx="9144000" cy="567017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88720"/>
          </a:xfrm>
          <a:prstGeom prst="rect">
            <a:avLst/>
          </a:prstGeom>
          <a:solidFill>
            <a:srgbClr val="310403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</a:rPr>
              <a:t>What factors contribute </a:t>
            </a:r>
            <a:r>
              <a:rPr lang="en-US" sz="4000" dirty="0">
                <a:solidFill>
                  <a:schemeClr val="bg1"/>
                </a:solidFill>
              </a:rPr>
              <a:t>to </a:t>
            </a:r>
            <a:r>
              <a:rPr lang="en-US" sz="4000" dirty="0" smtClean="0">
                <a:solidFill>
                  <a:schemeClr val="bg1"/>
                </a:solidFill>
              </a:rPr>
              <a:t>global MMR? 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1219200"/>
            <a:ext cx="4114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Helvetica Neue"/>
              </a:rPr>
              <a:t>PROBLEM STATEMENT: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Helvetica Neue"/>
              </a:rPr>
              <a:t>Can </a:t>
            </a:r>
            <a:r>
              <a:rPr lang="en-US" sz="2000" b="1" dirty="0">
                <a:solidFill>
                  <a:schemeClr val="bg1"/>
                </a:solidFill>
                <a:latin typeface="Helvetica Neue"/>
              </a:rPr>
              <a:t>I predict which socioeconomic and public health initiatives will </a:t>
            </a:r>
            <a:r>
              <a:rPr lang="en-US" sz="2000" b="1" dirty="0" smtClean="0">
                <a:solidFill>
                  <a:schemeClr val="bg1"/>
                </a:solidFill>
                <a:latin typeface="Helvetica Neue"/>
              </a:rPr>
              <a:t>improve global maternal </a:t>
            </a:r>
            <a:r>
              <a:rPr lang="en-US" sz="2000" b="1" dirty="0">
                <a:solidFill>
                  <a:schemeClr val="bg1"/>
                </a:solidFill>
                <a:latin typeface="Helvetica Neue"/>
              </a:rPr>
              <a:t>mortality rates?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605915"/>
            <a:ext cx="89916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 smtClean="0">
                <a:solidFill>
                  <a:schemeClr val="bg1"/>
                </a:solidFill>
              </a:rPr>
              <a:t>http</a:t>
            </a:r>
            <a:r>
              <a:rPr lang="en-US" sz="1050" i="1" dirty="0">
                <a:solidFill>
                  <a:schemeClr val="bg1"/>
                </a:solidFill>
              </a:rPr>
              <a:t>://</a:t>
            </a:r>
            <a:r>
              <a:rPr lang="en-US" sz="1050" i="1" dirty="0" smtClean="0">
                <a:solidFill>
                  <a:schemeClr val="bg1"/>
                </a:solidFill>
              </a:rPr>
              <a:t>healthreportereastafrica.com/wpontent/uploads/2016/01/premature-babies-ug.jpg</a:t>
            </a:r>
            <a:endParaRPr lang="en-US" sz="105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8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solidFill>
            <a:srgbClr val="310403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Could other factors contribute to MMR?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2381" t="8812" r="45238" b="84851"/>
          <a:stretch/>
        </p:blipFill>
        <p:spPr>
          <a:xfrm>
            <a:off x="6096000" y="2514600"/>
            <a:ext cx="2854737" cy="963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0477" t="8020" r="69047" b="78515"/>
          <a:stretch/>
        </p:blipFill>
        <p:spPr>
          <a:xfrm>
            <a:off x="6336427" y="3657600"/>
            <a:ext cx="2373882" cy="235135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28727"/>
            <a:ext cx="5880100" cy="461665"/>
          </a:xfrm>
          <a:prstGeom prst="rect">
            <a:avLst/>
          </a:prstGeom>
          <a:solidFill>
            <a:srgbClr val="310403">
              <a:alpha val="80000"/>
            </a:srgbClr>
          </a:solidFill>
        </p:spPr>
        <p:txBody>
          <a:bodyPr wrap="square">
            <a:spAutoFit/>
          </a:bodyPr>
          <a:lstStyle/>
          <a:p>
            <a:pPr marL="114300" algn="ctr"/>
            <a:r>
              <a:rPr lang="en-US" sz="2400" dirty="0" smtClean="0">
                <a:solidFill>
                  <a:schemeClr val="bg1"/>
                </a:solidFill>
              </a:rPr>
              <a:t>Datasets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9700" y="1888153"/>
            <a:ext cx="5892800" cy="4524315"/>
          </a:xfrm>
          <a:prstGeom prst="rect">
            <a:avLst/>
          </a:prstGeom>
          <a:solidFill>
            <a:srgbClr val="631818">
              <a:alpha val="14000"/>
            </a:srgbClr>
          </a:solidFill>
        </p:spPr>
        <p:txBody>
          <a:bodyPr wrap="square">
            <a:spAutoFit/>
          </a:bodyPr>
          <a:lstStyle/>
          <a:p>
            <a:pPr marL="114300"/>
            <a:r>
              <a:rPr lang="en-US" sz="2400" dirty="0" smtClean="0"/>
              <a:t>Maternal </a:t>
            </a:r>
            <a:r>
              <a:rPr lang="en-US" sz="2400" dirty="0"/>
              <a:t>Mortality </a:t>
            </a:r>
            <a:r>
              <a:rPr lang="en-US" sz="2400" dirty="0" smtClean="0"/>
              <a:t>Rates (MMR): </a:t>
            </a:r>
            <a:endParaRPr lang="en-US" sz="2400" dirty="0"/>
          </a:p>
          <a:p>
            <a:pPr marL="628650" indent="-514350">
              <a:buFont typeface="+mj-lt"/>
              <a:buAutoNum type="alphaUcPeriod"/>
            </a:pPr>
            <a:r>
              <a:rPr lang="en-US" sz="2400" dirty="0"/>
              <a:t>Birth attendant</a:t>
            </a:r>
          </a:p>
          <a:p>
            <a:pPr marL="628650" indent="-514350">
              <a:buFont typeface="+mj-lt"/>
              <a:buAutoNum type="alphaUcPeriod"/>
            </a:pPr>
            <a:r>
              <a:rPr lang="en-US" sz="2400" dirty="0"/>
              <a:t>Antenatal (prenatal) care</a:t>
            </a:r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Adolescent </a:t>
            </a:r>
            <a:r>
              <a:rPr lang="en-US" sz="2400" dirty="0"/>
              <a:t>Birth </a:t>
            </a:r>
            <a:r>
              <a:rPr lang="en-US" sz="2400" dirty="0" smtClean="0"/>
              <a:t>Rates</a:t>
            </a:r>
            <a:endParaRPr lang="en-US" sz="2400" dirty="0"/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Contraceptives </a:t>
            </a:r>
            <a:r>
              <a:rPr lang="en-US" sz="2400" dirty="0"/>
              <a:t>modern methods</a:t>
            </a:r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Abortion </a:t>
            </a:r>
            <a:r>
              <a:rPr lang="en-US" sz="2400" dirty="0"/>
              <a:t>policy </a:t>
            </a:r>
            <a:r>
              <a:rPr lang="en-US" sz="2400" dirty="0" smtClean="0"/>
              <a:t>scale</a:t>
            </a:r>
            <a:endParaRPr lang="en-US" sz="2400" dirty="0"/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Education: Primary </a:t>
            </a:r>
            <a:r>
              <a:rPr lang="en-US" sz="2400" dirty="0"/>
              <a:t>School </a:t>
            </a:r>
            <a:r>
              <a:rPr lang="en-US" sz="2400" dirty="0" smtClean="0"/>
              <a:t>Enrollment</a:t>
            </a:r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Technology: Cellphone Subscribers</a:t>
            </a:r>
            <a:endParaRPr lang="en-US" sz="2400" dirty="0"/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War: Homicides</a:t>
            </a:r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Health: Life </a:t>
            </a:r>
            <a:r>
              <a:rPr lang="en-US" sz="2400" dirty="0"/>
              <a:t>Expectancy</a:t>
            </a:r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Wealth: GNI </a:t>
            </a:r>
            <a:r>
              <a:rPr lang="en-US" sz="2400" dirty="0"/>
              <a:t>Per Capita Data by Country(PPP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52400" y="2286000"/>
            <a:ext cx="5880100" cy="1143000"/>
          </a:xfrm>
          <a:prstGeom prst="rect">
            <a:avLst/>
          </a:prstGeom>
          <a:noFill/>
          <a:ln>
            <a:solidFill>
              <a:srgbClr val="3104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1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88720"/>
          </a:xfrm>
          <a:prstGeom prst="rect">
            <a:avLst/>
          </a:prstGeom>
          <a:solidFill>
            <a:srgbClr val="310403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 err="1" smtClean="0">
                <a:solidFill>
                  <a:schemeClr val="bg1"/>
                </a:solidFill>
              </a:rPr>
              <a:t>Dataframe</a:t>
            </a:r>
            <a:r>
              <a:rPr lang="en-US" sz="3900" dirty="0" smtClean="0">
                <a:solidFill>
                  <a:schemeClr val="bg1"/>
                </a:solidFill>
              </a:rPr>
              <a:t> and Feature Engineering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1524000"/>
            <a:ext cx="8639175" cy="4893647"/>
          </a:xfrm>
          <a:prstGeom prst="rect">
            <a:avLst/>
          </a:prstGeom>
          <a:solidFill>
            <a:srgbClr val="631818">
              <a:alpha val="14000"/>
            </a:srgb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190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12 different datasets, 33 total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Missing data filled with median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068919"/>
              </p:ext>
            </p:extLst>
          </p:nvPr>
        </p:nvGraphicFramePr>
        <p:xfrm>
          <a:off x="4895851" y="2821061"/>
          <a:ext cx="3124200" cy="3241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Worksheet" r:id="rId4" imgW="2029015" imgH="2105094" progId="Excel.Sheet.12">
                  <p:embed/>
                </p:oleObj>
              </mc:Choice>
              <mc:Fallback>
                <p:oleObj name="Worksheet" r:id="rId4" imgW="2029015" imgH="210509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95851" y="2821061"/>
                        <a:ext cx="3124200" cy="3241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26" y="2821061"/>
            <a:ext cx="3472599" cy="321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0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88720"/>
          </a:xfrm>
          <a:prstGeom prst="rect">
            <a:avLst/>
          </a:prstGeom>
          <a:solidFill>
            <a:srgbClr val="310403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 smtClean="0">
                <a:solidFill>
                  <a:schemeClr val="bg1"/>
                </a:solidFill>
              </a:rPr>
              <a:t>Response Variable Engineering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2412" y="5029200"/>
            <a:ext cx="8639175" cy="1569660"/>
          </a:xfrm>
          <a:prstGeom prst="rect">
            <a:avLst/>
          </a:prstGeom>
          <a:solidFill>
            <a:srgbClr val="631818">
              <a:alpha val="14000"/>
            </a:srgbClr>
          </a:solidFill>
        </p:spPr>
        <p:txBody>
          <a:bodyPr wrap="square">
            <a:sp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2400" u="sng" dirty="0" smtClean="0"/>
              <a:t>MMR100K</a:t>
            </a:r>
            <a:r>
              <a:rPr lang="en-US" sz="2400" dirty="0" smtClean="0"/>
              <a:t> </a:t>
            </a:r>
            <a:r>
              <a:rPr lang="en-US" sz="2400" dirty="0"/>
              <a:t>- </a:t>
            </a:r>
            <a:r>
              <a:rPr lang="en-US" sz="2400" dirty="0" smtClean="0"/>
              <a:t>Maternal </a:t>
            </a:r>
            <a:r>
              <a:rPr lang="en-US" sz="2400" dirty="0"/>
              <a:t>deaths per 100,000 births 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u="sng" dirty="0" err="1" smtClean="0"/>
              <a:t>MMRClassifier</a:t>
            </a:r>
            <a:r>
              <a:rPr lang="en-US" sz="2400" dirty="0" smtClean="0"/>
              <a:t> </a:t>
            </a:r>
            <a:r>
              <a:rPr lang="en-US" sz="2400" dirty="0"/>
              <a:t>- Created for logistic regression model based on min, max and 25, 50, 75% of MMR. </a:t>
            </a:r>
            <a:endParaRPr lang="en-US" sz="24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2400" u="sng" dirty="0" err="1" smtClean="0"/>
              <a:t>MMRBinary</a:t>
            </a:r>
            <a:r>
              <a:rPr lang="en-US" sz="2400" dirty="0" smtClean="0"/>
              <a:t> </a:t>
            </a:r>
            <a:r>
              <a:rPr lang="en-US" sz="2400" dirty="0"/>
              <a:t>- Binary variable </a:t>
            </a:r>
            <a:r>
              <a:rPr lang="en-US" sz="2400" dirty="0" smtClean="0"/>
              <a:t>for logistic </a:t>
            </a:r>
            <a:r>
              <a:rPr lang="en-US" sz="2400" dirty="0"/>
              <a:t>regression model. </a:t>
            </a: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866674"/>
            <a:ext cx="4223408" cy="28960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" y="1676400"/>
            <a:ext cx="4086862" cy="3276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9725" y="1270194"/>
            <a:ext cx="4086862" cy="461665"/>
          </a:xfrm>
          <a:prstGeom prst="rect">
            <a:avLst/>
          </a:prstGeom>
          <a:solidFill>
            <a:srgbClr val="310403">
              <a:alpha val="80000"/>
            </a:srgbClr>
          </a:solidFill>
        </p:spPr>
        <p:txBody>
          <a:bodyPr wrap="square">
            <a:spAutoFit/>
          </a:bodyPr>
          <a:lstStyle/>
          <a:p>
            <a:pPr marL="114300" algn="ctr"/>
            <a:r>
              <a:rPr lang="en-US" sz="2400" dirty="0" smtClean="0">
                <a:solidFill>
                  <a:schemeClr val="bg1"/>
                </a:solidFill>
              </a:rPr>
              <a:t>Regional MMR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32346" y="1270194"/>
            <a:ext cx="4086862" cy="461665"/>
          </a:xfrm>
          <a:prstGeom prst="rect">
            <a:avLst/>
          </a:prstGeom>
          <a:solidFill>
            <a:srgbClr val="310403">
              <a:alpha val="80000"/>
            </a:srgbClr>
          </a:solidFill>
        </p:spPr>
        <p:txBody>
          <a:bodyPr wrap="square">
            <a:spAutoFit/>
          </a:bodyPr>
          <a:lstStyle/>
          <a:p>
            <a:pPr marL="114300" algn="ctr"/>
            <a:r>
              <a:rPr lang="en-US" sz="2400" dirty="0" smtClean="0">
                <a:solidFill>
                  <a:schemeClr val="bg1"/>
                </a:solidFill>
              </a:rPr>
              <a:t>MMR Frequency </a:t>
            </a:r>
          </a:p>
        </p:txBody>
      </p:sp>
      <p:sp>
        <p:nvSpPr>
          <p:cNvPr id="6" name="Right Arrow 5"/>
          <p:cNvSpPr/>
          <p:nvPr/>
        </p:nvSpPr>
        <p:spPr>
          <a:xfrm rot="9713824">
            <a:off x="5298275" y="2239922"/>
            <a:ext cx="497458" cy="339778"/>
          </a:xfrm>
          <a:prstGeom prst="rightArrow">
            <a:avLst/>
          </a:prstGeom>
          <a:solidFill>
            <a:srgbClr val="63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9713824">
            <a:off x="5298277" y="2245804"/>
            <a:ext cx="497458" cy="339778"/>
          </a:xfrm>
          <a:prstGeom prst="rightArrow">
            <a:avLst/>
          </a:prstGeom>
          <a:solidFill>
            <a:srgbClr val="63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9713824">
            <a:off x="1183476" y="3437219"/>
            <a:ext cx="497458" cy="339778"/>
          </a:xfrm>
          <a:prstGeom prst="rightArrow">
            <a:avLst/>
          </a:prstGeom>
          <a:solidFill>
            <a:srgbClr val="63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1985665"/>
            <a:ext cx="4301671" cy="30001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983" y="2008361"/>
            <a:ext cx="4243191" cy="298229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88720"/>
          </a:xfrm>
          <a:prstGeom prst="rect">
            <a:avLst/>
          </a:prstGeom>
          <a:solidFill>
            <a:srgbClr val="310403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 smtClean="0">
                <a:solidFill>
                  <a:schemeClr val="bg1"/>
                </a:solidFill>
              </a:rPr>
              <a:t>Optimizing Features: </a:t>
            </a:r>
          </a:p>
          <a:p>
            <a:r>
              <a:rPr lang="en-US" sz="3900" dirty="0" smtClean="0">
                <a:solidFill>
                  <a:schemeClr val="bg1"/>
                </a:solidFill>
              </a:rPr>
              <a:t>Random Forest </a:t>
            </a:r>
            <a:r>
              <a:rPr lang="en-US" sz="3900" dirty="0" err="1" smtClean="0">
                <a:solidFill>
                  <a:schemeClr val="bg1"/>
                </a:solidFill>
              </a:rPr>
              <a:t>Regressor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9725" y="1524000"/>
            <a:ext cx="4086862" cy="461665"/>
          </a:xfrm>
          <a:prstGeom prst="rect">
            <a:avLst/>
          </a:prstGeom>
          <a:solidFill>
            <a:srgbClr val="310403">
              <a:alpha val="80000"/>
            </a:srgbClr>
          </a:solidFill>
        </p:spPr>
        <p:txBody>
          <a:bodyPr wrap="square">
            <a:spAutoFit/>
          </a:bodyPr>
          <a:lstStyle/>
          <a:p>
            <a:pPr marL="114300" algn="ctr"/>
            <a:r>
              <a:rPr lang="en-US" sz="2400" dirty="0" smtClean="0">
                <a:solidFill>
                  <a:schemeClr val="bg1"/>
                </a:solidFill>
              </a:rPr>
              <a:t>Estimator Tuning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32346" y="1524000"/>
            <a:ext cx="4086862" cy="461665"/>
          </a:xfrm>
          <a:prstGeom prst="rect">
            <a:avLst/>
          </a:prstGeom>
          <a:solidFill>
            <a:srgbClr val="310403">
              <a:alpha val="80000"/>
            </a:srgbClr>
          </a:solidFill>
        </p:spPr>
        <p:txBody>
          <a:bodyPr wrap="square">
            <a:spAutoFit/>
          </a:bodyPr>
          <a:lstStyle/>
          <a:p>
            <a:pPr marL="114300" algn="ctr"/>
            <a:r>
              <a:rPr lang="en-US" sz="2400" dirty="0" smtClean="0">
                <a:solidFill>
                  <a:schemeClr val="bg1"/>
                </a:solidFill>
              </a:rPr>
              <a:t>Feature Tuning</a:t>
            </a:r>
          </a:p>
        </p:txBody>
      </p:sp>
      <p:sp>
        <p:nvSpPr>
          <p:cNvPr id="14" name="Right Arrow 13"/>
          <p:cNvSpPr/>
          <p:nvPr/>
        </p:nvSpPr>
        <p:spPr>
          <a:xfrm rot="17335531" flipH="1">
            <a:off x="2176045" y="3744529"/>
            <a:ext cx="575613" cy="339778"/>
          </a:xfrm>
          <a:prstGeom prst="rightArrow">
            <a:avLst/>
          </a:prstGeom>
          <a:solidFill>
            <a:srgbClr val="63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140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7715503" flipH="1">
            <a:off x="6586242" y="3728367"/>
            <a:ext cx="599339" cy="339778"/>
          </a:xfrm>
          <a:prstGeom prst="rightArrow">
            <a:avLst/>
          </a:prstGeom>
          <a:solidFill>
            <a:srgbClr val="63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204425" y="5955268"/>
            <a:ext cx="862311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900" i="1" dirty="0" smtClean="0"/>
              <a:t>Table 2: Optimized demographics include: </a:t>
            </a:r>
            <a:r>
              <a:rPr lang="en-US" sz="900" i="1" dirty="0"/>
              <a:t>'ABR%', 'AOD_FMLE', 'GNI', 'EDFMLE_MLE%', '</a:t>
            </a:r>
            <a:r>
              <a:rPr lang="en-US" sz="900" i="1" dirty="0" err="1"/>
              <a:t>cell_Subscription</a:t>
            </a:r>
            <a:r>
              <a:rPr lang="en-US" sz="900" i="1" dirty="0"/>
              <a:t>%', 'attend</a:t>
            </a:r>
            <a:r>
              <a:rPr lang="en-US" sz="900" i="1" dirty="0" smtClean="0"/>
              <a:t>%'. The Random Forest </a:t>
            </a:r>
            <a:r>
              <a:rPr lang="en-US" sz="900" i="1" dirty="0" err="1" smtClean="0"/>
              <a:t>Regressor</a:t>
            </a:r>
            <a:r>
              <a:rPr lang="en-US" sz="900" i="1" dirty="0" smtClean="0"/>
              <a:t> model was. Null RMSE is with </a:t>
            </a:r>
            <a:r>
              <a:rPr lang="en-US" sz="900" i="1" dirty="0" err="1" smtClean="0"/>
              <a:t>y_predict</a:t>
            </a:r>
            <a:r>
              <a:rPr lang="en-US" sz="900" i="1" dirty="0" smtClean="0"/>
              <a:t> = mean.</a:t>
            </a:r>
            <a:endParaRPr lang="en-US" sz="900" i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19125"/>
              </p:ext>
            </p:extLst>
          </p:nvPr>
        </p:nvGraphicFramePr>
        <p:xfrm>
          <a:off x="276544" y="5390202"/>
          <a:ext cx="8590912" cy="5650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2848"/>
                <a:gridCol w="2112848"/>
                <a:gridCol w="2112848"/>
                <a:gridCol w="2252368"/>
              </a:tblGrid>
              <a:tr h="28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rgbClr val="5A36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RMSE Null  </a:t>
                      </a:r>
                    </a:p>
                  </a:txBody>
                  <a:tcPr marL="9525" marR="9525" marT="9525" marB="0" anchor="b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RMSE Total</a:t>
                      </a:r>
                    </a:p>
                  </a:txBody>
                  <a:tcPr marL="9525" marR="9525" marT="9525" marB="0" anchor="b">
                    <a:solidFill>
                      <a:srgbClr val="5A36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RMSE Optimized </a:t>
                      </a:r>
                    </a:p>
                  </a:txBody>
                  <a:tcPr marL="9525" marR="9525" marT="9525" marB="0" anchor="b">
                    <a:solidFill>
                      <a:srgbClr val="5A3635"/>
                    </a:solidFill>
                  </a:tcPr>
                </a:tc>
              </a:tr>
              <a:tr h="28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MMR100K 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228.39</a:t>
                      </a:r>
                    </a:p>
                  </a:txBody>
                  <a:tcPr marL="9525" marR="9525" marT="9525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91.88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82.65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72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1" y="2540169"/>
            <a:ext cx="8789192" cy="5078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900" i="1" dirty="0" smtClean="0"/>
              <a:t>Table 2: Optimized demographics include: </a:t>
            </a:r>
            <a:r>
              <a:rPr lang="en-US" sz="900" i="1" dirty="0"/>
              <a:t>'ABR%', 'AOD_FMLE', 'GNI', 'EDFMLE_MLE%', '</a:t>
            </a:r>
            <a:r>
              <a:rPr lang="en-US" sz="900" i="1" dirty="0" err="1"/>
              <a:t>cell_Subscription</a:t>
            </a:r>
            <a:r>
              <a:rPr lang="en-US" sz="900" i="1" dirty="0"/>
              <a:t>%', 'attend</a:t>
            </a:r>
            <a:r>
              <a:rPr lang="en-US" sz="900" i="1" dirty="0" smtClean="0"/>
              <a:t>%'. The Random Forest Classifier model was used for </a:t>
            </a:r>
            <a:r>
              <a:rPr lang="en-US" sz="900" i="1" dirty="0" err="1" smtClean="0"/>
              <a:t>MMRBinary</a:t>
            </a:r>
            <a:r>
              <a:rPr lang="en-US" sz="900" i="1" dirty="0" smtClean="0"/>
              <a:t> and </a:t>
            </a:r>
            <a:r>
              <a:rPr lang="en-US" sz="900" i="1" dirty="0" err="1" smtClean="0"/>
              <a:t>MMRClassifier</a:t>
            </a:r>
            <a:r>
              <a:rPr lang="en-US" sz="900" i="1" dirty="0"/>
              <a:t>.</a:t>
            </a:r>
            <a:r>
              <a:rPr lang="en-US" sz="900" i="1" dirty="0" smtClean="0"/>
              <a:t> *Random Forest </a:t>
            </a:r>
            <a:r>
              <a:rPr lang="en-US" sz="900" i="1" dirty="0" err="1" smtClean="0"/>
              <a:t>Regressor</a:t>
            </a:r>
            <a:r>
              <a:rPr lang="en-US" sz="900" i="1" dirty="0" smtClean="0"/>
              <a:t> was used as the model for MMR100K. Null accuracy scores are the percent chance of selecting the most frequent value (</a:t>
            </a:r>
            <a:r>
              <a:rPr lang="en-US" sz="900" i="1" dirty="0" err="1" smtClean="0"/>
              <a:t>MMRBinary</a:t>
            </a:r>
            <a:r>
              <a:rPr lang="en-US" sz="900" i="1" dirty="0" smtClean="0"/>
              <a:t> = 1, </a:t>
            </a:r>
            <a:r>
              <a:rPr lang="en-US" sz="900" i="1" dirty="0" err="1" smtClean="0"/>
              <a:t>MMRClassifier</a:t>
            </a:r>
            <a:r>
              <a:rPr lang="en-US" sz="900" i="1" dirty="0" smtClean="0"/>
              <a:t> = 2, MMR100K = 54).</a:t>
            </a:r>
            <a:endParaRPr lang="en-US" sz="900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88720"/>
          </a:xfrm>
          <a:prstGeom prst="rect">
            <a:avLst/>
          </a:prstGeom>
          <a:solidFill>
            <a:srgbClr val="310403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 smtClean="0">
                <a:solidFill>
                  <a:schemeClr val="bg1"/>
                </a:solidFill>
              </a:rPr>
              <a:t>Model Comparisons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2411" y="3353812"/>
            <a:ext cx="8639175" cy="3046988"/>
          </a:xfrm>
          <a:prstGeom prst="rect">
            <a:avLst/>
          </a:prstGeom>
          <a:solidFill>
            <a:srgbClr val="631818">
              <a:alpha val="14000"/>
            </a:srgb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</a:t>
            </a:r>
            <a:r>
              <a:rPr lang="en-US" sz="2400" dirty="0"/>
              <a:t>of the models </a:t>
            </a:r>
            <a:r>
              <a:rPr lang="en-US" sz="2400" dirty="0" smtClean="0"/>
              <a:t>improve </a:t>
            </a:r>
            <a:r>
              <a:rPr lang="en-US" sz="2400" dirty="0"/>
              <a:t>null accuracy.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random forest classifier </a:t>
            </a:r>
            <a:r>
              <a:rPr lang="en-US" sz="2400" dirty="0" smtClean="0"/>
              <a:t>performs </a:t>
            </a:r>
            <a:r>
              <a:rPr lang="en-US" sz="2400" dirty="0"/>
              <a:t>better than the logistic regression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Reducing </a:t>
            </a:r>
            <a:r>
              <a:rPr lang="en-US" sz="2400" dirty="0"/>
              <a:t>the number of demographics improves model </a:t>
            </a:r>
            <a:r>
              <a:rPr lang="en-US" sz="2400" dirty="0" smtClean="0"/>
              <a:t>accuracy.  </a:t>
            </a:r>
          </a:p>
          <a:p>
            <a:endParaRPr lang="en-US" sz="2400" dirty="0"/>
          </a:p>
          <a:p>
            <a:r>
              <a:rPr lang="en-US" sz="2400" i="1" dirty="0" smtClean="0"/>
              <a:t>*The </a:t>
            </a:r>
            <a:r>
              <a:rPr lang="en-US" sz="2400" i="1" dirty="0"/>
              <a:t>random forest </a:t>
            </a:r>
            <a:r>
              <a:rPr lang="en-US" sz="2400" i="1" dirty="0" err="1"/>
              <a:t>regressor</a:t>
            </a:r>
            <a:r>
              <a:rPr lang="en-US" sz="2400" i="1" dirty="0"/>
              <a:t> model </a:t>
            </a:r>
            <a:r>
              <a:rPr lang="en-US" sz="2400" i="1" dirty="0" smtClean="0"/>
              <a:t>was used for MMR100K and is </a:t>
            </a:r>
            <a:r>
              <a:rPr lang="en-US" sz="2400" i="1" dirty="0"/>
              <a:t>the only model run that </a:t>
            </a:r>
            <a:r>
              <a:rPr lang="en-US" sz="2400" i="1" dirty="0" smtClean="0"/>
              <a:t>produces MMR predictions</a:t>
            </a:r>
            <a:r>
              <a:rPr lang="en-US" sz="2400" i="1" dirty="0"/>
              <a:t>. 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857502"/>
              </p:ext>
            </p:extLst>
          </p:nvPr>
        </p:nvGraphicFramePr>
        <p:xfrm>
          <a:off x="202406" y="1419562"/>
          <a:ext cx="8739186" cy="1130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6531"/>
                <a:gridCol w="1456531"/>
                <a:gridCol w="1456531"/>
                <a:gridCol w="1552711"/>
                <a:gridCol w="1360351"/>
                <a:gridCol w="1456531"/>
              </a:tblGrid>
              <a:tr h="28253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A36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Log 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</a:rPr>
                        <a:t>Reg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A36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Log 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</a:rPr>
                        <a:t>Reg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 (Optimized)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A36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Ran For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A36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Ran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For (Optimized)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A3635"/>
                    </a:solidFill>
                  </a:tcPr>
                </a:tc>
              </a:tr>
              <a:tr h="28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MMRBinary 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0.526316</a:t>
                      </a:r>
                    </a:p>
                  </a:txBody>
                  <a:tcPr marL="9525" marR="9525" marT="9525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0.873684211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0.857894737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0.8895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0.8947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</a:tr>
              <a:tr h="28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MMRClassifier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0.268421</a:t>
                      </a:r>
                    </a:p>
                  </a:txBody>
                  <a:tcPr marL="9525" marR="9525" marT="9525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0.692464986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0.674336644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0.7558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0.7482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</a:tr>
              <a:tr h="28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MMR100K (</a:t>
                      </a:r>
                      <a:r>
                        <a:rPr lang="en-US" sz="14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oob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0.052632</a:t>
                      </a:r>
                    </a:p>
                  </a:txBody>
                  <a:tcPr marL="9525" marR="9525" marT="9525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0.815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0.8348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04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solidFill>
            <a:srgbClr val="310403"/>
          </a:solidFill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Conclusions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0" y="2160613"/>
            <a:ext cx="5175250" cy="1569660"/>
          </a:xfrm>
          <a:prstGeom prst="rect">
            <a:avLst/>
          </a:prstGeom>
          <a:solidFill>
            <a:srgbClr val="631818">
              <a:alpha val="14000"/>
            </a:srgbClr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Demographic contributions to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Successful hypothesis: 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Surprising outcomes: Abortion policy, cell phone subscriptions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8600" y="5552182"/>
            <a:ext cx="8610600" cy="830997"/>
          </a:xfrm>
          <a:prstGeom prst="rect">
            <a:avLst/>
          </a:prstGeom>
          <a:solidFill>
            <a:srgbClr val="631818">
              <a:alpha val="14000"/>
            </a:srgb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B</a:t>
            </a:r>
            <a:r>
              <a:rPr lang="en-US" sz="1600" dirty="0" smtClean="0"/>
              <a:t>uild </a:t>
            </a:r>
            <a:r>
              <a:rPr lang="en-US" sz="1600" dirty="0"/>
              <a:t>a model that lacks well known causal demographics and determine the </a:t>
            </a:r>
            <a:r>
              <a:rPr lang="en-US" sz="1600" dirty="0" smtClean="0"/>
              <a:t>predictability.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dirty="0" smtClean="0"/>
              <a:t>dd </a:t>
            </a:r>
            <a:r>
              <a:rPr lang="en-US" sz="1600" dirty="0"/>
              <a:t>more </a:t>
            </a:r>
            <a:r>
              <a:rPr lang="en-US" sz="1600" dirty="0" smtClean="0"/>
              <a:t>demographics from the WHO website.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34950" y="4997678"/>
            <a:ext cx="8597900" cy="461665"/>
          </a:xfrm>
          <a:prstGeom prst="rect">
            <a:avLst/>
          </a:prstGeom>
          <a:solidFill>
            <a:srgbClr val="310403">
              <a:alpha val="8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Future Work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5536"/>
          <a:stretch/>
        </p:blipFill>
        <p:spPr>
          <a:xfrm>
            <a:off x="228600" y="1532690"/>
            <a:ext cx="3429000" cy="305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9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36819</TotalTime>
  <Words>657</Words>
  <Application>Microsoft Office PowerPoint</Application>
  <PresentationFormat>On-screen Show (4:3)</PresentationFormat>
  <Paragraphs>104</Paragraphs>
  <Slides>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Helvetica Neue</vt:lpstr>
      <vt:lpstr>Office Theme</vt:lpstr>
      <vt:lpstr>Worksheet</vt:lpstr>
      <vt:lpstr>Modeling Maternal Mortality Rates (MMR) </vt:lpstr>
      <vt:lpstr>PowerPoint Presentation</vt:lpstr>
      <vt:lpstr>Could other factors contribute to MMR? 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minire</dc:creator>
  <cp:lastModifiedBy>Rebecca Minich</cp:lastModifiedBy>
  <cp:revision>599</cp:revision>
  <dcterms:created xsi:type="dcterms:W3CDTF">2014-03-08T07:25:59Z</dcterms:created>
  <dcterms:modified xsi:type="dcterms:W3CDTF">2016-12-01T22:04:02Z</dcterms:modified>
</cp:coreProperties>
</file>