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7" r:id="rId3"/>
    <p:sldId id="278" r:id="rId4"/>
    <p:sldId id="284" r:id="rId5"/>
    <p:sldId id="279" r:id="rId6"/>
    <p:sldId id="285" r:id="rId7"/>
    <p:sldId id="260" r:id="rId8"/>
    <p:sldId id="273" r:id="rId9"/>
    <p:sldId id="274" r:id="rId10"/>
    <p:sldId id="286" r:id="rId11"/>
    <p:sldId id="275" r:id="rId12"/>
    <p:sldId id="27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D9EAC86-A03F-400B-83E2-384289A651E8}">
          <p14:sldIdLst>
            <p14:sldId id="256"/>
            <p14:sldId id="277"/>
            <p14:sldId id="278"/>
            <p14:sldId id="284"/>
            <p14:sldId id="279"/>
            <p14:sldId id="285"/>
            <p14:sldId id="260"/>
            <p14:sldId id="273"/>
            <p14:sldId id="274"/>
            <p14:sldId id="286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63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4740C02-FD2B-4EA3-8778-89D633590A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29CADDD-B494-4899-8935-FB380A8966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92F28-9DD4-4633-81B5-5332EA1CF2E5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ABA657-3A4E-4BCE-B73C-FC32C024B7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669F965-DF1A-4034-92AD-13AAF85ED2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DF30F-2F44-411F-934B-28760EFD17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96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EECDF-0C7A-4F1E-8B86-E75FE6139240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B58F8-6590-4729-89F9-7B14986C1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42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676F57-C6A0-4BB1-B2E2-E4A4889122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798" y="593253"/>
            <a:ext cx="10088881" cy="145075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TW" dirty="0"/>
              <a:t>Placeholder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6627C0-4FB7-488B-9954-3E9EEDCF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6E9-CCC2-4BC7-A55E-B00CF861B0A8}" type="datetime1">
              <a:rPr lang="en-US" altLang="zh-TW" smtClean="0"/>
              <a:t>1/6/2021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C7FB05-8157-4022-A227-E7761EC7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F0C2240-9A48-4F55-B970-19A62C8B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08E8973F-A4BC-44BF-BD20-19FC31EDC352}"/>
              </a:ext>
            </a:extLst>
          </p:cNvPr>
          <p:cNvCxnSpPr>
            <a:cxnSpLocks/>
          </p:cNvCxnSpPr>
          <p:nvPr userDrawn="1"/>
        </p:nvCxnSpPr>
        <p:spPr>
          <a:xfrm>
            <a:off x="1066799" y="1988820"/>
            <a:ext cx="1008888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F6382D0-04D2-4543-9B21-05CD4647C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108201"/>
            <a:ext cx="10088881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226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3D1EAE-5330-46D7-BC68-59FB9F62F5E4}" type="datetime1">
              <a:rPr lang="en-US" altLang="zh-TW" smtClean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8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F6D9-F122-4264-BDEF-65F83AD3AB90}" type="datetime1">
              <a:rPr lang="en-US" altLang="zh-TW" smtClean="0"/>
              <a:t>1/6/2021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3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7DB8-40F9-41CB-A568-81384A94E031}" type="datetime1">
              <a:rPr lang="en-US" altLang="zh-TW" smtClean="0"/>
              <a:t>1/6/2021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2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1CF5-F4EB-474E-9305-4C8B97777649}" type="datetime1">
              <a:rPr lang="en-US" altLang="zh-TW" smtClean="0"/>
              <a:t>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6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460011"/>
            <a:ext cx="10058400" cy="145075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3661" y="2108201"/>
            <a:ext cx="10058400" cy="3760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8406-B92D-4FA0-B63D-1BD0F4160BC4}" type="datetime1">
              <a:rPr lang="en-US" altLang="zh-TW" smtClean="0"/>
              <a:t>1/6/2021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5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FE3C-5C2C-4DD4-A33D-99FB2BA43414}" type="datetime1">
              <a:rPr lang="en-US" altLang="zh-TW" smtClean="0"/>
              <a:t>1/6/2021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4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AFBF-984F-471C-9937-6E1BB345AF55}" type="datetime1">
              <a:rPr lang="en-US" altLang="zh-TW" smtClean="0"/>
              <a:t>1/6/2021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0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6350-F40D-49C8-8889-8A547535E500}" type="datetime1">
              <a:rPr lang="en-US" altLang="zh-TW" smtClean="0"/>
              <a:t>1/6/2021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87DF-03FF-40B8-ABE1-9E7B01931BA6}" type="datetime1">
              <a:rPr lang="en-US" altLang="zh-TW" smtClean="0"/>
              <a:t>1/6/2021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3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558B-0E1B-4186-9411-D3012FC7171E}" type="datetime1">
              <a:rPr lang="en-US" altLang="zh-TW" smtClean="0"/>
              <a:t>1/6/2021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3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63F8F186-09A5-45E9-A7AB-053B1EBB825A}" type="datetime1">
              <a:rPr lang="en-US" altLang="zh-TW" smtClean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57444"/>
            <a:ext cx="10088879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2112357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rgbClr val="FFFFFF"/>
                </a:solidFill>
              </a:defRPr>
            </a:lvl1pPr>
          </a:lstStyle>
          <a:p>
            <a:fld id="{6DE7F647-317B-4874-8B5D-47D9DFF496BE}" type="datetime1">
              <a:rPr lang="en-US" altLang="zh-TW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958B09E2-CEB5-4D70-9FB2-B19A12103A21}"/>
              </a:ext>
            </a:extLst>
          </p:cNvPr>
          <p:cNvCxnSpPr>
            <a:cxnSpLocks/>
          </p:cNvCxnSpPr>
          <p:nvPr userDrawn="1"/>
        </p:nvCxnSpPr>
        <p:spPr>
          <a:xfrm>
            <a:off x="1066799" y="1988820"/>
            <a:ext cx="1008888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5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2" r:id="rId7"/>
    <p:sldLayoutId id="2147483738" r:id="rId8"/>
    <p:sldLayoutId id="2147483739" r:id="rId9"/>
    <p:sldLayoutId id="2147483740" r:id="rId10"/>
    <p:sldLayoutId id="2147483741" r:id="rId11"/>
    <p:sldLayoutId id="214748374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5AB49-D349-4336-BD99-9E455CCD4A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3273" y="0"/>
            <a:ext cx="12191980" cy="685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728590-028F-4122-A2DB-74C12CD4E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altLang="zh-TW" sz="5200" dirty="0"/>
              <a:t>Data</a:t>
            </a:r>
            <a:br>
              <a:rPr lang="en-US" altLang="zh-TW" sz="5200" dirty="0"/>
            </a:br>
            <a:r>
              <a:rPr lang="en-US" altLang="zh-TW" sz="5200" dirty="0"/>
              <a:t>Mining</a:t>
            </a:r>
            <a:br>
              <a:rPr lang="en-US" altLang="zh-TW" sz="5200" dirty="0"/>
            </a:br>
            <a:r>
              <a:rPr lang="en-US" altLang="zh-TW" sz="5200" dirty="0"/>
              <a:t>Report</a:t>
            </a:r>
            <a:endParaRPr lang="zh-TW" altLang="en-US" sz="5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BF120F-E5FE-4450-8A3B-1EB7D1D9C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457574"/>
            <a:ext cx="3205640" cy="774186"/>
          </a:xfrm>
        </p:spPr>
        <p:txBody>
          <a:bodyPr anchor="t">
            <a:normAutofit fontScale="70000" lnSpcReduction="20000"/>
          </a:bodyPr>
          <a:lstStyle/>
          <a:p>
            <a:endParaRPr lang="en-US" altLang="zh-TW" sz="2000" dirty="0"/>
          </a:p>
          <a:p>
            <a:r>
              <a:rPr lang="zh-TW" altLang="en-US" sz="2000" dirty="0"/>
              <a:t>戴鈞彥、余慶龍、游洲鈐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582881-5982-4ACA-AFF1-BF9E73FA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19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09BFFD4-F749-4625-BE11-73B222C40EFF}"/>
              </a:ext>
            </a:extLst>
          </p:cNvPr>
          <p:cNvSpPr/>
          <p:nvPr/>
        </p:nvSpPr>
        <p:spPr>
          <a:xfrm>
            <a:off x="444138" y="1402080"/>
            <a:ext cx="10789920" cy="1515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E039A0B-0FB5-4415-88BB-EC88CC09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59" y="2191992"/>
            <a:ext cx="10088881" cy="1450757"/>
          </a:xfrm>
        </p:spPr>
        <p:txBody>
          <a:bodyPr/>
          <a:lstStyle/>
          <a:p>
            <a:r>
              <a:rPr lang="en-US" altLang="zh-TW" spc="130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Conclusion</a:t>
            </a:r>
            <a:endParaRPr lang="zh-TW" altLang="en-US" spc="130" dirty="0">
              <a:latin typeface="Adobe Gothic Std B" panose="020B0800000000000000" pitchFamily="34" charset="-128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A061EC-B1AF-4045-94E9-6F7E10D9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4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AFF0E19A-EC1F-48ED-A373-BB06B827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B549FEA-CB40-446C-BEF1-12952454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A83740-623F-4083-AB67-309E5789F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tx1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Dataset contributed by Paulo Cortez (Univ. Minho), Antonio 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Cerdeira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 Fernando Almeida, 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Telmo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 Matos and Jose Reis (CVRVV) @ 2009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2847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10AE02AD-76FB-40AD-BD6C-C105D07441AA}"/>
              </a:ext>
            </a:extLst>
          </p:cNvPr>
          <p:cNvSpPr txBox="1"/>
          <p:nvPr/>
        </p:nvSpPr>
        <p:spPr>
          <a:xfrm flipH="1">
            <a:off x="6096000" y="4974671"/>
            <a:ext cx="5172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Thank you for your attention.</a:t>
            </a:r>
            <a:endParaRPr lang="zh-TW" alt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839C3F0-FF11-4931-9A0C-D6DABA51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AC7A37-D41D-4C7F-B04A-65E90950A340}"/>
              </a:ext>
            </a:extLst>
          </p:cNvPr>
          <p:cNvSpPr/>
          <p:nvPr/>
        </p:nvSpPr>
        <p:spPr>
          <a:xfrm>
            <a:off x="844731" y="1619794"/>
            <a:ext cx="10423504" cy="836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4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A2041760-72F6-480A-BC54-1B7F7783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590479"/>
            <a:ext cx="10088881" cy="1450757"/>
          </a:xfrm>
        </p:spPr>
        <p:txBody>
          <a:bodyPr/>
          <a:lstStyle/>
          <a:p>
            <a:r>
              <a:rPr lang="en-US" altLang="zh-TW" spc="130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Introduction</a:t>
            </a:r>
            <a:endParaRPr lang="zh-TW" altLang="en-US" spc="130" dirty="0">
              <a:latin typeface="Adobe Gothic Std B" panose="020B0800000000000000" pitchFamily="34" charset="-128"/>
              <a:cs typeface="+mn-cs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5C91235-7D2D-4409-AFBA-EE2A63A30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Why we choice this dataset?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What attribute we have?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What attribute </a:t>
            </a:r>
            <a:r>
              <a:rPr lang="en-US" altLang="zh-TW" sz="28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will affect </a:t>
            </a:r>
            <a:r>
              <a:rPr lang="en-US" altLang="zh-TW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our result?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problem we met.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2A1058-8DD7-4217-AC04-B86E050D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CC889E-DE6C-4D4C-A22D-8E7E93E5770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426" y="3733101"/>
            <a:ext cx="1986691" cy="19866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898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F2BAF71-2FDA-40B5-BDE3-0EB6BDE39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599185"/>
            <a:ext cx="10088881" cy="1450757"/>
          </a:xfrm>
        </p:spPr>
        <p:txBody>
          <a:bodyPr/>
          <a:lstStyle/>
          <a:p>
            <a:r>
              <a:rPr lang="en-US" altLang="zh-TW" spc="130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The Preprocess we do</a:t>
            </a:r>
            <a:endParaRPr lang="zh-TW" altLang="en-US" spc="130" dirty="0">
              <a:latin typeface="Adobe Gothic Std B" panose="020B0800000000000000" pitchFamily="34" charset="-128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3062484-5789-4F4D-8F25-4865D7BC9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Remove outliers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Discretization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  <a:r>
              <a:rPr lang="en-US" altLang="zh-TW" sz="2200" dirty="0">
                <a:solidFill>
                  <a:schemeClr val="bg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(separate with same number of data)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Delete attribute </a:t>
            </a:r>
            <a:r>
              <a:rPr lang="en-US" altLang="zh-TW" sz="2200" dirty="0">
                <a:solidFill>
                  <a:schemeClr val="bg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</a:t>
            </a:r>
            <a:r>
              <a:rPr lang="en-US" altLang="zh-TW" sz="2200" dirty="0" err="1">
                <a:solidFill>
                  <a:schemeClr val="bg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CfbsubsetEval</a:t>
            </a:r>
            <a:r>
              <a:rPr lang="en-US" altLang="zh-TW" sz="2200" dirty="0">
                <a:solidFill>
                  <a:schemeClr val="bg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with </a:t>
            </a:r>
            <a:r>
              <a:rPr lang="en-US" altLang="zh-TW" sz="2200" dirty="0" err="1">
                <a:solidFill>
                  <a:schemeClr val="bg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Bestfirst</a:t>
            </a:r>
            <a:r>
              <a:rPr lang="en-US" altLang="zh-TW" sz="2200" dirty="0">
                <a:solidFill>
                  <a:schemeClr val="bg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6719FB-EE2E-42FD-8883-A91D0408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AF750B4E-8FD6-4EB3-9814-2AE04D7CA29B}"/>
              </a:ext>
            </a:extLst>
          </p:cNvPr>
          <p:cNvSpPr/>
          <p:nvPr/>
        </p:nvSpPr>
        <p:spPr>
          <a:xfrm>
            <a:off x="78377" y="522515"/>
            <a:ext cx="11930743" cy="5852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1DA246-BB64-4DCF-9B80-58EADA52690C}"/>
              </a:ext>
            </a:extLst>
          </p:cNvPr>
          <p:cNvSpPr txBox="1"/>
          <p:nvPr/>
        </p:nvSpPr>
        <p:spPr>
          <a:xfrm>
            <a:off x="1126370" y="620160"/>
            <a:ext cx="9939259" cy="2410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TW" sz="2000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Our hypothesis</a:t>
            </a:r>
            <a:r>
              <a:rPr lang="zh-TW" altLang="en-US" sz="2000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：</a:t>
            </a:r>
            <a:endParaRPr lang="en-US" altLang="zh-TW" sz="2000" spc="130" dirty="0">
              <a:solidFill>
                <a:schemeClr val="tx1">
                  <a:lumMod val="75000"/>
                  <a:lumOff val="2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TW" sz="2000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Discretize will separate data into different interval, 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TW" sz="2000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and it can handle outliers very well.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TW" sz="2000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But there are few outliers in our dataset,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TW" sz="2000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and the same quality of wine is in a range, we do not  need to separate it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5B18771-6521-4438-981E-4C10418857BE}"/>
              </a:ext>
            </a:extLst>
          </p:cNvPr>
          <p:cNvSpPr txBox="1"/>
          <p:nvPr/>
        </p:nvSpPr>
        <p:spPr>
          <a:xfrm>
            <a:off x="1126370" y="3278913"/>
            <a:ext cx="626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accuracy always decrease after discretize</a:t>
            </a:r>
            <a:endParaRPr lang="zh-TW" altLang="en-US" sz="2000" spc="130" dirty="0">
              <a:solidFill>
                <a:schemeClr val="tx1">
                  <a:lumMod val="75000"/>
                  <a:lumOff val="25000"/>
                </a:schemeClr>
              </a:solidFill>
              <a:latin typeface="Adobe Gothic Std B" panose="020B0800000000000000" pitchFamily="34" charset="-128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9663AE0-C0EE-4A28-A292-BF234A52DE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" t="95" r="249" b="1017"/>
          <a:stretch/>
        </p:blipFill>
        <p:spPr>
          <a:xfrm>
            <a:off x="1126370" y="3740578"/>
            <a:ext cx="9939259" cy="192459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2B11C75-36DB-489C-A061-00F821A2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3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83F6B4-B75A-437F-9A88-678EC760A2C9}"/>
              </a:ext>
            </a:extLst>
          </p:cNvPr>
          <p:cNvSpPr/>
          <p:nvPr/>
        </p:nvSpPr>
        <p:spPr>
          <a:xfrm>
            <a:off x="295695" y="479559"/>
            <a:ext cx="11477897" cy="58260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內容版面配置區 12">
            <a:extLst>
              <a:ext uri="{FF2B5EF4-FFF2-40B4-BE49-F238E27FC236}">
                <a16:creationId xmlns:a16="http://schemas.microsoft.com/office/drawing/2014/main" id="{23236C95-D99F-4856-81E3-D18AFD701B4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" y="532789"/>
            <a:ext cx="3067050" cy="1770063"/>
          </a:xfrm>
        </p:spPr>
      </p:pic>
      <p:pic>
        <p:nvPicPr>
          <p:cNvPr id="10" name="內容版面配置區 8">
            <a:extLst>
              <a:ext uri="{FF2B5EF4-FFF2-40B4-BE49-F238E27FC236}">
                <a16:creationId xmlns:a16="http://schemas.microsoft.com/office/drawing/2014/main" id="{0BA27768-0071-44AC-8041-4607E632E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09" y="3429000"/>
            <a:ext cx="3067579" cy="1776312"/>
          </a:xfrm>
          <a:prstGeom prst="rect">
            <a:avLst/>
          </a:prstGeom>
        </p:spPr>
      </p:pic>
      <p:pic>
        <p:nvPicPr>
          <p:cNvPr id="11" name="內容版面配置區 8">
            <a:extLst>
              <a:ext uri="{FF2B5EF4-FFF2-40B4-BE49-F238E27FC236}">
                <a16:creationId xmlns:a16="http://schemas.microsoft.com/office/drawing/2014/main" id="{13295ACD-9125-4CD7-B8CB-21AE1AC06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44" y="487679"/>
            <a:ext cx="3135795" cy="1806200"/>
          </a:xfrm>
          <a:prstGeom prst="rect">
            <a:avLst/>
          </a:prstGeom>
        </p:spPr>
      </p:pic>
      <p:pic>
        <p:nvPicPr>
          <p:cNvPr id="12" name="內容版面配置區 8">
            <a:extLst>
              <a:ext uri="{FF2B5EF4-FFF2-40B4-BE49-F238E27FC236}">
                <a16:creationId xmlns:a16="http://schemas.microsoft.com/office/drawing/2014/main" id="{B00675C7-2A5F-4C31-A27E-55504E628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555" y="3429000"/>
            <a:ext cx="3135793" cy="1821938"/>
          </a:xfrm>
          <a:prstGeom prst="rect">
            <a:avLst/>
          </a:prstGeom>
        </p:spPr>
      </p:pic>
      <p:pic>
        <p:nvPicPr>
          <p:cNvPr id="13" name="內容版面配置區 8">
            <a:extLst>
              <a:ext uri="{FF2B5EF4-FFF2-40B4-BE49-F238E27FC236}">
                <a16:creationId xmlns:a16="http://schemas.microsoft.com/office/drawing/2014/main" id="{3E821AF2-5441-45DD-BD49-BB89B4D99C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126" y="479559"/>
            <a:ext cx="3135793" cy="1804308"/>
          </a:xfrm>
          <a:prstGeom prst="rect">
            <a:avLst/>
          </a:prstGeom>
        </p:spPr>
      </p:pic>
      <p:pic>
        <p:nvPicPr>
          <p:cNvPr id="14" name="內容版面配置區 8">
            <a:extLst>
              <a:ext uri="{FF2B5EF4-FFF2-40B4-BE49-F238E27FC236}">
                <a16:creationId xmlns:a16="http://schemas.microsoft.com/office/drawing/2014/main" id="{6352F528-89FA-4E20-86D3-D9F86DD6E99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" r="-1"/>
          <a:stretch/>
        </p:blipFill>
        <p:spPr>
          <a:xfrm>
            <a:off x="8224542" y="3429000"/>
            <a:ext cx="3135794" cy="182193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20D63A4-D113-49E3-9BB1-9365FD58324B}"/>
              </a:ext>
            </a:extLst>
          </p:cNvPr>
          <p:cNvSpPr txBox="1"/>
          <p:nvPr/>
        </p:nvSpPr>
        <p:spPr>
          <a:xfrm>
            <a:off x="1494682" y="250819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Alcohol - Quality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2D10A98-113A-42F7-B517-D3EE0607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D13C0F6-5FE2-4FEA-8E09-365D657307DA}"/>
              </a:ext>
            </a:extLst>
          </p:cNvPr>
          <p:cNvSpPr txBox="1"/>
          <p:nvPr/>
        </p:nvSpPr>
        <p:spPr>
          <a:xfrm>
            <a:off x="5152466" y="2508190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Chlorides - Quality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DD30AC-C5B2-4DD3-86D5-2124E516DA04}"/>
              </a:ext>
            </a:extLst>
          </p:cNvPr>
          <p:cNvSpPr txBox="1"/>
          <p:nvPr/>
        </p:nvSpPr>
        <p:spPr>
          <a:xfrm>
            <a:off x="8745684" y="2508190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Citric acid - Quality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0E94CAB-C4FA-44AA-8C30-F0311E5E3D71}"/>
              </a:ext>
            </a:extLst>
          </p:cNvPr>
          <p:cNvSpPr txBox="1"/>
          <p:nvPr/>
        </p:nvSpPr>
        <p:spPr>
          <a:xfrm>
            <a:off x="1697462" y="5397256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PH - Quality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F58EDC9-7ADF-4A4F-8F80-1A06CC160A30}"/>
              </a:ext>
            </a:extLst>
          </p:cNvPr>
          <p:cNvSpPr txBox="1"/>
          <p:nvPr/>
        </p:nvSpPr>
        <p:spPr>
          <a:xfrm>
            <a:off x="5183569" y="5401185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Density - Quality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D4C6958-77C5-4EA6-BCA0-84D05EFDA890}"/>
              </a:ext>
            </a:extLst>
          </p:cNvPr>
          <p:cNvSpPr txBox="1"/>
          <p:nvPr/>
        </p:nvSpPr>
        <p:spPr>
          <a:xfrm>
            <a:off x="8696650" y="5397256"/>
            <a:ext cx="215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Fixed acidity - Quality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739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7892C80-F652-40C1-983D-E3ED71E5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130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The datamining strategy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4A9CF5-6F4F-4804-AAB0-C33B6A38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4BDFD6-78B5-4562-BA9C-BCF5E4FAF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K-means with Classes to clusters evaluation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altLang="zh-TW" sz="28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MultiLayerPerceptron</a:t>
            </a:r>
            <a:r>
              <a:rPr lang="en-US" altLang="zh-TW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 </a:t>
            </a:r>
            <a:r>
              <a:rPr lang="en-US" altLang="zh-TW" sz="2200" dirty="0">
                <a:solidFill>
                  <a:schemeClr val="bg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(Neural Network)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altLang="zh-TW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IBK</a:t>
            </a:r>
            <a:r>
              <a:rPr lang="en-US" altLang="zh-TW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 </a:t>
            </a:r>
            <a:r>
              <a:rPr lang="en-US" altLang="zh-TW" sz="2200" dirty="0">
                <a:solidFill>
                  <a:schemeClr val="bg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(K-nearest)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altLang="zh-TW" sz="28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RandomForest</a:t>
            </a:r>
            <a:r>
              <a:rPr lang="zh-TW" altLang="en-US" dirty="0">
                <a:latin typeface="Adobe Gothic Std B" panose="020B0800000000000000" pitchFamily="34" charset="-128"/>
              </a:rPr>
              <a:t> </a:t>
            </a:r>
            <a:r>
              <a:rPr lang="en-US" altLang="zh-TW" sz="2200" dirty="0">
                <a:solidFill>
                  <a:schemeClr val="bg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(Decision Forest)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J48 </a:t>
            </a:r>
            <a:r>
              <a:rPr lang="en-US" altLang="zh-TW" sz="2200" dirty="0">
                <a:solidFill>
                  <a:schemeClr val="bg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(Decision Trees)</a:t>
            </a:r>
            <a:endParaRPr lang="zh-TW" altLang="en-US" sz="2200" dirty="0">
              <a:solidFill>
                <a:schemeClr val="bg1">
                  <a:lumMod val="75000"/>
                </a:schemeClr>
              </a:solidFill>
              <a:latin typeface="Adobe Gothic Std B" panose="020B0800000000000000" pitchFamily="34" charset="-128"/>
            </a:endParaRP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D06CAE6-4E2C-4154-BBA0-958D880C3A2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426" y="3733101"/>
            <a:ext cx="1986691" cy="19866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659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3CCDBC-9E8D-4074-AAE1-962160EC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D4D4D4"/>
                </a:solidFill>
                <a:effectLst/>
                <a:latin typeface="-apple-system"/>
              </a:rPr>
              <a:t> </a:t>
            </a:r>
            <a:r>
              <a:rPr lang="en-US" altLang="zh-TW" spc="130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Simple K Means</a:t>
            </a:r>
            <a:endParaRPr lang="zh-TW" altLang="en-US" spc="130" dirty="0">
              <a:latin typeface="Adobe Gothic Std B" panose="020B0800000000000000" pitchFamily="34" charset="-128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E97810A-895A-41B3-B506-57FBB981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C192DA0-8A9C-43FD-B75E-1C8767C82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7" y="2044010"/>
            <a:ext cx="10544174" cy="4109046"/>
          </a:xfrm>
        </p:spPr>
      </p:pic>
    </p:spTree>
    <p:extLst>
      <p:ext uri="{BB962C8B-B14F-4D97-AF65-F5344CB8AC3E}">
        <p14:creationId xmlns:p14="http://schemas.microsoft.com/office/powerpoint/2010/main" val="354038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6DFB6E-1A0E-439A-90FF-443FDA42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130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Select highest accuracy</a:t>
            </a:r>
            <a:endParaRPr lang="zh-TW" altLang="en-US" spc="130" dirty="0">
              <a:latin typeface="Adobe Gothic Std B" panose="020B0800000000000000" pitchFamily="34" charset="-128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863126B-7C61-44FA-9440-EE78FE13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D9C3F89-4685-45C1-9354-7CD406906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95039" y="2217182"/>
            <a:ext cx="10480325" cy="2441904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9BF8F81-FF39-4DE3-AEDA-7865F2D173C1}"/>
              </a:ext>
            </a:extLst>
          </p:cNvPr>
          <p:cNvSpPr/>
          <p:nvPr/>
        </p:nvSpPr>
        <p:spPr>
          <a:xfrm>
            <a:off x="1066797" y="3553097"/>
            <a:ext cx="10088881" cy="41018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13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310DB-9C88-4372-9519-E76C1665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130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Random Forest</a:t>
            </a:r>
            <a:endParaRPr lang="zh-TW" altLang="en-US" spc="130" dirty="0">
              <a:latin typeface="Adobe Gothic Std B" panose="020B0800000000000000" pitchFamily="34" charset="-128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9A95B28-7825-49C1-9D5B-37B68CE5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1C8C3CE-8624-46AC-971F-ACAFCACB4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57" y="2116183"/>
            <a:ext cx="10734803" cy="3779520"/>
          </a:xfrm>
        </p:spPr>
      </p:pic>
    </p:spTree>
    <p:extLst>
      <p:ext uri="{BB962C8B-B14F-4D97-AF65-F5344CB8AC3E}">
        <p14:creationId xmlns:p14="http://schemas.microsoft.com/office/powerpoint/2010/main" val="18761242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222</Words>
  <Application>Microsoft Office PowerPoint</Application>
  <PresentationFormat>寬螢幕</PresentationFormat>
  <Paragraphs>50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Adobe Gothic Std B</vt:lpstr>
      <vt:lpstr>-apple-system</vt:lpstr>
      <vt:lpstr>Adobe Arabic</vt:lpstr>
      <vt:lpstr>Calibri</vt:lpstr>
      <vt:lpstr>Garamond</vt:lpstr>
      <vt:lpstr>Wingdings</vt:lpstr>
      <vt:lpstr>RetrospectVTI</vt:lpstr>
      <vt:lpstr>Data Mining Report</vt:lpstr>
      <vt:lpstr>Introduction</vt:lpstr>
      <vt:lpstr>The Preprocess we do</vt:lpstr>
      <vt:lpstr>PowerPoint 簡報</vt:lpstr>
      <vt:lpstr>PowerPoint 簡報</vt:lpstr>
      <vt:lpstr>The datamining strategy</vt:lpstr>
      <vt:lpstr> Simple K Means</vt:lpstr>
      <vt:lpstr>Select highest accuracy</vt:lpstr>
      <vt:lpstr>Random Forest</vt:lpstr>
      <vt:lpstr>Conclusion</vt:lpstr>
      <vt:lpstr>Reference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report</dc:title>
  <dc:creator>鈞彥 戴</dc:creator>
  <cp:lastModifiedBy>鈞彥 戴</cp:lastModifiedBy>
  <cp:revision>29</cp:revision>
  <dcterms:created xsi:type="dcterms:W3CDTF">2021-01-05T04:07:34Z</dcterms:created>
  <dcterms:modified xsi:type="dcterms:W3CDTF">2021-01-06T10:46:47Z</dcterms:modified>
</cp:coreProperties>
</file>