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4"/>
  </p:notesMasterIdLst>
  <p:sldIdLst>
    <p:sldId id="256" r:id="rId2"/>
    <p:sldId id="257" r:id="rId3"/>
    <p:sldId id="261" r:id="rId4"/>
    <p:sldId id="262" r:id="rId5"/>
    <p:sldId id="265" r:id="rId6"/>
    <p:sldId id="268" r:id="rId7"/>
    <p:sldId id="276" r:id="rId8"/>
    <p:sldId id="275" r:id="rId9"/>
    <p:sldId id="274" r:id="rId10"/>
    <p:sldId id="277" r:id="rId11"/>
    <p:sldId id="278" r:id="rId12"/>
    <p:sldId id="28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A7155-E76D-114F-9FFE-FE334F35FEDD}" v="1" dt="2021-09-02T17:54:52.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0100" autoAdjust="0"/>
  </p:normalViewPr>
  <p:slideViewPr>
    <p:cSldViewPr snapToGrid="0">
      <p:cViewPr varScale="1">
        <p:scale>
          <a:sx n="108" d="100"/>
          <a:sy n="108" d="100"/>
        </p:scale>
        <p:origin x="20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C5D5F-CE17-49C4-85EE-2C36A348053B}" type="datetimeFigureOut">
              <a:rPr lang="en-US" smtClean="0"/>
              <a:t>9/2/21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14C71-174C-4834-81C3-024834B3859D}" type="slidenum">
              <a:rPr lang="en-US" smtClean="0"/>
              <a:t>‹#›</a:t>
            </a:fld>
            <a:endParaRPr lang="en-US" dirty="0"/>
          </a:p>
        </p:txBody>
      </p:sp>
    </p:spTree>
    <p:extLst>
      <p:ext uri="{BB962C8B-B14F-4D97-AF65-F5344CB8AC3E}">
        <p14:creationId xmlns:p14="http://schemas.microsoft.com/office/powerpoint/2010/main" val="91082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Intro - David</a:t>
            </a:r>
          </a:p>
        </p:txBody>
      </p:sp>
      <p:sp>
        <p:nvSpPr>
          <p:cNvPr id="4" name="Slide Number Placeholder 3"/>
          <p:cNvSpPr>
            <a:spLocks noGrp="1"/>
          </p:cNvSpPr>
          <p:nvPr>
            <p:ph type="sldNum" sz="quarter" idx="10"/>
          </p:nvPr>
        </p:nvSpPr>
        <p:spPr/>
        <p:txBody>
          <a:bodyPr/>
          <a:lstStyle/>
          <a:p>
            <a:fld id="{ADB14C71-174C-4834-81C3-024834B3859D}" type="slidenum">
              <a:rPr lang="en-US" smtClean="0"/>
              <a:t>1</a:t>
            </a:fld>
            <a:endParaRPr lang="en-US" dirty="0"/>
          </a:p>
        </p:txBody>
      </p:sp>
    </p:spTree>
    <p:extLst>
      <p:ext uri="{BB962C8B-B14F-4D97-AF65-F5344CB8AC3E}">
        <p14:creationId xmlns:p14="http://schemas.microsoft.com/office/powerpoint/2010/main" val="378794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David – I need some assistance in what exactly is our Problem statement/Business questions</a:t>
            </a:r>
          </a:p>
          <a:p>
            <a:r>
              <a:rPr lang="en-US" dirty="0"/>
              <a:t>Otherwise </a:t>
            </a:r>
            <a:r>
              <a:rPr lang="en-US" dirty="0" err="1"/>
              <a:t>I”ll</a:t>
            </a:r>
            <a:r>
              <a:rPr lang="en-US" dirty="0"/>
              <a:t> revise this slide to state that we are looking at hospital data in order to assess factors that can affect a hospitals overall rating. </a:t>
            </a:r>
          </a:p>
        </p:txBody>
      </p:sp>
      <p:sp>
        <p:nvSpPr>
          <p:cNvPr id="4" name="Slide Number Placeholder 3"/>
          <p:cNvSpPr>
            <a:spLocks noGrp="1"/>
          </p:cNvSpPr>
          <p:nvPr>
            <p:ph type="sldNum" sz="quarter" idx="10"/>
          </p:nvPr>
        </p:nvSpPr>
        <p:spPr/>
        <p:txBody>
          <a:bodyPr/>
          <a:lstStyle/>
          <a:p>
            <a:fld id="{ADB14C71-174C-4834-81C3-024834B3859D}" type="slidenum">
              <a:rPr lang="en-US" smtClean="0"/>
              <a:t>2</a:t>
            </a:fld>
            <a:endParaRPr lang="en-US" dirty="0"/>
          </a:p>
        </p:txBody>
      </p:sp>
    </p:spTree>
    <p:extLst>
      <p:ext uri="{BB962C8B-B14F-4D97-AF65-F5344CB8AC3E}">
        <p14:creationId xmlns:p14="http://schemas.microsoft.com/office/powerpoint/2010/main" val="2533948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This is Shanshan’s part. She said she would do her slides Just providing overall framework for them. </a:t>
            </a:r>
          </a:p>
        </p:txBody>
      </p:sp>
      <p:sp>
        <p:nvSpPr>
          <p:cNvPr id="4" name="Slide Number Placeholder 3"/>
          <p:cNvSpPr>
            <a:spLocks noGrp="1"/>
          </p:cNvSpPr>
          <p:nvPr>
            <p:ph type="sldNum" sz="quarter" idx="10"/>
          </p:nvPr>
        </p:nvSpPr>
        <p:spPr/>
        <p:txBody>
          <a:bodyPr/>
          <a:lstStyle/>
          <a:p>
            <a:fld id="{ADB14C71-174C-4834-81C3-024834B3859D}" type="slidenum">
              <a:rPr lang="en-US" smtClean="0"/>
              <a:t>3</a:t>
            </a:fld>
            <a:endParaRPr lang="en-US" dirty="0"/>
          </a:p>
        </p:txBody>
      </p:sp>
    </p:spTree>
    <p:extLst>
      <p:ext uri="{BB962C8B-B14F-4D97-AF65-F5344CB8AC3E}">
        <p14:creationId xmlns:p14="http://schemas.microsoft.com/office/powerpoint/2010/main" val="3772787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David – Our primary data source is from Kaggle where we got our first dataset. </a:t>
            </a:r>
          </a:p>
          <a:p>
            <a:r>
              <a:rPr lang="en-US" dirty="0"/>
              <a:t>Kaggle got the data from the CMS and we went further and collected more data from the CMS as well.</a:t>
            </a:r>
          </a:p>
          <a:p>
            <a:r>
              <a:rPr lang="en-US" dirty="0"/>
              <a:t> For some of our hypothesis we needed other data as well so we got some from the National Center for Health Statistics and from the Centers for Disease Control and Prevention</a:t>
            </a:r>
          </a:p>
        </p:txBody>
      </p:sp>
      <p:sp>
        <p:nvSpPr>
          <p:cNvPr id="4" name="Slide Number Placeholder 3"/>
          <p:cNvSpPr>
            <a:spLocks noGrp="1"/>
          </p:cNvSpPr>
          <p:nvPr>
            <p:ph type="sldNum" sz="quarter" idx="10"/>
          </p:nvPr>
        </p:nvSpPr>
        <p:spPr/>
        <p:txBody>
          <a:bodyPr/>
          <a:lstStyle/>
          <a:p>
            <a:fld id="{ADB14C71-174C-4834-81C3-024834B3859D}" type="slidenum">
              <a:rPr lang="en-US" smtClean="0"/>
              <a:t>4</a:t>
            </a:fld>
            <a:endParaRPr lang="en-US" dirty="0"/>
          </a:p>
        </p:txBody>
      </p:sp>
    </p:spTree>
    <p:extLst>
      <p:ext uri="{BB962C8B-B14F-4D97-AF65-F5344CB8AC3E}">
        <p14:creationId xmlns:p14="http://schemas.microsoft.com/office/powerpoint/2010/main" val="166567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B14C71-174C-4834-81C3-024834B3859D}" type="slidenum">
              <a:rPr lang="en-US" smtClean="0"/>
              <a:t>5</a:t>
            </a:fld>
            <a:endParaRPr lang="en-US" dirty="0"/>
          </a:p>
        </p:txBody>
      </p:sp>
    </p:spTree>
    <p:extLst>
      <p:ext uri="{BB962C8B-B14F-4D97-AF65-F5344CB8AC3E}">
        <p14:creationId xmlns:p14="http://schemas.microsoft.com/office/powerpoint/2010/main" val="3189082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err="1"/>
              <a:t>Shanshan</a:t>
            </a:r>
            <a:r>
              <a:rPr lang="en-US" dirty="0"/>
              <a:t> - Mortality Comparison</a:t>
            </a:r>
          </a:p>
        </p:txBody>
      </p:sp>
      <p:sp>
        <p:nvSpPr>
          <p:cNvPr id="4" name="Slide Number Placeholder 3"/>
          <p:cNvSpPr>
            <a:spLocks noGrp="1"/>
          </p:cNvSpPr>
          <p:nvPr>
            <p:ph type="sldNum" sz="quarter" idx="10"/>
          </p:nvPr>
        </p:nvSpPr>
        <p:spPr/>
        <p:txBody>
          <a:bodyPr/>
          <a:lstStyle/>
          <a:p>
            <a:fld id="{ADB14C71-174C-4834-81C3-024834B3859D}" type="slidenum">
              <a:rPr lang="en-US" smtClean="0"/>
              <a:t>9</a:t>
            </a:fld>
            <a:endParaRPr lang="en-US" dirty="0"/>
          </a:p>
        </p:txBody>
      </p:sp>
    </p:spTree>
    <p:extLst>
      <p:ext uri="{BB962C8B-B14F-4D97-AF65-F5344CB8AC3E}">
        <p14:creationId xmlns:p14="http://schemas.microsoft.com/office/powerpoint/2010/main" val="2347022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err="1"/>
              <a:t>Shanshan</a:t>
            </a:r>
            <a:r>
              <a:rPr lang="en-US" dirty="0"/>
              <a:t> - Mortality Comparison</a:t>
            </a:r>
          </a:p>
        </p:txBody>
      </p:sp>
      <p:sp>
        <p:nvSpPr>
          <p:cNvPr id="4" name="Slide Number Placeholder 3"/>
          <p:cNvSpPr>
            <a:spLocks noGrp="1"/>
          </p:cNvSpPr>
          <p:nvPr>
            <p:ph type="sldNum" sz="quarter" idx="10"/>
          </p:nvPr>
        </p:nvSpPr>
        <p:spPr/>
        <p:txBody>
          <a:bodyPr/>
          <a:lstStyle/>
          <a:p>
            <a:fld id="{ADB14C71-174C-4834-81C3-024834B3859D}" type="slidenum">
              <a:rPr lang="en-US" smtClean="0"/>
              <a:t>10</a:t>
            </a:fld>
            <a:endParaRPr lang="en-US" dirty="0"/>
          </a:p>
        </p:txBody>
      </p:sp>
    </p:spTree>
    <p:extLst>
      <p:ext uri="{BB962C8B-B14F-4D97-AF65-F5344CB8AC3E}">
        <p14:creationId xmlns:p14="http://schemas.microsoft.com/office/powerpoint/2010/main" val="2835051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10B8B671-F907-4843-9321-88D99DD61323}" type="datetimeFigureOut">
              <a:rPr lang="en-US" smtClean="0"/>
              <a:t>9/2/21</a:t>
            </a:fld>
            <a:endParaRPr lang="en-US" dirty="0"/>
          </a:p>
        </p:txBody>
      </p:sp>
      <p:sp>
        <p:nvSpPr>
          <p:cNvPr id="5" name="Footer Placeholder 4"/>
          <p:cNvSpPr>
            <a:spLocks noGrp="1"/>
          </p:cNvSpPr>
          <p:nvPr>
            <p:ph type="ftr" sz="quarter" idx="11"/>
          </p:nvPr>
        </p:nvSpPr>
        <p:spPr>
          <a:xfrm>
            <a:off x="914400" y="4323846"/>
            <a:ext cx="4880610" cy="365125"/>
          </a:xfrm>
        </p:spPr>
        <p:txBody>
          <a:bodyPr/>
          <a:lstStyle/>
          <a:p>
            <a:endParaRPr lang="en-US" dirty="0"/>
          </a:p>
        </p:txBody>
      </p:sp>
      <p:sp>
        <p:nvSpPr>
          <p:cNvPr id="6" name="Slide Number Placeholder 5"/>
          <p:cNvSpPr>
            <a:spLocks noGrp="1"/>
          </p:cNvSpPr>
          <p:nvPr>
            <p:ph type="sldNum" sz="quarter" idx="12"/>
          </p:nvPr>
        </p:nvSpPr>
        <p:spPr>
          <a:xfrm>
            <a:off x="6057900" y="1430867"/>
            <a:ext cx="2171700" cy="365125"/>
          </a:xfrm>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2692412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8B671-F907-4843-9321-88D99DD61323}" type="datetimeFigureOut">
              <a:rPr lang="en-US" smtClean="0"/>
              <a:t>9/2/21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133396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0B8B671-F907-4843-9321-88D99DD61323}" type="datetimeFigureOut">
              <a:rPr lang="en-US" smtClean="0"/>
              <a:t>9/2/21</a:t>
            </a:fld>
            <a:endParaRPr lang="en-US" dirty="0"/>
          </a:p>
        </p:txBody>
      </p:sp>
      <p:sp>
        <p:nvSpPr>
          <p:cNvPr id="6" name="Footer Placeholder 5"/>
          <p:cNvSpPr>
            <a:spLocks noGrp="1"/>
          </p:cNvSpPr>
          <p:nvPr>
            <p:ph type="ftr" sz="quarter" idx="11"/>
          </p:nvPr>
        </p:nvSpPr>
        <p:spPr>
          <a:xfrm>
            <a:off x="594360" y="381001"/>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3005247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0B8B671-F907-4843-9321-88D99DD61323}" type="datetimeFigureOut">
              <a:rPr lang="en-US" smtClean="0"/>
              <a:t>9/2/21</a:t>
            </a:fld>
            <a:endParaRPr lang="en-US" dirty="0"/>
          </a:p>
        </p:txBody>
      </p:sp>
      <p:sp>
        <p:nvSpPr>
          <p:cNvPr id="6" name="Footer Placeholder 5"/>
          <p:cNvSpPr>
            <a:spLocks noGrp="1"/>
          </p:cNvSpPr>
          <p:nvPr>
            <p:ph type="ftr" sz="quarter" idx="11"/>
          </p:nvPr>
        </p:nvSpPr>
        <p:spPr>
          <a:xfrm>
            <a:off x="594360" y="379438"/>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679ACE67-98A9-4614-8537-015189365035}" type="slidenum">
              <a:rPr lang="en-US" smtClean="0"/>
              <a:t>‹#›</a:t>
            </a:fld>
            <a:endParaRPr lang="en-US" dirty="0"/>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641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10B8B671-F907-4843-9321-88D99DD61323}" type="datetimeFigureOut">
              <a:rPr lang="en-US" smtClean="0"/>
              <a:t>9/2/21</a:t>
            </a:fld>
            <a:endParaRPr lang="en-US" dirty="0"/>
          </a:p>
        </p:txBody>
      </p:sp>
      <p:sp>
        <p:nvSpPr>
          <p:cNvPr id="6" name="Footer Placeholder 5"/>
          <p:cNvSpPr>
            <a:spLocks noGrp="1"/>
          </p:cNvSpPr>
          <p:nvPr>
            <p:ph type="ftr" sz="quarter" idx="11"/>
          </p:nvPr>
        </p:nvSpPr>
        <p:spPr>
          <a:xfrm>
            <a:off x="594360" y="378884"/>
            <a:ext cx="4830656" cy="365125"/>
          </a:xfrm>
        </p:spPr>
        <p:txBody>
          <a:bodyPr/>
          <a:lstStyle/>
          <a:p>
            <a:endParaRPr lang="en-US" dirty="0"/>
          </a:p>
        </p:txBody>
      </p:sp>
      <p:sp>
        <p:nvSpPr>
          <p:cNvPr id="7" name="Slide Number Placeholder 6"/>
          <p:cNvSpPr>
            <a:spLocks noGrp="1"/>
          </p:cNvSpPr>
          <p:nvPr>
            <p:ph type="sldNum" sz="quarter" idx="12"/>
          </p:nvPr>
        </p:nvSpPr>
        <p:spPr>
          <a:xfrm>
            <a:off x="7882466" y="381001"/>
            <a:ext cx="667174" cy="365125"/>
          </a:xfrm>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1215472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0B8B671-F907-4843-9321-88D99DD61323}" type="datetimeFigureOut">
              <a:rPr lang="en-US" smtClean="0"/>
              <a:t>9/2/21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643317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0B8B671-F907-4843-9321-88D99DD61323}" type="datetimeFigureOut">
              <a:rPr lang="en-US" smtClean="0"/>
              <a:t>9/2/21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1515288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8B671-F907-4843-9321-88D99DD61323}" type="datetimeFigureOut">
              <a:rPr lang="en-US" smtClean="0"/>
              <a:t>9/2/21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304996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0B8B671-F907-4843-9321-88D99DD61323}" type="datetimeFigureOut">
              <a:rPr lang="en-US" smtClean="0"/>
              <a:t>9/2/21</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4" cy="365125"/>
          </a:xfrm>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229136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8B671-F907-4843-9321-88D99DD61323}" type="datetimeFigureOut">
              <a:rPr lang="en-US" smtClean="0"/>
              <a:t>9/2/21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207620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0B8B671-F907-4843-9321-88D99DD61323}" type="datetimeFigureOut">
              <a:rPr lang="en-US" smtClean="0"/>
              <a:t>9/2/21</a:t>
            </a:fld>
            <a:endParaRPr lang="en-US" dirty="0"/>
          </a:p>
        </p:txBody>
      </p:sp>
      <p:sp>
        <p:nvSpPr>
          <p:cNvPr id="5" name="Footer Placeholder 4"/>
          <p:cNvSpPr>
            <a:spLocks noGrp="1"/>
          </p:cNvSpPr>
          <p:nvPr>
            <p:ph type="ftr" sz="quarter" idx="11"/>
          </p:nvPr>
        </p:nvSpPr>
        <p:spPr>
          <a:xfrm>
            <a:off x="594360" y="381001"/>
            <a:ext cx="4830656" cy="365125"/>
          </a:xfrm>
        </p:spPr>
        <p:txBody>
          <a:bodyPr/>
          <a:lstStyle/>
          <a:p>
            <a:endParaRPr lang="en-US" dirty="0"/>
          </a:p>
        </p:txBody>
      </p:sp>
      <p:sp>
        <p:nvSpPr>
          <p:cNvPr id="6" name="Slide Number Placeholder 5"/>
          <p:cNvSpPr>
            <a:spLocks noGrp="1"/>
          </p:cNvSpPr>
          <p:nvPr>
            <p:ph type="sldNum" sz="quarter" idx="12"/>
          </p:nvPr>
        </p:nvSpPr>
        <p:spPr>
          <a:xfrm>
            <a:off x="7882466" y="381001"/>
            <a:ext cx="667173" cy="365125"/>
          </a:xfrm>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2743155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B8B671-F907-4843-9321-88D99DD61323}" type="datetimeFigureOut">
              <a:rPr lang="en-US" smtClean="0"/>
              <a:t>9/2/21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418900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B8B671-F907-4843-9321-88D99DD61323}" type="datetimeFigureOut">
              <a:rPr lang="en-US" smtClean="0"/>
              <a:t>9/2/21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412538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8B671-F907-4843-9321-88D99DD61323}" type="datetimeFigureOut">
              <a:rPr lang="en-US" smtClean="0"/>
              <a:t>9/2/21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2295838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8B671-F907-4843-9321-88D99DD61323}" type="datetimeFigureOut">
              <a:rPr lang="en-US" smtClean="0"/>
              <a:t>9/2/21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256184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8B671-F907-4843-9321-88D99DD61323}" type="datetimeFigureOut">
              <a:rPr lang="en-US" smtClean="0"/>
              <a:t>9/2/21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3195498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8B671-F907-4843-9321-88D99DD61323}" type="datetimeFigureOut">
              <a:rPr lang="en-US" smtClean="0"/>
              <a:t>9/2/21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9ACE67-98A9-4614-8537-015189365035}" type="slidenum">
              <a:rPr lang="en-US" smtClean="0"/>
              <a:t>‹#›</a:t>
            </a:fld>
            <a:endParaRPr lang="en-US" dirty="0"/>
          </a:p>
        </p:txBody>
      </p:sp>
    </p:spTree>
    <p:extLst>
      <p:ext uri="{BB962C8B-B14F-4D97-AF65-F5344CB8AC3E}">
        <p14:creationId xmlns:p14="http://schemas.microsoft.com/office/powerpoint/2010/main" val="83231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B8B671-F907-4843-9321-88D99DD61323}" type="datetimeFigureOut">
              <a:rPr lang="en-US" smtClean="0"/>
              <a:t>9/2/21</a:t>
            </a:fld>
            <a:endParaRPr lang="en-US" dirty="0"/>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9ACE67-98A9-4614-8537-015189365035}" type="slidenum">
              <a:rPr lang="en-US" smtClean="0"/>
              <a:t>‹#›</a:t>
            </a:fld>
            <a:endParaRPr lang="en-US" dirty="0"/>
          </a:p>
        </p:txBody>
      </p:sp>
    </p:spTree>
    <p:extLst>
      <p:ext uri="{BB962C8B-B14F-4D97-AF65-F5344CB8AC3E}">
        <p14:creationId xmlns:p14="http://schemas.microsoft.com/office/powerpoint/2010/main" val="4266381645"/>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079" y="1049590"/>
            <a:ext cx="7086600" cy="1368822"/>
          </a:xfrm>
        </p:spPr>
        <p:txBody>
          <a:bodyPr>
            <a:normAutofit fontScale="90000"/>
          </a:bodyPr>
          <a:lstStyle/>
          <a:p>
            <a:pPr algn="ctr"/>
            <a:r>
              <a:rPr lang="en-US" dirty="0">
                <a:latin typeface="Arial" panose="020B0604020202020204" pitchFamily="34" charset="0"/>
                <a:cs typeface="Arial" panose="020B0604020202020204" pitchFamily="34" charset="0"/>
              </a:rPr>
              <a:t>Hospital Ratings</a:t>
            </a:r>
          </a:p>
        </p:txBody>
      </p:sp>
      <p:sp>
        <p:nvSpPr>
          <p:cNvPr id="3" name="Subtitle 2"/>
          <p:cNvSpPr>
            <a:spLocks noGrp="1"/>
          </p:cNvSpPr>
          <p:nvPr>
            <p:ph type="subTitle" idx="1"/>
          </p:nvPr>
        </p:nvSpPr>
        <p:spPr>
          <a:xfrm>
            <a:off x="1412883" y="2922140"/>
            <a:ext cx="3545616" cy="1508458"/>
          </a:xfrm>
        </p:spPr>
        <p:txBody>
          <a:bodyPr>
            <a:noAutofit/>
          </a:bodyPr>
          <a:lstStyle/>
          <a:p>
            <a:r>
              <a:rPr lang="en-US" sz="2400" dirty="0">
                <a:latin typeface="Arial" panose="020B0604020202020204" pitchFamily="34" charset="0"/>
                <a:cs typeface="Arial" panose="020B0604020202020204" pitchFamily="34" charset="0"/>
              </a:rPr>
              <a:t>Shanshan Yu</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975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77" y="-70751"/>
            <a:ext cx="8825948" cy="1293028"/>
          </a:xfrm>
        </p:spPr>
        <p:txBody>
          <a:bodyPr vert="horz" lIns="91440" tIns="45720" rIns="91440" bIns="45720" rtlCol="0" anchor="ctr">
            <a:normAutofit/>
          </a:bodyPr>
          <a:lstStyle/>
          <a:p>
            <a:r>
              <a:rPr lang="en-US" sz="2400" cap="none" dirty="0">
                <a:latin typeface="Arial" panose="020B0604020202020204" pitchFamily="34" charset="0"/>
                <a:cs typeface="Arial" panose="020B0604020202020204" pitchFamily="34" charset="0"/>
              </a:rPr>
              <a:t>30-day Readmission Comparison, </a:t>
            </a:r>
            <a:br>
              <a:rPr lang="en-US" sz="2400" cap="none" dirty="0">
                <a:latin typeface="Arial" panose="020B0604020202020204" pitchFamily="34" charset="0"/>
                <a:cs typeface="Arial" panose="020B0604020202020204" pitchFamily="34" charset="0"/>
              </a:rPr>
            </a:br>
            <a:r>
              <a:rPr lang="en-US" sz="2400" cap="none" dirty="0">
                <a:latin typeface="Arial" panose="020B0604020202020204" pitchFamily="34" charset="0"/>
                <a:cs typeface="Arial" panose="020B0604020202020204" pitchFamily="34" charset="0"/>
              </a:rPr>
              <a:t>Measured on COPD (Chronic Obstructive Pulmonary Disease)</a:t>
            </a: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14206" t="9609" b="22913"/>
          <a:stretch/>
        </p:blipFill>
        <p:spPr>
          <a:xfrm>
            <a:off x="2828437" y="1352143"/>
            <a:ext cx="2968064" cy="2334441"/>
          </a:xfrm>
          <a:prstGeom prst="rect">
            <a:avLst/>
          </a:prstGeom>
        </p:spPr>
      </p:pic>
      <p:pic>
        <p:nvPicPr>
          <p:cNvPr id="21" name="Picture 20"/>
          <p:cNvPicPr>
            <a:picLocks noChangeAspect="1"/>
          </p:cNvPicPr>
          <p:nvPr/>
        </p:nvPicPr>
        <p:blipFill rotWithShape="1">
          <a:blip r:embed="rId4">
            <a:extLst>
              <a:ext uri="{28A0092B-C50C-407E-A947-70E740481C1C}">
                <a14:useLocalDpi xmlns:a14="http://schemas.microsoft.com/office/drawing/2010/main" val="0"/>
              </a:ext>
            </a:extLst>
          </a:blip>
          <a:srcRect t="7478" r="17391" b="5392"/>
          <a:stretch/>
        </p:blipFill>
        <p:spPr>
          <a:xfrm>
            <a:off x="477078" y="3865334"/>
            <a:ext cx="2192178" cy="2312171"/>
          </a:xfrm>
          <a:prstGeom prst="rect">
            <a:avLst/>
          </a:prstGeom>
        </p:spPr>
      </p:pic>
      <p:pic>
        <p:nvPicPr>
          <p:cNvPr id="23" name="Picture 22"/>
          <p:cNvPicPr>
            <a:picLocks noChangeAspect="1"/>
          </p:cNvPicPr>
          <p:nvPr/>
        </p:nvPicPr>
        <p:blipFill rotWithShape="1">
          <a:blip r:embed="rId5">
            <a:extLst>
              <a:ext uri="{28A0092B-C50C-407E-A947-70E740481C1C}">
                <a14:useLocalDpi xmlns:a14="http://schemas.microsoft.com/office/drawing/2010/main" val="0"/>
              </a:ext>
            </a:extLst>
          </a:blip>
          <a:srcRect t="6999" r="18869" b="4827"/>
          <a:stretch/>
        </p:blipFill>
        <p:spPr>
          <a:xfrm>
            <a:off x="515108" y="1342986"/>
            <a:ext cx="2152950" cy="2339861"/>
          </a:xfrm>
          <a:prstGeom prst="rect">
            <a:avLst/>
          </a:prstGeom>
        </p:spPr>
      </p:pic>
      <p:pic>
        <p:nvPicPr>
          <p:cNvPr id="15" name="Picture 14"/>
          <p:cNvPicPr>
            <a:picLocks noChangeAspect="1"/>
          </p:cNvPicPr>
          <p:nvPr/>
        </p:nvPicPr>
        <p:blipFill rotWithShape="1">
          <a:blip r:embed="rId6">
            <a:extLst>
              <a:ext uri="{28A0092B-C50C-407E-A947-70E740481C1C}">
                <a14:useLocalDpi xmlns:a14="http://schemas.microsoft.com/office/drawing/2010/main" val="0"/>
              </a:ext>
            </a:extLst>
          </a:blip>
          <a:srcRect l="10173" t="9043" b="27430"/>
          <a:stretch/>
        </p:blipFill>
        <p:spPr>
          <a:xfrm>
            <a:off x="2828437" y="3979762"/>
            <a:ext cx="3107574" cy="2197743"/>
          </a:xfrm>
          <a:prstGeom prst="rect">
            <a:avLst/>
          </a:prstGeom>
        </p:spPr>
      </p:pic>
      <p:sp>
        <p:nvSpPr>
          <p:cNvPr id="24" name="Rectangle 23"/>
          <p:cNvSpPr/>
          <p:nvPr/>
        </p:nvSpPr>
        <p:spPr>
          <a:xfrm>
            <a:off x="6202018" y="1423436"/>
            <a:ext cx="2361538" cy="830997"/>
          </a:xfrm>
          <a:prstGeom prst="rect">
            <a:avLst/>
          </a:prstGeom>
        </p:spPr>
        <p:txBody>
          <a:bodyPr wrap="square">
            <a:spAutoFit/>
          </a:bodyPr>
          <a:lstStyle/>
          <a:p>
            <a:r>
              <a:rPr lang="en-US" sz="1600" dirty="0">
                <a:latin typeface="Consolas" panose="020B0609020204030204" pitchFamily="49" charset="0"/>
              </a:rPr>
              <a:t>Ownership </a:t>
            </a:r>
            <a:r>
              <a:rPr lang="en-US" sz="1600" dirty="0" err="1">
                <a:latin typeface="Consolas" panose="020B0609020204030204" pitchFamily="49" charset="0"/>
              </a:rPr>
              <a:t>Avg.score</a:t>
            </a:r>
            <a:endParaRPr lang="en-US" sz="1600" dirty="0">
              <a:latin typeface="Consolas" panose="020B0609020204030204" pitchFamily="49" charset="0"/>
            </a:endParaRPr>
          </a:p>
          <a:p>
            <a:r>
              <a:rPr lang="en-US" sz="1600" dirty="0">
                <a:latin typeface="Consolas" panose="020B0609020204030204" pitchFamily="49" charset="0"/>
              </a:rPr>
              <a:t>Public    19.90</a:t>
            </a:r>
          </a:p>
          <a:p>
            <a:r>
              <a:rPr lang="en-US" sz="1600" dirty="0">
                <a:latin typeface="Consolas" panose="020B0609020204030204" pitchFamily="49" charset="0"/>
              </a:rPr>
              <a:t>Private   20.02</a:t>
            </a:r>
          </a:p>
        </p:txBody>
      </p:sp>
    </p:spTree>
    <p:extLst>
      <p:ext uri="{BB962C8B-B14F-4D97-AF65-F5344CB8AC3E}">
        <p14:creationId xmlns:p14="http://schemas.microsoft.com/office/powerpoint/2010/main" val="365279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73430" y="942183"/>
            <a:ext cx="7406640" cy="2462213"/>
            <a:chOff x="773430" y="822918"/>
            <a:chExt cx="7406640" cy="2462213"/>
          </a:xfrm>
        </p:grpSpPr>
        <p:sp>
          <p:nvSpPr>
            <p:cNvPr id="6" name="Rectangle 5"/>
            <p:cNvSpPr/>
            <p:nvPr/>
          </p:nvSpPr>
          <p:spPr>
            <a:xfrm>
              <a:off x="773430" y="822918"/>
              <a:ext cx="7406640" cy="2462213"/>
            </a:xfrm>
            <a:prstGeom prst="rect">
              <a:avLst/>
            </a:prstGeom>
          </p:spPr>
          <p:txBody>
            <a:bodyPr wrap="square">
              <a:spAutoFit/>
            </a:bodyPr>
            <a:lstStyle/>
            <a:p>
              <a:r>
                <a:rPr lang="en-US" sz="1100" dirty="0">
                  <a:latin typeface="Consolas" panose="020B0609020204030204" pitchFamily="49" charset="0"/>
                </a:rPr>
                <a:t> </a:t>
              </a:r>
              <a:r>
                <a:rPr lang="en-US" sz="1100" dirty="0" err="1">
                  <a:latin typeface="Consolas" panose="020B0609020204030204" pitchFamily="49" charset="0"/>
                </a:rPr>
                <a:t>mortality.measurement</a:t>
              </a:r>
              <a:r>
                <a:rPr lang="en-US" sz="1100" dirty="0">
                  <a:latin typeface="Consolas" panose="020B0609020204030204" pitchFamily="49" charset="0"/>
                </a:rPr>
                <a:t> </a:t>
              </a:r>
              <a:r>
                <a:rPr lang="en-US" sz="1100" dirty="0" err="1">
                  <a:latin typeface="Consolas" panose="020B0609020204030204" pitchFamily="49" charset="0"/>
                </a:rPr>
                <a:t>Avg.score</a:t>
              </a:r>
              <a:r>
                <a:rPr lang="en-US" sz="1100" dirty="0">
                  <a:latin typeface="Consolas" panose="020B0609020204030204" pitchFamily="49" charset="0"/>
                </a:rPr>
                <a:t> Federal District Local State Physician Proprietary Tribal</a:t>
              </a:r>
            </a:p>
            <a:p>
              <a:r>
                <a:rPr lang="en-US" sz="1100" dirty="0">
                  <a:latin typeface="Consolas" panose="020B0609020204030204" pitchFamily="49" charset="0"/>
                </a:rPr>
                <a:t>1 M30.AMI               14.06     14.00   14.33   14.28 14.07    13.28       14.18   &lt;NA&gt;</a:t>
              </a:r>
            </a:p>
            <a:p>
              <a:r>
                <a:rPr lang="en-US" sz="1100" dirty="0">
                  <a:latin typeface="Consolas" panose="020B0609020204030204" pitchFamily="49" charset="0"/>
                </a:rPr>
                <a:t>2 M30.CABG               3.33      3.20    3.36    3.31  2.87     3.28        3.48   &lt;NA&gt;</a:t>
              </a:r>
            </a:p>
            <a:p>
              <a:r>
                <a:rPr lang="en-US" sz="1100" dirty="0">
                  <a:latin typeface="Consolas" panose="020B0609020204030204" pitchFamily="49" charset="0"/>
                </a:rPr>
                <a:t>3 M30.COPD               8.08      7.61    8.25    8.16  7.92     7.92        8.01      8</a:t>
              </a:r>
            </a:p>
            <a:p>
              <a:r>
                <a:rPr lang="en-US" sz="1100" dirty="0">
                  <a:latin typeface="Consolas" panose="020B0609020204030204" pitchFamily="49" charset="0"/>
                </a:rPr>
                <a:t>4 M30.HF                12.16     12.12   12.40   12.53 11.86    11.51       11.97  11.55</a:t>
              </a:r>
            </a:p>
            <a:p>
              <a:r>
                <a:rPr lang="en-US" sz="1100" dirty="0">
                  <a:latin typeface="Consolas" panose="020B0609020204030204" pitchFamily="49" charset="0"/>
                </a:rPr>
                <a:t>5 M30.PN                16.40     15.99   16.67   16.75 15.92    15.44       16.48  15.76</a:t>
              </a:r>
            </a:p>
            <a:p>
              <a:r>
                <a:rPr lang="en-US" sz="1100" dirty="0">
                  <a:latin typeface="Consolas" panose="020B0609020204030204" pitchFamily="49" charset="0"/>
                </a:rPr>
                <a:t>6 M30.STK               14.93     14.55   15.28   15.31 15.42    13.81       14.83   &lt;NA&gt;</a:t>
              </a:r>
            </a:p>
            <a:p>
              <a:r>
                <a:rPr lang="en-US" sz="1100" dirty="0">
                  <a:latin typeface="Consolas" panose="020B0609020204030204" pitchFamily="49" charset="0"/>
                </a:rPr>
                <a:t>  Church Other Private</a:t>
              </a:r>
            </a:p>
            <a:p>
              <a:r>
                <a:rPr lang="en-US" sz="1100" dirty="0">
                  <a:latin typeface="Consolas" panose="020B0609020204030204" pitchFamily="49" charset="0"/>
                </a:rPr>
                <a:t>1  14.06 14.00   13.98</a:t>
              </a:r>
            </a:p>
            <a:p>
              <a:r>
                <a:rPr lang="en-US" sz="1100" dirty="0">
                  <a:latin typeface="Consolas" panose="020B0609020204030204" pitchFamily="49" charset="0"/>
                </a:rPr>
                <a:t>2   3.38  3.41    3.27</a:t>
              </a:r>
            </a:p>
            <a:p>
              <a:r>
                <a:rPr lang="en-US" sz="1100" dirty="0">
                  <a:latin typeface="Consolas" panose="020B0609020204030204" pitchFamily="49" charset="0"/>
                </a:rPr>
                <a:t>3   8.10  8.12    8.06</a:t>
              </a:r>
            </a:p>
            <a:p>
              <a:r>
                <a:rPr lang="en-US" sz="1100" dirty="0">
                  <a:latin typeface="Consolas" panose="020B0609020204030204" pitchFamily="49" charset="0"/>
                </a:rPr>
                <a:t>4  12.20 12.19   12.11</a:t>
              </a:r>
            </a:p>
            <a:p>
              <a:r>
                <a:rPr lang="en-US" sz="1100" dirty="0">
                  <a:latin typeface="Consolas" panose="020B0609020204030204" pitchFamily="49" charset="0"/>
                </a:rPr>
                <a:t>5  16.47 16.45   16.2</a:t>
              </a:r>
            </a:p>
            <a:p>
              <a:r>
                <a:rPr lang="en-US" sz="1100" dirty="0">
                  <a:latin typeface="Consolas" panose="020B0609020204030204" pitchFamily="49" charset="0"/>
                </a:rPr>
                <a:t>6  14.95 14.83   14.89</a:t>
              </a:r>
            </a:p>
          </p:txBody>
        </p:sp>
        <p:sp>
          <p:nvSpPr>
            <p:cNvPr id="9" name="Rectangle 8"/>
            <p:cNvSpPr/>
            <p:nvPr/>
          </p:nvSpPr>
          <p:spPr>
            <a:xfrm>
              <a:off x="3371850" y="851534"/>
              <a:ext cx="2209800" cy="126546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237398" y="850486"/>
              <a:ext cx="546100" cy="126546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98279" y="3333751"/>
            <a:ext cx="7744571" cy="3139321"/>
            <a:chOff x="714182" y="3047507"/>
            <a:chExt cx="7744571" cy="3139321"/>
          </a:xfrm>
        </p:grpSpPr>
        <p:sp>
          <p:nvSpPr>
            <p:cNvPr id="5" name="Rectangle 4"/>
            <p:cNvSpPr/>
            <p:nvPr/>
          </p:nvSpPr>
          <p:spPr>
            <a:xfrm>
              <a:off x="714182" y="3047507"/>
              <a:ext cx="7744571" cy="3139321"/>
            </a:xfrm>
            <a:prstGeom prst="rect">
              <a:avLst/>
            </a:prstGeom>
          </p:spPr>
          <p:txBody>
            <a:bodyPr wrap="square">
              <a:spAutoFit/>
            </a:bodyPr>
            <a:lstStyle/>
            <a:p>
              <a:r>
                <a:rPr lang="en-US" sz="1100" dirty="0">
                  <a:latin typeface="Consolas" panose="020B0609020204030204" pitchFamily="49" charset="0"/>
                </a:rPr>
                <a:t> </a:t>
              </a:r>
              <a:r>
                <a:rPr lang="en-US" sz="1100" dirty="0" err="1">
                  <a:latin typeface="Consolas" panose="020B0609020204030204" pitchFamily="49" charset="0"/>
                </a:rPr>
                <a:t>readmission.measurement</a:t>
              </a:r>
              <a:r>
                <a:rPr lang="en-US" sz="1100" dirty="0">
                  <a:latin typeface="Consolas" panose="020B0609020204030204" pitchFamily="49" charset="0"/>
                </a:rPr>
                <a:t> </a:t>
              </a:r>
              <a:r>
                <a:rPr lang="en-US" sz="1100" dirty="0" err="1">
                  <a:latin typeface="Consolas" panose="020B0609020204030204" pitchFamily="49" charset="0"/>
                </a:rPr>
                <a:t>Avg.score</a:t>
              </a:r>
              <a:r>
                <a:rPr lang="en-US" sz="1100" dirty="0">
                  <a:latin typeface="Consolas" panose="020B0609020204030204" pitchFamily="49" charset="0"/>
                </a:rPr>
                <a:t> Federal District Local State Physician Proprietary</a:t>
              </a:r>
            </a:p>
            <a:p>
              <a:r>
                <a:rPr lang="en-US" sz="1100" dirty="0">
                  <a:latin typeface="Consolas" panose="020B0609020204030204" pitchFamily="49" charset="0"/>
                </a:rPr>
                <a:t>1 ReAd30.AMI             16.89     16.33    16.77   16.74 17.12   16.05       17.08</a:t>
              </a:r>
            </a:p>
            <a:p>
              <a:r>
                <a:rPr lang="en-US" sz="1100" dirty="0">
                  <a:latin typeface="Consolas" panose="020B0609020204030204" pitchFamily="49" charset="0"/>
                </a:rPr>
                <a:t>2 ReAd30.CABG            14.41     13.80    14.44   14.61 14.37   13.40       14.58</a:t>
              </a:r>
            </a:p>
            <a:p>
              <a:r>
                <a:rPr lang="en-US" sz="1100" dirty="0">
                  <a:latin typeface="Consolas" panose="020B0609020204030204" pitchFamily="49" charset="0"/>
                </a:rPr>
                <a:t>3 ReAd30.COPD            20.00     20.11    19.79   20.00 20.10   19.57       20.11</a:t>
              </a:r>
            </a:p>
            <a:p>
              <a:r>
                <a:rPr lang="en-US" sz="1100" dirty="0">
                  <a:latin typeface="Consolas" panose="020B0609020204030204" pitchFamily="49" charset="0"/>
                </a:rPr>
                <a:t>4 ReAd30.HF              21.95     21.91    21.88   21.99 22.42   22.09       22.33</a:t>
              </a:r>
            </a:p>
            <a:p>
              <a:r>
                <a:rPr lang="en-US" sz="1100" dirty="0">
                  <a:latin typeface="Consolas" panose="020B0609020204030204" pitchFamily="49" charset="0"/>
                </a:rPr>
                <a:t>5 ReAd30.HIP_KNEE         4.61      4.75     4.63    4.58  4.81    4.44        4.69</a:t>
              </a:r>
            </a:p>
            <a:p>
              <a:r>
                <a:rPr lang="en-US" sz="1100" dirty="0">
                  <a:latin typeface="Consolas" panose="020B0609020204030204" pitchFamily="49" charset="0"/>
                </a:rPr>
                <a:t>6 ReAd30.HOSP_WIDE       15.58     15.50    15.52   15.66 15.99   14.92       15.76</a:t>
              </a:r>
            </a:p>
            <a:p>
              <a:r>
                <a:rPr lang="en-US" sz="1100" dirty="0">
                  <a:latin typeface="Consolas" panose="020B0609020204030204" pitchFamily="49" charset="0"/>
                </a:rPr>
                <a:t>7 ReAd30.PN              17.11     17.09    17.03   17.02 17.62   16.54       17.40</a:t>
              </a:r>
            </a:p>
            <a:p>
              <a:r>
                <a:rPr lang="en-US" sz="1100" dirty="0">
                  <a:latin typeface="Consolas" panose="020B0609020204030204" pitchFamily="49" charset="0"/>
                </a:rPr>
                <a:t>8 ReAd30.STK             12.56     12.34    12.52   12.39 12.96   12.69       12.74</a:t>
              </a:r>
            </a:p>
            <a:p>
              <a:r>
                <a:rPr lang="en-US" sz="1100" dirty="0">
                  <a:latin typeface="Consolas" panose="020B0609020204030204" pitchFamily="49" charset="0"/>
                </a:rPr>
                <a:t>  Tribal Church Other Private</a:t>
              </a:r>
            </a:p>
            <a:p>
              <a:r>
                <a:rPr lang="en-US" sz="1100" dirty="0">
                  <a:latin typeface="Consolas" panose="020B0609020204030204" pitchFamily="49" charset="0"/>
                </a:rPr>
                <a:t>1   &lt;NA&gt;  16.87 16.77   16.88</a:t>
              </a:r>
            </a:p>
            <a:p>
              <a:r>
                <a:rPr lang="en-US" sz="1100" dirty="0">
                  <a:latin typeface="Consolas" panose="020B0609020204030204" pitchFamily="49" charset="0"/>
                </a:rPr>
                <a:t>2   &lt;NA&gt;  14.49 14.31   14.33</a:t>
              </a:r>
            </a:p>
            <a:p>
              <a:r>
                <a:rPr lang="en-US" sz="1100" dirty="0">
                  <a:latin typeface="Consolas" panose="020B0609020204030204" pitchFamily="49" charset="0"/>
                </a:rPr>
                <a:t>3  20.65  19.84 20.06   20.02</a:t>
              </a:r>
            </a:p>
            <a:p>
              <a:r>
                <a:rPr lang="en-US" sz="1100" dirty="0">
                  <a:latin typeface="Consolas" panose="020B0609020204030204" pitchFamily="49" charset="0"/>
                </a:rPr>
                <a:t>4  21.07  21.71 21.79   21.90</a:t>
              </a:r>
            </a:p>
            <a:p>
              <a:r>
                <a:rPr lang="en-US" sz="1100" dirty="0">
                  <a:latin typeface="Consolas" panose="020B0609020204030204" pitchFamily="49" charset="0"/>
                </a:rPr>
                <a:t>5   &lt;NA&gt;   4.60  4.55    4.59</a:t>
              </a:r>
            </a:p>
            <a:p>
              <a:r>
                <a:rPr lang="en-US" sz="1100" dirty="0">
                  <a:latin typeface="Consolas" panose="020B0609020204030204" pitchFamily="49" charset="0"/>
                </a:rPr>
                <a:t>6  15.57  15.41 15.48   15.57</a:t>
              </a:r>
            </a:p>
            <a:p>
              <a:r>
                <a:rPr lang="en-US" sz="1100" dirty="0">
                  <a:latin typeface="Consolas" panose="020B0609020204030204" pitchFamily="49" charset="0"/>
                </a:rPr>
                <a:t>7  17.11  16.96 16.98   17.09</a:t>
              </a:r>
            </a:p>
            <a:p>
              <a:r>
                <a:rPr lang="en-US" sz="1100" dirty="0">
                  <a:latin typeface="Consolas" panose="020B0609020204030204" pitchFamily="49" charset="0"/>
                </a:rPr>
                <a:t>8   &lt;NA&gt;  12.37 12.60   12.55</a:t>
              </a:r>
            </a:p>
          </p:txBody>
        </p:sp>
        <p:sp>
          <p:nvSpPr>
            <p:cNvPr id="10" name="Rectangle 9"/>
            <p:cNvSpPr/>
            <p:nvPr/>
          </p:nvSpPr>
          <p:spPr>
            <a:xfrm>
              <a:off x="3424418" y="3065240"/>
              <a:ext cx="2209800" cy="155756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39800" y="4617166"/>
              <a:ext cx="514350" cy="1523283"/>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
          <p:cNvSpPr>
            <a:spLocks noGrp="1"/>
          </p:cNvSpPr>
          <p:nvPr>
            <p:ph type="title"/>
          </p:nvPr>
        </p:nvSpPr>
        <p:spPr>
          <a:xfrm>
            <a:off x="166977" y="-134359"/>
            <a:ext cx="8653008" cy="1293028"/>
          </a:xfrm>
        </p:spPr>
        <p:txBody>
          <a:bodyPr vert="horz" lIns="91440" tIns="45720" rIns="91440" bIns="45720" rtlCol="0" anchor="ctr">
            <a:normAutofit/>
          </a:bodyPr>
          <a:lstStyle/>
          <a:p>
            <a:r>
              <a:rPr lang="en-US" sz="2100" cap="none" dirty="0">
                <a:latin typeface="Arial" panose="020B0604020202020204" pitchFamily="34" charset="0"/>
                <a:cs typeface="Arial" panose="020B0604020202020204" pitchFamily="34" charset="0"/>
              </a:rPr>
              <a:t>30-day Mortality And Readmission Comparison by Average Scores, </a:t>
            </a:r>
            <a:br>
              <a:rPr lang="en-US" sz="2100" cap="none" dirty="0">
                <a:latin typeface="Arial" panose="020B0604020202020204" pitchFamily="34" charset="0"/>
                <a:cs typeface="Arial" panose="020B0604020202020204" pitchFamily="34" charset="0"/>
              </a:rPr>
            </a:br>
            <a:r>
              <a:rPr lang="en-US" sz="2100" cap="none" dirty="0">
                <a:latin typeface="Arial" panose="020B0604020202020204" pitchFamily="34" charset="0"/>
                <a:cs typeface="Arial" panose="020B0604020202020204" pitchFamily="34" charset="0"/>
              </a:rPr>
              <a:t>Measured on 6-8 Measurements)</a:t>
            </a:r>
          </a:p>
        </p:txBody>
      </p:sp>
      <p:grpSp>
        <p:nvGrpSpPr>
          <p:cNvPr id="19" name="Group 18"/>
          <p:cNvGrpSpPr/>
          <p:nvPr/>
        </p:nvGrpSpPr>
        <p:grpSpPr>
          <a:xfrm>
            <a:off x="7139761" y="6242027"/>
            <a:ext cx="2080617" cy="369332"/>
            <a:chOff x="6967968" y="2759103"/>
            <a:chExt cx="2080617" cy="369332"/>
          </a:xfrm>
        </p:grpSpPr>
        <p:sp>
          <p:nvSpPr>
            <p:cNvPr id="18" name="TextBox 17"/>
            <p:cNvSpPr txBox="1"/>
            <p:nvPr/>
          </p:nvSpPr>
          <p:spPr>
            <a:xfrm>
              <a:off x="7142619" y="2759103"/>
              <a:ext cx="190596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Public hospitals</a:t>
              </a:r>
            </a:p>
          </p:txBody>
        </p:sp>
        <p:sp>
          <p:nvSpPr>
            <p:cNvPr id="17" name="Rectangle 16"/>
            <p:cNvSpPr/>
            <p:nvPr/>
          </p:nvSpPr>
          <p:spPr>
            <a:xfrm>
              <a:off x="6967968" y="2806300"/>
              <a:ext cx="174651" cy="27493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277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4369" y="2541451"/>
            <a:ext cx="7281160" cy="707886"/>
          </a:xfrm>
          <a:prstGeom prst="rect">
            <a:avLst/>
          </a:prstGeom>
          <a:noFill/>
        </p:spPr>
        <p:txBody>
          <a:bodyPr wrap="none" lIns="91440" tIns="45720" rIns="91440" bIns="45720">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 for </a:t>
            </a:r>
            <a:r>
              <a:rPr lang="en-US" sz="4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your attention!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0925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434173"/>
            <a:ext cx="6377940" cy="1293028"/>
          </a:xfrm>
        </p:spPr>
        <p:txBody>
          <a:bodyPr>
            <a:normAutofit/>
          </a:bodyPr>
          <a:lstStyle/>
          <a:p>
            <a:r>
              <a:rPr lang="en-US" sz="3600" cap="none" dirty="0">
                <a:latin typeface="Arial" panose="020B0604020202020204" pitchFamily="34" charset="0"/>
                <a:cs typeface="Arial" panose="020B0604020202020204" pitchFamily="34" charset="0"/>
              </a:rPr>
              <a:t>Hospital Ratings</a:t>
            </a:r>
          </a:p>
        </p:txBody>
      </p:sp>
      <p:sp>
        <p:nvSpPr>
          <p:cNvPr id="3" name="Content Placeholder 2"/>
          <p:cNvSpPr>
            <a:spLocks noGrp="1"/>
          </p:cNvSpPr>
          <p:nvPr>
            <p:ph idx="1"/>
          </p:nvPr>
        </p:nvSpPr>
        <p:spPr>
          <a:xfrm>
            <a:off x="594359" y="1354667"/>
            <a:ext cx="8111229" cy="4908973"/>
          </a:xfrm>
        </p:spPr>
        <p:txBody>
          <a:bodyPr>
            <a:normAutofit/>
          </a:bodyPr>
          <a:lstStyle/>
          <a:p>
            <a:pPr marL="0" indent="0">
              <a:buNone/>
            </a:pPr>
            <a:r>
              <a:rPr lang="en-US" sz="2000" dirty="0">
                <a:latin typeface="Arial" panose="020B0604020202020204" pitchFamily="34" charset="0"/>
                <a:cs typeface="Arial" panose="020B0604020202020204" pitchFamily="34" charset="0"/>
              </a:rPr>
              <a:t>      Nowadays, we rate almost everything if we can, website, restaurant, houses, salaries, groceries, clothes, etc.  Most of the ratings are informative (if they reflect true opinions), because the relationship between the contributing factors and outcome (the ratings) are straightforward.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But there are some ratings that are complicate, for example, hospital ratings. How could these rating be informative to us and what are the factors behind the scene?  In this project,  we will address multiple factors from multiple healthcare perspectives and explain how they potentially affect the hospital overall ratings.</a:t>
            </a:r>
          </a:p>
        </p:txBody>
      </p:sp>
    </p:spTree>
    <p:extLst>
      <p:ext uri="{BB962C8B-B14F-4D97-AF65-F5344CB8AC3E}">
        <p14:creationId xmlns:p14="http://schemas.microsoft.com/office/powerpoint/2010/main" val="226809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648" y="409249"/>
            <a:ext cx="6377940" cy="1129677"/>
          </a:xfrm>
        </p:spPr>
        <p:txBody>
          <a:bodyPr>
            <a:normAutofit/>
          </a:bodyPr>
          <a:lstStyle/>
          <a:p>
            <a:r>
              <a:rPr lang="en-US" sz="3200" cap="none">
                <a:latin typeface="Arial" panose="020B0604020202020204" pitchFamily="34" charset="0"/>
                <a:cs typeface="Arial" panose="020B0604020202020204" pitchFamily="34" charset="0"/>
              </a:rPr>
              <a:t>Hypothesis &amp; </a:t>
            </a:r>
            <a:r>
              <a:rPr lang="en-US" sz="3200" cap="none" dirty="0">
                <a:latin typeface="Arial" panose="020B0604020202020204" pitchFamily="34" charset="0"/>
                <a:cs typeface="Arial" panose="020B0604020202020204" pitchFamily="34" charset="0"/>
              </a:rPr>
              <a:t>Reasoning</a:t>
            </a:r>
            <a:br>
              <a:rPr lang="en-US" sz="3200" cap="none" dirty="0">
                <a:latin typeface="Arial" panose="020B0604020202020204" pitchFamily="34" charset="0"/>
                <a:cs typeface="Arial" panose="020B0604020202020204" pitchFamily="34" charset="0"/>
              </a:rPr>
            </a:br>
            <a:endParaRPr lang="en-US" sz="3200" cap="none"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4360" y="1538926"/>
            <a:ext cx="7955280" cy="5163531"/>
          </a:xfrm>
        </p:spPr>
        <p:txBody>
          <a:bodyPr>
            <a:noAutofit/>
          </a:bodyPr>
          <a:lstStyle/>
          <a:p>
            <a:pPr marL="0" indent="0">
              <a:buNone/>
            </a:pPr>
            <a:r>
              <a:rPr lang="en-US" sz="2400" dirty="0">
                <a:latin typeface="Arial" panose="020B0604020202020204" pitchFamily="34" charset="0"/>
                <a:cs typeface="Arial" panose="020B0604020202020204" pitchFamily="34" charset="0"/>
              </a:rPr>
              <a:t>       The average overall ratings of private hospitals are higher rating than public ones, which </a:t>
            </a:r>
            <a:r>
              <a:rPr lang="en-US" sz="2400" dirty="0">
                <a:latin typeface="Arial" panose="020B0604020202020204" pitchFamily="34" charset="0"/>
                <a:ea typeface="等线" charset="-122"/>
                <a:cs typeface="Arial" panose="020B0604020202020204" pitchFamily="34" charset="0"/>
              </a:rPr>
              <a:t>could be further mapped into statistics of hospital service measurements </a:t>
            </a:r>
            <a:endParaRPr lang="en-US" sz="24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Reasoning:</a:t>
            </a:r>
          </a:p>
          <a:p>
            <a:r>
              <a:rPr lang="en-US" sz="1800" dirty="0">
                <a:latin typeface="Arial" panose="020B0604020202020204" pitchFamily="34" charset="0"/>
                <a:ea typeface="等线" charset="-122"/>
                <a:cs typeface="Arial" panose="020B0604020202020204" pitchFamily="34" charset="0"/>
              </a:rPr>
              <a:t>Out of total 5,686 hospitals in the United States,  2,904 public hospitals and 1,060 private. </a:t>
            </a:r>
          </a:p>
          <a:p>
            <a:endParaRPr lang="en-US" sz="1800" dirty="0">
              <a:latin typeface="Arial" panose="020B0604020202020204" pitchFamily="34" charset="0"/>
              <a:ea typeface="等线" charset="-122"/>
              <a:cs typeface="Arial" panose="020B0604020202020204" pitchFamily="34" charset="0"/>
            </a:endParaRPr>
          </a:p>
          <a:p>
            <a:r>
              <a:rPr lang="en-US" sz="1800" dirty="0">
                <a:latin typeface="Arial" panose="020B0604020202020204" pitchFamily="34" charset="0"/>
                <a:ea typeface="等线" charset="-122"/>
                <a:cs typeface="Arial" panose="020B0604020202020204" pitchFamily="34" charset="0"/>
              </a:rPr>
              <a:t>Public hospitals had about 33.6 million admissions annually while private hospitals had about 1.8 million admissions annually</a:t>
            </a:r>
          </a:p>
          <a:p>
            <a:endParaRPr lang="en-US" sz="1800" dirty="0">
              <a:latin typeface="Arial" panose="020B0604020202020204" pitchFamily="34" charset="0"/>
              <a:ea typeface="等线" charset="-122"/>
              <a:cs typeface="Arial" panose="020B0604020202020204" pitchFamily="34" charset="0"/>
            </a:endParaRPr>
          </a:p>
          <a:p>
            <a:r>
              <a:rPr lang="en-US" sz="1800" dirty="0">
                <a:latin typeface="Arial" panose="020B0604020202020204" pitchFamily="34" charset="0"/>
                <a:ea typeface="等线" charset="-122"/>
                <a:cs typeface="Arial" panose="020B0604020202020204" pitchFamily="34" charset="0"/>
              </a:rPr>
              <a:t>Public hospitals are unable to turn away patients, while private hospitals tends to provide service to patients able to afford through their insurance.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254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951" y="443861"/>
            <a:ext cx="3327191" cy="1293028"/>
          </a:xfrm>
        </p:spPr>
        <p:txBody>
          <a:bodyPr>
            <a:normAutofit/>
          </a:bodyPr>
          <a:lstStyle/>
          <a:p>
            <a:pPr algn="ctr"/>
            <a:r>
              <a:rPr lang="en-US" sz="3200" cap="none" dirty="0">
                <a:latin typeface="Arial" panose="020B0604020202020204" pitchFamily="34" charset="0"/>
                <a:cs typeface="Arial" panose="020B0604020202020204" pitchFamily="34" charset="0"/>
              </a:rPr>
              <a:t>Data Sources</a:t>
            </a:r>
          </a:p>
        </p:txBody>
      </p:sp>
      <p:sp>
        <p:nvSpPr>
          <p:cNvPr id="3" name="Content Placeholder 2"/>
          <p:cNvSpPr>
            <a:spLocks noGrp="1"/>
          </p:cNvSpPr>
          <p:nvPr>
            <p:ph idx="1"/>
          </p:nvPr>
        </p:nvSpPr>
        <p:spPr>
          <a:xfrm>
            <a:off x="594360" y="2194560"/>
            <a:ext cx="3110374" cy="4069080"/>
          </a:xfrm>
        </p:spPr>
        <p:txBody>
          <a:bodyPr/>
          <a:lstStyle/>
          <a:p>
            <a:r>
              <a:rPr lang="en-US" dirty="0">
                <a:latin typeface="Arial" panose="020B0604020202020204" pitchFamily="34" charset="0"/>
                <a:cs typeface="Arial" panose="020B0604020202020204" pitchFamily="34" charset="0"/>
              </a:rPr>
              <a:t>Kaggle</a:t>
            </a:r>
          </a:p>
          <a:p>
            <a:r>
              <a:rPr lang="en-US" dirty="0">
                <a:latin typeface="Arial" panose="020B0604020202020204" pitchFamily="34" charset="0"/>
                <a:cs typeface="Arial" panose="020B0604020202020204" pitchFamily="34" charset="0"/>
              </a:rPr>
              <a:t>Centers for Medicare &amp; Medicaid Services (CMS)</a:t>
            </a:r>
          </a:p>
          <a:p>
            <a:r>
              <a:rPr lang="en-US" dirty="0">
                <a:latin typeface="Arial" panose="020B0604020202020204" pitchFamily="34" charset="0"/>
                <a:cs typeface="Arial" panose="020B0604020202020204" pitchFamily="34" charset="0"/>
              </a:rPr>
              <a:t>National Center for Health Statistics (NCHS)</a:t>
            </a:r>
          </a:p>
          <a:p>
            <a:r>
              <a:rPr lang="en-US" dirty="0">
                <a:latin typeface="Arial" panose="020B0604020202020204" pitchFamily="34" charset="0"/>
                <a:cs typeface="Arial" panose="020B0604020202020204" pitchFamily="34" charset="0"/>
              </a:rPr>
              <a:t>Centers for Disease Control and Prevention (CDC)</a:t>
            </a:r>
          </a:p>
        </p:txBody>
      </p:sp>
      <p:sp>
        <p:nvSpPr>
          <p:cNvPr id="4" name="Title 1"/>
          <p:cNvSpPr txBox="1">
            <a:spLocks/>
          </p:cNvSpPr>
          <p:nvPr/>
        </p:nvSpPr>
        <p:spPr>
          <a:xfrm>
            <a:off x="4501770" y="575836"/>
            <a:ext cx="4194928"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z="3200" cap="none" dirty="0">
                <a:latin typeface="Arial" panose="020B0604020202020204" pitchFamily="34" charset="0"/>
                <a:cs typeface="Arial" panose="020B0604020202020204" pitchFamily="34" charset="0"/>
              </a:rPr>
              <a:t>Data Processing Skills &amp; Techniques</a:t>
            </a:r>
          </a:p>
        </p:txBody>
      </p:sp>
      <p:sp>
        <p:nvSpPr>
          <p:cNvPr id="5" name="Content Placeholder 2"/>
          <p:cNvSpPr txBox="1">
            <a:spLocks/>
          </p:cNvSpPr>
          <p:nvPr/>
        </p:nvSpPr>
        <p:spPr>
          <a:xfrm>
            <a:off x="4162921" y="1858824"/>
            <a:ext cx="4872625" cy="43782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Understand medical and policy terms related to healthcare</a:t>
            </a:r>
          </a:p>
          <a:p>
            <a:r>
              <a:rPr lang="en-US" dirty="0">
                <a:latin typeface="Arial" panose="020B0604020202020204" pitchFamily="34" charset="0"/>
                <a:cs typeface="Arial" panose="020B0604020202020204" pitchFamily="34" charset="0"/>
              </a:rPr>
              <a:t>Data loading and redirecting output</a:t>
            </a:r>
          </a:p>
          <a:p>
            <a:r>
              <a:rPr lang="en-US" dirty="0">
                <a:latin typeface="Arial" panose="020B0604020202020204" pitchFamily="34" charset="0"/>
                <a:cs typeface="Arial" panose="020B0604020202020204" pitchFamily="34" charset="0"/>
              </a:rPr>
              <a:t>Data cleaning</a:t>
            </a:r>
          </a:p>
          <a:p>
            <a:r>
              <a:rPr lang="en-US" dirty="0">
                <a:latin typeface="Arial" panose="020B0604020202020204" pitchFamily="34" charset="0"/>
                <a:cs typeface="Arial" panose="020B0604020202020204" pitchFamily="34" charset="0"/>
              </a:rPr>
              <a:t>Statistics analysis </a:t>
            </a:r>
          </a:p>
          <a:p>
            <a:r>
              <a:rPr lang="en-US" dirty="0">
                <a:latin typeface="Arial" panose="020B0604020202020204" pitchFamily="34" charset="0"/>
                <a:cs typeface="Arial" panose="020B0604020202020204" pitchFamily="34" charset="0"/>
              </a:rPr>
              <a:t>Convert data types in R</a:t>
            </a:r>
          </a:p>
          <a:p>
            <a:r>
              <a:rPr lang="en-US" dirty="0">
                <a:latin typeface="Arial" panose="020B0604020202020204" pitchFamily="34" charset="0"/>
                <a:cs typeface="Arial" panose="020B0604020202020204" pitchFamily="34" charset="0"/>
              </a:rPr>
              <a:t>Adjust, reassign missing values</a:t>
            </a:r>
          </a:p>
          <a:p>
            <a:r>
              <a:rPr lang="en-US" dirty="0">
                <a:latin typeface="Arial" panose="020B0604020202020204" pitchFamily="34" charset="0"/>
                <a:cs typeface="Arial" panose="020B0604020202020204" pitchFamily="34" charset="0"/>
              </a:rPr>
              <a:t>Data merging, </a:t>
            </a:r>
            <a:r>
              <a:rPr lang="en-US" dirty="0" err="1">
                <a:latin typeface="Arial" panose="020B0604020202020204" pitchFamily="34" charset="0"/>
                <a:cs typeface="Arial" panose="020B0604020202020204" pitchFamily="34" charset="0"/>
              </a:rPr>
              <a:t>subsetting</a:t>
            </a:r>
            <a:r>
              <a:rPr lang="en-US" dirty="0">
                <a:latin typeface="Arial" panose="020B0604020202020204" pitchFamily="34" charset="0"/>
                <a:cs typeface="Arial" panose="020B0604020202020204" pitchFamily="34" charset="0"/>
              </a:rPr>
              <a:t>, index, substitute/replacement</a:t>
            </a:r>
          </a:p>
          <a:p>
            <a:r>
              <a:rPr lang="en-US" dirty="0">
                <a:latin typeface="Arial" panose="020B0604020202020204" pitchFamily="34" charset="0"/>
                <a:cs typeface="Arial" panose="020B0604020202020204" pitchFamily="34" charset="0"/>
              </a:rPr>
              <a:t>Graphic plotting and labeling</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378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7"/>
          <p:cNvPicPr>
            <a:picLocks noChangeAspect="1"/>
          </p:cNvPicPr>
          <p:nvPr/>
        </p:nvPicPr>
        <p:blipFill rotWithShape="1">
          <a:blip r:embed="rId3">
            <a:extLst>
              <a:ext uri="{28A0092B-C50C-407E-A947-70E740481C1C}">
                <a14:useLocalDpi xmlns:a14="http://schemas.microsoft.com/office/drawing/2010/main" val="0"/>
              </a:ext>
            </a:extLst>
          </a:blip>
          <a:srcRect t="5087" r="14187" b="10893"/>
          <a:stretch/>
        </p:blipFill>
        <p:spPr>
          <a:xfrm>
            <a:off x="3862002" y="1752233"/>
            <a:ext cx="3738709" cy="2867314"/>
          </a:xfrm>
          <a:prstGeom prst="rect">
            <a:avLst/>
          </a:prstGeom>
        </p:spPr>
      </p:pic>
      <p:sp>
        <p:nvSpPr>
          <p:cNvPr id="4" name="Title 3"/>
          <p:cNvSpPr>
            <a:spLocks noGrp="1"/>
          </p:cNvSpPr>
          <p:nvPr>
            <p:ph type="title"/>
          </p:nvPr>
        </p:nvSpPr>
        <p:spPr>
          <a:xfrm>
            <a:off x="724324" y="293207"/>
            <a:ext cx="7804703" cy="1293028"/>
          </a:xfrm>
        </p:spPr>
        <p:txBody>
          <a:bodyPr>
            <a:normAutofit/>
          </a:bodyPr>
          <a:lstStyle/>
          <a:p>
            <a:pPr algn="ctr"/>
            <a:r>
              <a:rPr lang="en-US" sz="2600" cap="none" dirty="0">
                <a:latin typeface="Arial" panose="020B0604020202020204" pitchFamily="34" charset="0"/>
                <a:cs typeface="Arial" panose="020B0604020202020204" pitchFamily="34" charset="0"/>
              </a:rPr>
              <a:t>Hospital counts of different owners and ownerships</a:t>
            </a:r>
            <a:endParaRPr lang="en-US" sz="2600" dirty="0">
              <a:latin typeface="Arial" panose="020B0604020202020204" pitchFamily="34" charset="0"/>
              <a:cs typeface="Arial" panose="020B0604020202020204" pitchFamily="34" charset="0"/>
            </a:endParaRPr>
          </a:p>
        </p:txBody>
      </p:sp>
      <p:pic>
        <p:nvPicPr>
          <p:cNvPr id="8" name="Content Placeholder 7"/>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t="6546" r="37568" b="7740"/>
          <a:stretch/>
        </p:blipFill>
        <p:spPr>
          <a:xfrm>
            <a:off x="1127874" y="1752232"/>
            <a:ext cx="2088483" cy="2867314"/>
          </a:xfrm>
        </p:spPr>
      </p:pic>
    </p:spTree>
    <p:extLst>
      <p:ext uri="{BB962C8B-B14F-4D97-AF65-F5344CB8AC3E}">
        <p14:creationId xmlns:p14="http://schemas.microsoft.com/office/powerpoint/2010/main" val="116715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0000" t="9261" r="4957" b="23087"/>
          <a:stretch/>
        </p:blipFill>
        <p:spPr>
          <a:xfrm>
            <a:off x="2863066" y="3991813"/>
            <a:ext cx="2570764" cy="2045046"/>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8957" t="8739" r="4261" b="23957"/>
          <a:stretch/>
        </p:blipFill>
        <p:spPr>
          <a:xfrm>
            <a:off x="2863066" y="1454614"/>
            <a:ext cx="2623336" cy="2034532"/>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t="8391" r="33130" b="5174"/>
          <a:stretch/>
        </p:blipFill>
        <p:spPr>
          <a:xfrm>
            <a:off x="513855" y="3770998"/>
            <a:ext cx="2030860" cy="2486677"/>
          </a:xfrm>
          <a:prstGeom prst="rect">
            <a:avLst/>
          </a:prstGeom>
        </p:spPr>
      </p:pic>
      <p:sp>
        <p:nvSpPr>
          <p:cNvPr id="2" name="Title 1"/>
          <p:cNvSpPr>
            <a:spLocks noGrp="1"/>
          </p:cNvSpPr>
          <p:nvPr>
            <p:ph type="title"/>
          </p:nvPr>
        </p:nvSpPr>
        <p:spPr>
          <a:xfrm>
            <a:off x="106845" y="-100333"/>
            <a:ext cx="8904467" cy="1293028"/>
          </a:xfrm>
        </p:spPr>
        <p:txBody>
          <a:bodyPr>
            <a:normAutofit/>
          </a:bodyPr>
          <a:lstStyle/>
          <a:p>
            <a:r>
              <a:rPr lang="en-US" sz="2600" cap="none" dirty="0">
                <a:latin typeface="Arial" panose="020B0604020202020204" pitchFamily="34" charset="0"/>
                <a:cs typeface="Arial" panose="020B0604020202020204" pitchFamily="34" charset="0"/>
              </a:rPr>
              <a:t>Overall rating distribution in public and private hospitals</a:t>
            </a:r>
          </a:p>
        </p:txBody>
      </p:sp>
      <p:pic>
        <p:nvPicPr>
          <p:cNvPr id="16" name="Picture 15"/>
          <p:cNvPicPr>
            <a:picLocks noChangeAspect="1"/>
          </p:cNvPicPr>
          <p:nvPr/>
        </p:nvPicPr>
        <p:blipFill rotWithShape="1">
          <a:blip r:embed="rId5">
            <a:extLst>
              <a:ext uri="{28A0092B-C50C-407E-A947-70E740481C1C}">
                <a14:useLocalDpi xmlns:a14="http://schemas.microsoft.com/office/drawing/2010/main" val="0"/>
              </a:ext>
            </a:extLst>
          </a:blip>
          <a:srcRect t="8566" r="34870" b="5695"/>
          <a:stretch/>
        </p:blipFill>
        <p:spPr>
          <a:xfrm>
            <a:off x="513855" y="1036495"/>
            <a:ext cx="2030859" cy="2673468"/>
          </a:xfrm>
          <a:prstGeom prst="rect">
            <a:avLst/>
          </a:prstGeom>
        </p:spPr>
      </p:pic>
      <p:sp>
        <p:nvSpPr>
          <p:cNvPr id="17" name="Content Placeholder 5"/>
          <p:cNvSpPr>
            <a:spLocks noGrp="1"/>
          </p:cNvSpPr>
          <p:nvPr>
            <p:ph sz="half" idx="2"/>
          </p:nvPr>
        </p:nvSpPr>
        <p:spPr>
          <a:xfrm>
            <a:off x="5907819" y="1684570"/>
            <a:ext cx="3180522" cy="1726540"/>
          </a:xfrm>
        </p:spPr>
        <p:txBody>
          <a:bodyPr>
            <a:noAutofit/>
          </a:bodyPr>
          <a:lstStyle/>
          <a:p>
            <a:pPr marL="0" indent="0">
              <a:buNone/>
            </a:pPr>
            <a:r>
              <a:rPr lang="en-US" sz="1400" dirty="0">
                <a:latin typeface="Consolas" panose="020B0609020204030204" pitchFamily="49" charset="0"/>
                <a:cs typeface="Arial" panose="020B0604020202020204" pitchFamily="34" charset="0"/>
              </a:rPr>
              <a:t> Ownership  </a:t>
            </a:r>
            <a:r>
              <a:rPr lang="en-US" sz="1400" dirty="0" err="1">
                <a:latin typeface="Consolas" panose="020B0609020204030204" pitchFamily="49" charset="0"/>
                <a:cs typeface="Arial" panose="020B0604020202020204" pitchFamily="34" charset="0"/>
              </a:rPr>
              <a:t>Avg.overall.rating</a:t>
            </a:r>
            <a:endParaRPr lang="en-US" sz="1400" dirty="0">
              <a:latin typeface="Consolas" panose="020B0609020204030204" pitchFamily="49" charset="0"/>
              <a:cs typeface="Arial" panose="020B0604020202020204" pitchFamily="34" charset="0"/>
            </a:endParaRPr>
          </a:p>
          <a:p>
            <a:pPr marL="0" indent="0">
              <a:buNone/>
            </a:pPr>
            <a:r>
              <a:rPr lang="en-US" sz="1400" dirty="0">
                <a:latin typeface="Consolas" panose="020B0609020204030204" pitchFamily="49" charset="0"/>
                <a:cs typeface="Arial" panose="020B0604020202020204" pitchFamily="34" charset="0"/>
              </a:rPr>
              <a:t>1 Public       2.970</a:t>
            </a:r>
          </a:p>
          <a:p>
            <a:pPr marL="0" indent="0">
              <a:buNone/>
            </a:pPr>
            <a:r>
              <a:rPr lang="en-US" sz="1400" dirty="0">
                <a:latin typeface="Consolas" panose="020B0609020204030204" pitchFamily="49" charset="0"/>
                <a:cs typeface="Arial" panose="020B0604020202020204" pitchFamily="34" charset="0"/>
              </a:rPr>
              <a:t>2 Private      3.079</a:t>
            </a:r>
          </a:p>
        </p:txBody>
      </p:sp>
      <p:sp>
        <p:nvSpPr>
          <p:cNvPr id="18" name="Rectangle 17"/>
          <p:cNvSpPr/>
          <p:nvPr/>
        </p:nvSpPr>
        <p:spPr>
          <a:xfrm>
            <a:off x="5510968" y="3574646"/>
            <a:ext cx="3642330" cy="2462213"/>
          </a:xfrm>
          <a:prstGeom prst="rect">
            <a:avLst/>
          </a:prstGeom>
        </p:spPr>
        <p:txBody>
          <a:bodyPr wrap="square">
            <a:spAutoFit/>
          </a:bodyPr>
          <a:lstStyle/>
          <a:p>
            <a:r>
              <a:rPr lang="en-US" sz="1400" dirty="0">
                <a:latin typeface="Consolas" panose="020B0609020204030204" pitchFamily="49" charset="0"/>
              </a:rPr>
              <a:t>        Owners   </a:t>
            </a:r>
            <a:r>
              <a:rPr lang="en-US" sz="1400" dirty="0" err="1">
                <a:latin typeface="Consolas" panose="020B0609020204030204" pitchFamily="49" charset="0"/>
              </a:rPr>
              <a:t>Avg.overall.rating</a:t>
            </a:r>
            <a:endParaRPr lang="en-US" sz="1400" dirty="0">
              <a:latin typeface="Consolas" panose="020B0609020204030204" pitchFamily="49" charset="0"/>
            </a:endParaRPr>
          </a:p>
          <a:p>
            <a:r>
              <a:rPr lang="en-US" sz="1400" dirty="0">
                <a:latin typeface="Consolas" panose="020B0609020204030204" pitchFamily="49" charset="0"/>
              </a:rPr>
              <a:t>1      Federal               2.94</a:t>
            </a:r>
          </a:p>
          <a:p>
            <a:r>
              <a:rPr lang="en-US" sz="1400" dirty="0">
                <a:latin typeface="Consolas" panose="020B0609020204030204" pitchFamily="49" charset="0"/>
              </a:rPr>
              <a:t>2     District               3.03</a:t>
            </a:r>
          </a:p>
          <a:p>
            <a:r>
              <a:rPr lang="en-US" sz="1400" dirty="0">
                <a:latin typeface="Consolas" panose="020B0609020204030204" pitchFamily="49" charset="0"/>
              </a:rPr>
              <a:t>3        Local               2.95</a:t>
            </a:r>
          </a:p>
          <a:p>
            <a:r>
              <a:rPr lang="en-US" sz="1400" dirty="0">
                <a:latin typeface="Consolas" panose="020B0609020204030204" pitchFamily="49" charset="0"/>
              </a:rPr>
              <a:t>4        State               2.64</a:t>
            </a:r>
          </a:p>
          <a:p>
            <a:r>
              <a:rPr lang="en-US" sz="1400" dirty="0">
                <a:latin typeface="Consolas" panose="020B0609020204030204" pitchFamily="49" charset="0"/>
              </a:rPr>
              <a:t>5    Physician               3.89</a:t>
            </a:r>
          </a:p>
          <a:p>
            <a:r>
              <a:rPr lang="en-US" sz="1400" dirty="0">
                <a:latin typeface="Consolas" panose="020B0609020204030204" pitchFamily="49" charset="0"/>
              </a:rPr>
              <a:t>6  Proprietary               2.85</a:t>
            </a:r>
          </a:p>
          <a:p>
            <a:r>
              <a:rPr lang="en-US" sz="1400" dirty="0">
                <a:latin typeface="Consolas" panose="020B0609020204030204" pitchFamily="49" charset="0"/>
              </a:rPr>
              <a:t>7       Tribal               2.50</a:t>
            </a:r>
          </a:p>
          <a:p>
            <a:r>
              <a:rPr lang="en-US" sz="1400" dirty="0">
                <a:latin typeface="Consolas" panose="020B0609020204030204" pitchFamily="49" charset="0"/>
              </a:rPr>
              <a:t>8       Church               3.19</a:t>
            </a:r>
          </a:p>
          <a:p>
            <a:r>
              <a:rPr lang="en-US" sz="1400" dirty="0">
                <a:latin typeface="Consolas" panose="020B0609020204030204" pitchFamily="49" charset="0"/>
              </a:rPr>
              <a:t>9        Other               3.16</a:t>
            </a:r>
          </a:p>
          <a:p>
            <a:r>
              <a:rPr lang="en-US" sz="1400" dirty="0">
                <a:latin typeface="Consolas" panose="020B0609020204030204" pitchFamily="49" charset="0"/>
              </a:rPr>
              <a:t>10     Private               3.12</a:t>
            </a:r>
          </a:p>
        </p:txBody>
      </p:sp>
    </p:spTree>
    <p:extLst>
      <p:ext uri="{BB962C8B-B14F-4D97-AF65-F5344CB8AC3E}">
        <p14:creationId xmlns:p14="http://schemas.microsoft.com/office/powerpoint/2010/main" val="343549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0318"/>
            <a:ext cx="9144000" cy="1293028"/>
          </a:xfrm>
        </p:spPr>
        <p:txBody>
          <a:bodyPr>
            <a:normAutofit/>
          </a:bodyPr>
          <a:lstStyle/>
          <a:p>
            <a:r>
              <a:rPr lang="en-US" sz="2400" cap="none" dirty="0">
                <a:latin typeface="Arial" panose="020B0604020202020204" pitchFamily="34" charset="0"/>
                <a:cs typeface="Arial" panose="020B0604020202020204" pitchFamily="34" charset="0"/>
              </a:rPr>
              <a:t>Timely and effective care, </a:t>
            </a:r>
            <a:br>
              <a:rPr lang="en-US" sz="2400" cap="none" dirty="0">
                <a:latin typeface="Arial" panose="020B0604020202020204" pitchFamily="34" charset="0"/>
                <a:cs typeface="Arial" panose="020B0604020202020204" pitchFamily="34" charset="0"/>
              </a:rPr>
            </a:br>
            <a:r>
              <a:rPr lang="en-US" sz="2400" cap="none" dirty="0">
                <a:latin typeface="Arial" panose="020B0604020202020204" pitchFamily="34" charset="0"/>
                <a:cs typeface="Arial" panose="020B0604020202020204" pitchFamily="34" charset="0"/>
              </a:rPr>
              <a:t>measured by how many patients Left before being seen</a:t>
            </a:r>
          </a:p>
        </p:txBody>
      </p:sp>
      <p:pic>
        <p:nvPicPr>
          <p:cNvPr id="6" name="Content Placeholder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3797" r="3857" b="1796"/>
          <a:stretch/>
        </p:blipFill>
        <p:spPr>
          <a:xfrm>
            <a:off x="488648" y="1961986"/>
            <a:ext cx="3184856" cy="3127387"/>
          </a:xfrm>
        </p:spPr>
      </p:pic>
      <p:pic>
        <p:nvPicPr>
          <p:cNvPr id="8" name="Content Placeholder 7"/>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5861" b="4305"/>
          <a:stretch/>
        </p:blipFill>
        <p:spPr>
          <a:xfrm>
            <a:off x="4074932" y="1961986"/>
            <a:ext cx="4347476" cy="3127387"/>
          </a:xfrm>
        </p:spPr>
      </p:pic>
    </p:spTree>
    <p:extLst>
      <p:ext uri="{BB962C8B-B14F-4D97-AF65-F5344CB8AC3E}">
        <p14:creationId xmlns:p14="http://schemas.microsoft.com/office/powerpoint/2010/main" val="278284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8495" r="4490" b="4569"/>
          <a:stretch/>
        </p:blipFill>
        <p:spPr>
          <a:xfrm>
            <a:off x="116814" y="1413346"/>
            <a:ext cx="2407681" cy="2191548"/>
          </a:xfrm>
        </p:spPr>
      </p:pic>
      <p:pic>
        <p:nvPicPr>
          <p:cNvPr id="8" name="Content Placeholder 7"/>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6124" r="5676" b="4568"/>
          <a:stretch/>
        </p:blipFill>
        <p:spPr>
          <a:xfrm>
            <a:off x="131756" y="3747771"/>
            <a:ext cx="2377796" cy="2251318"/>
          </a:xfr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4348" t="9261" b="20479"/>
          <a:stretch/>
        </p:blipFill>
        <p:spPr>
          <a:xfrm>
            <a:off x="2645532" y="3747771"/>
            <a:ext cx="2737501" cy="2245586"/>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2630" t="8739" b="17869"/>
          <a:stretch/>
        </p:blipFill>
        <p:spPr>
          <a:xfrm>
            <a:off x="2707418" y="1413346"/>
            <a:ext cx="2613727" cy="2195557"/>
          </a:xfrm>
          <a:prstGeom prst="rect">
            <a:avLst/>
          </a:prstGeom>
        </p:spPr>
      </p:pic>
      <p:sp>
        <p:nvSpPr>
          <p:cNvPr id="9" name="Rectangle 8"/>
          <p:cNvSpPr/>
          <p:nvPr/>
        </p:nvSpPr>
        <p:spPr>
          <a:xfrm>
            <a:off x="5321145" y="1754015"/>
            <a:ext cx="3910785" cy="738664"/>
          </a:xfrm>
          <a:prstGeom prst="rect">
            <a:avLst/>
          </a:prstGeom>
        </p:spPr>
        <p:txBody>
          <a:bodyPr wrap="square">
            <a:spAutoFit/>
          </a:bodyPr>
          <a:lstStyle/>
          <a:p>
            <a:r>
              <a:rPr lang="en-US" sz="1400" dirty="0">
                <a:latin typeface="Consolas" panose="020B0609020204030204" pitchFamily="49" charset="0"/>
              </a:rPr>
              <a:t> ownership </a:t>
            </a:r>
            <a:r>
              <a:rPr lang="en-US" sz="1400" dirty="0" err="1">
                <a:latin typeface="Consolas" panose="020B0609020204030204" pitchFamily="49" charset="0"/>
              </a:rPr>
              <a:t>Avg.score</a:t>
            </a:r>
            <a:r>
              <a:rPr lang="en-US" sz="1400" dirty="0">
                <a:latin typeface="Consolas" panose="020B0609020204030204" pitchFamily="49" charset="0"/>
              </a:rPr>
              <a:t> </a:t>
            </a:r>
            <a:r>
              <a:rPr lang="en-US" sz="1400" dirty="0" err="1">
                <a:latin typeface="Consolas" panose="020B0609020204030204" pitchFamily="49" charset="0"/>
              </a:rPr>
              <a:t>Sum.patient.left</a:t>
            </a:r>
            <a:endParaRPr lang="en-US" sz="1400" dirty="0">
              <a:latin typeface="Consolas" panose="020B0609020204030204" pitchFamily="49" charset="0"/>
            </a:endParaRPr>
          </a:p>
          <a:p>
            <a:r>
              <a:rPr lang="en-US" sz="1400" dirty="0">
                <a:latin typeface="Consolas" panose="020B0609020204030204" pitchFamily="49" charset="0"/>
              </a:rPr>
              <a:t> Private      1.76       4684</a:t>
            </a:r>
          </a:p>
          <a:p>
            <a:r>
              <a:rPr lang="en-US" sz="1400" dirty="0">
                <a:latin typeface="Consolas" panose="020B0609020204030204" pitchFamily="49" charset="0"/>
              </a:rPr>
              <a:t> Public       1.89       1541</a:t>
            </a:r>
          </a:p>
        </p:txBody>
      </p:sp>
      <p:sp>
        <p:nvSpPr>
          <p:cNvPr id="10" name="Rectangle 9"/>
          <p:cNvSpPr/>
          <p:nvPr/>
        </p:nvSpPr>
        <p:spPr>
          <a:xfrm>
            <a:off x="5446643" y="3448103"/>
            <a:ext cx="3785287" cy="2462213"/>
          </a:xfrm>
          <a:prstGeom prst="rect">
            <a:avLst/>
          </a:prstGeom>
        </p:spPr>
        <p:txBody>
          <a:bodyPr wrap="square">
            <a:spAutoFit/>
          </a:bodyPr>
          <a:lstStyle/>
          <a:p>
            <a:r>
              <a:rPr lang="en-US" sz="1400" dirty="0">
                <a:latin typeface="Consolas" panose="020B0609020204030204" pitchFamily="49" charset="0"/>
              </a:rPr>
              <a:t>Owners    </a:t>
            </a:r>
            <a:r>
              <a:rPr lang="en-US" sz="1400" dirty="0" err="1">
                <a:latin typeface="Consolas" panose="020B0609020204030204" pitchFamily="49" charset="0"/>
              </a:rPr>
              <a:t>Avg.score</a:t>
            </a:r>
            <a:r>
              <a:rPr lang="en-US" sz="1400" dirty="0">
                <a:latin typeface="Consolas" panose="020B0609020204030204" pitchFamily="49" charset="0"/>
              </a:rPr>
              <a:t> </a:t>
            </a:r>
            <a:r>
              <a:rPr lang="en-US" sz="1400" dirty="0" err="1">
                <a:latin typeface="Consolas" panose="020B0609020204030204" pitchFamily="49" charset="0"/>
              </a:rPr>
              <a:t>Sum.patient.left</a:t>
            </a:r>
            <a:endParaRPr lang="en-US" sz="1400" dirty="0">
              <a:latin typeface="Consolas" panose="020B0609020204030204" pitchFamily="49" charset="0"/>
            </a:endParaRPr>
          </a:p>
          <a:p>
            <a:r>
              <a:rPr lang="en-US" sz="1400" dirty="0">
                <a:latin typeface="Consolas" panose="020B0609020204030204" pitchFamily="49" charset="0"/>
              </a:rPr>
              <a:t>Church       1.63         499</a:t>
            </a:r>
          </a:p>
          <a:p>
            <a:r>
              <a:rPr lang="en-US" sz="1400" dirty="0">
                <a:latin typeface="Consolas" panose="020B0609020204030204" pitchFamily="49" charset="0"/>
              </a:rPr>
              <a:t>District     2.12         731</a:t>
            </a:r>
          </a:p>
          <a:p>
            <a:r>
              <a:rPr lang="en-US" sz="1400" dirty="0">
                <a:latin typeface="Consolas" panose="020B0609020204030204" pitchFamily="49" charset="0"/>
              </a:rPr>
              <a:t>Federal      1.64          23</a:t>
            </a:r>
          </a:p>
          <a:p>
            <a:r>
              <a:rPr lang="en-US" sz="1400" dirty="0">
                <a:latin typeface="Consolas" panose="020B0609020204030204" pitchFamily="49" charset="0"/>
              </a:rPr>
              <a:t>Local        1.83         423</a:t>
            </a:r>
          </a:p>
          <a:p>
            <a:r>
              <a:rPr lang="en-US" sz="1400" dirty="0">
                <a:latin typeface="Consolas" panose="020B0609020204030204" pitchFamily="49" charset="0"/>
              </a:rPr>
              <a:t>Other        1.75         636</a:t>
            </a:r>
          </a:p>
          <a:p>
            <a:r>
              <a:rPr lang="en-US" sz="1400" dirty="0">
                <a:latin typeface="Consolas" panose="020B0609020204030204" pitchFamily="49" charset="0"/>
              </a:rPr>
              <a:t>Physician    1.14          32</a:t>
            </a:r>
          </a:p>
          <a:p>
            <a:r>
              <a:rPr lang="en-US" sz="1400" dirty="0">
                <a:latin typeface="Consolas" panose="020B0609020204030204" pitchFamily="49" charset="0"/>
              </a:rPr>
              <a:t>Private      1.76        2679</a:t>
            </a:r>
          </a:p>
          <a:p>
            <a:r>
              <a:rPr lang="en-US" sz="1400" dirty="0">
                <a:latin typeface="Consolas" panose="020B0609020204030204" pitchFamily="49" charset="0"/>
              </a:rPr>
              <a:t>Proprietary  1.69        1066</a:t>
            </a:r>
          </a:p>
          <a:p>
            <a:r>
              <a:rPr lang="en-US" sz="1400" dirty="0">
                <a:latin typeface="Consolas" panose="020B0609020204030204" pitchFamily="49" charset="0"/>
              </a:rPr>
              <a:t>State        2.77         130</a:t>
            </a:r>
          </a:p>
          <a:p>
            <a:r>
              <a:rPr lang="en-US" sz="1400" dirty="0">
                <a:latin typeface="Consolas" panose="020B0609020204030204" pitchFamily="49" charset="0"/>
              </a:rPr>
              <a:t>Tribal       6.00           6</a:t>
            </a:r>
          </a:p>
        </p:txBody>
      </p:sp>
      <p:sp>
        <p:nvSpPr>
          <p:cNvPr id="13" name="Title 1"/>
          <p:cNvSpPr txBox="1">
            <a:spLocks/>
          </p:cNvSpPr>
          <p:nvPr/>
        </p:nvSpPr>
        <p:spPr>
          <a:xfrm>
            <a:off x="-113714" y="205392"/>
            <a:ext cx="9144000" cy="98479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2400" cap="none" dirty="0">
                <a:latin typeface="Arial" panose="020B0604020202020204" pitchFamily="34" charset="0"/>
                <a:cs typeface="Arial" panose="020B0604020202020204" pitchFamily="34" charset="0"/>
              </a:rPr>
              <a:t>Timely and Effective Care, </a:t>
            </a:r>
            <a:br>
              <a:rPr lang="en-US" sz="2400" cap="none" dirty="0">
                <a:latin typeface="Arial" panose="020B0604020202020204" pitchFamily="34" charset="0"/>
                <a:cs typeface="Arial" panose="020B0604020202020204" pitchFamily="34" charset="0"/>
              </a:rPr>
            </a:br>
            <a:r>
              <a:rPr lang="en-US" sz="2400" cap="none" dirty="0">
                <a:latin typeface="Arial" panose="020B0604020202020204" pitchFamily="34" charset="0"/>
                <a:cs typeface="Arial" panose="020B0604020202020204" pitchFamily="34" charset="0"/>
              </a:rPr>
              <a:t>Measured by How Many Patients Left before Being Seen</a:t>
            </a:r>
          </a:p>
        </p:txBody>
      </p:sp>
    </p:spTree>
    <p:extLst>
      <p:ext uri="{BB962C8B-B14F-4D97-AF65-F5344CB8AC3E}">
        <p14:creationId xmlns:p14="http://schemas.microsoft.com/office/powerpoint/2010/main" val="1819262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6505" r="20741" b="4907"/>
          <a:stretch/>
        </p:blipFill>
        <p:spPr>
          <a:xfrm>
            <a:off x="324554" y="4094909"/>
            <a:ext cx="2516876" cy="2456953"/>
          </a:xfrm>
        </p:spPr>
      </p:pic>
      <p:pic>
        <p:nvPicPr>
          <p:cNvPr id="8" name="Content Placeholder 7"/>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t="4807" r="21750" b="4832"/>
          <a:stretch/>
        </p:blipFill>
        <p:spPr>
          <a:xfrm>
            <a:off x="324553" y="1558150"/>
            <a:ext cx="2516877" cy="2373346"/>
          </a:xfr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6435" t="9087" b="24130"/>
          <a:stretch/>
        </p:blipFill>
        <p:spPr>
          <a:xfrm>
            <a:off x="2989966" y="1610041"/>
            <a:ext cx="2903936" cy="2320731"/>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10174" t="9261" b="25174"/>
          <a:stretch/>
        </p:blipFill>
        <p:spPr>
          <a:xfrm>
            <a:off x="2934307" y="4094909"/>
            <a:ext cx="3366091" cy="2456954"/>
          </a:xfrm>
          <a:prstGeom prst="rect">
            <a:avLst/>
          </a:prstGeom>
        </p:spPr>
      </p:pic>
      <p:sp>
        <p:nvSpPr>
          <p:cNvPr id="2" name="Title 1"/>
          <p:cNvSpPr>
            <a:spLocks noGrp="1"/>
          </p:cNvSpPr>
          <p:nvPr>
            <p:ph type="title"/>
          </p:nvPr>
        </p:nvSpPr>
        <p:spPr>
          <a:xfrm>
            <a:off x="190831" y="183054"/>
            <a:ext cx="8653008" cy="1293028"/>
          </a:xfrm>
        </p:spPr>
        <p:txBody>
          <a:bodyPr vert="horz" lIns="91440" tIns="45720" rIns="91440" bIns="45720" rtlCol="0" anchor="ctr">
            <a:normAutofit/>
          </a:bodyPr>
          <a:lstStyle/>
          <a:p>
            <a:r>
              <a:rPr lang="en-US" sz="2400" cap="none" dirty="0">
                <a:latin typeface="Arial" panose="020B0604020202020204" pitchFamily="34" charset="0"/>
                <a:cs typeface="Arial" panose="020B0604020202020204" pitchFamily="34" charset="0"/>
              </a:rPr>
              <a:t>30-day Mortality Comparison, </a:t>
            </a:r>
            <a:br>
              <a:rPr lang="en-US" sz="2400" cap="none" dirty="0">
                <a:latin typeface="Arial" panose="020B0604020202020204" pitchFamily="34" charset="0"/>
                <a:cs typeface="Arial" panose="020B0604020202020204" pitchFamily="34" charset="0"/>
              </a:rPr>
            </a:br>
            <a:r>
              <a:rPr lang="en-US" sz="2400" cap="none" dirty="0">
                <a:latin typeface="Arial" panose="020B0604020202020204" pitchFamily="34" charset="0"/>
                <a:cs typeface="Arial" panose="020B0604020202020204" pitchFamily="34" charset="0"/>
              </a:rPr>
              <a:t>Measured on COPD(chronic Obstructive Pulmonary Disease)</a:t>
            </a:r>
          </a:p>
        </p:txBody>
      </p:sp>
      <p:sp>
        <p:nvSpPr>
          <p:cNvPr id="11" name="Rectangle 10"/>
          <p:cNvSpPr/>
          <p:nvPr/>
        </p:nvSpPr>
        <p:spPr>
          <a:xfrm>
            <a:off x="6379911" y="2354907"/>
            <a:ext cx="2294963" cy="830997"/>
          </a:xfrm>
          <a:prstGeom prst="rect">
            <a:avLst/>
          </a:prstGeom>
        </p:spPr>
        <p:txBody>
          <a:bodyPr wrap="square">
            <a:spAutoFit/>
          </a:bodyPr>
          <a:lstStyle/>
          <a:p>
            <a:r>
              <a:rPr lang="en-US" sz="1600" dirty="0">
                <a:latin typeface="Consolas" panose="020B0609020204030204" pitchFamily="49" charset="0"/>
              </a:rPr>
              <a:t>Ownership </a:t>
            </a:r>
            <a:r>
              <a:rPr lang="en-US" sz="1600" dirty="0" err="1">
                <a:latin typeface="Consolas" panose="020B0609020204030204" pitchFamily="49" charset="0"/>
              </a:rPr>
              <a:t>Avg.score</a:t>
            </a:r>
            <a:endParaRPr lang="en-US" sz="1600" dirty="0">
              <a:latin typeface="Consolas" panose="020B0609020204030204" pitchFamily="49" charset="0"/>
            </a:endParaRPr>
          </a:p>
          <a:p>
            <a:r>
              <a:rPr lang="en-US" sz="1600" dirty="0">
                <a:latin typeface="Consolas" panose="020B0609020204030204" pitchFamily="49" charset="0"/>
              </a:rPr>
              <a:t>Public    8.18</a:t>
            </a:r>
          </a:p>
          <a:p>
            <a:r>
              <a:rPr lang="en-US" sz="1600" dirty="0">
                <a:latin typeface="Consolas" panose="020B0609020204030204" pitchFamily="49" charset="0"/>
              </a:rPr>
              <a:t>Private   8.06</a:t>
            </a:r>
          </a:p>
        </p:txBody>
      </p:sp>
    </p:spTree>
    <p:extLst>
      <p:ext uri="{BB962C8B-B14F-4D97-AF65-F5344CB8AC3E}">
        <p14:creationId xmlns:p14="http://schemas.microsoft.com/office/powerpoint/2010/main" val="99069797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520</TotalTime>
  <Words>931</Words>
  <Application>Microsoft Macintosh PowerPoint</Application>
  <PresentationFormat>On-screen Show (4:3)</PresentationFormat>
  <Paragraphs>121</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Consolas</vt:lpstr>
      <vt:lpstr>Vapor Trail</vt:lpstr>
      <vt:lpstr>Hospital Ratings</vt:lpstr>
      <vt:lpstr>Hospital Ratings</vt:lpstr>
      <vt:lpstr>Hypothesis &amp; Reasoning </vt:lpstr>
      <vt:lpstr>Data Sources</vt:lpstr>
      <vt:lpstr>Hospital counts of different owners and ownerships</vt:lpstr>
      <vt:lpstr>Overall rating distribution in public and private hospitals</vt:lpstr>
      <vt:lpstr>Timely and effective care,  measured by how many patients Left before being seen</vt:lpstr>
      <vt:lpstr>PowerPoint Presentation</vt:lpstr>
      <vt:lpstr>30-day Mortality Comparison,  Measured on COPD(chronic Obstructive Pulmonary Disease)</vt:lpstr>
      <vt:lpstr>30-day Readmission Comparison,  Measured on COPD (Chronic Obstructive Pulmonary Disease)</vt:lpstr>
      <vt:lpstr>30-day Mortality And Readmission Comparison by Average Scores,  Measured on 6-8 Measurements)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Ratings</dc:title>
  <dc:creator>David Schlitt</dc:creator>
  <cp:lastModifiedBy>Yu, Shanshan</cp:lastModifiedBy>
  <cp:revision>125</cp:revision>
  <dcterms:created xsi:type="dcterms:W3CDTF">2017-04-14T18:56:05Z</dcterms:created>
  <dcterms:modified xsi:type="dcterms:W3CDTF">2021-09-02T17:56:46Z</dcterms:modified>
</cp:coreProperties>
</file>