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411" r:id="rId2"/>
    <p:sldId id="410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86" r:id="rId23"/>
    <p:sldId id="404" r:id="rId24"/>
    <p:sldId id="372" r:id="rId25"/>
    <p:sldId id="414" r:id="rId26"/>
    <p:sldId id="407" r:id="rId27"/>
    <p:sldId id="408" r:id="rId28"/>
    <p:sldId id="409" r:id="rId29"/>
    <p:sldId id="381" r:id="rId30"/>
    <p:sldId id="374" r:id="rId31"/>
    <p:sldId id="375" r:id="rId32"/>
    <p:sldId id="376" r:id="rId33"/>
    <p:sldId id="379" r:id="rId34"/>
    <p:sldId id="377" r:id="rId35"/>
    <p:sldId id="378" r:id="rId36"/>
    <p:sldId id="380" r:id="rId37"/>
    <p:sldId id="387" r:id="rId38"/>
    <p:sldId id="388" r:id="rId39"/>
    <p:sldId id="390" r:id="rId40"/>
    <p:sldId id="406" r:id="rId41"/>
    <p:sldId id="384" r:id="rId42"/>
    <p:sldId id="41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9" autoAdjust="0"/>
  </p:normalViewPr>
  <p:slideViewPr>
    <p:cSldViewPr>
      <p:cViewPr varScale="1">
        <p:scale>
          <a:sx n="123" d="100"/>
          <a:sy n="123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back to 1968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hyperlink" Target="http://en.wikipedia.org/wiki/File:Astar_progress_animation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hyperlink" Target="http://en.wikipedia.org/wiki/File:Astar_progress_animation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s://courses.edx.org/static/content-berkeley-cs188x~fa12/handouts/slides/FA12%20cs188%20lecture%203%20--%20a-star%20search%20(2PP)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courses.edx.org/static/content-berkeley-cs188x~fa12/handouts/slides/FA12%20cs188%20lecture%203%20--%20a-star%20search%20(2PP)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edx.org/static/content-berkeley-cs188x~fa12/handouts/slides/FA12%20cs188%20lecture%203%20--%20a-star%20search%20(2PP)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hyperlink" Target="http://en.wikipedia.org/wiki/File:Weighted_A_star_with_eps_5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hyperlink" Target="http://en.wikipedia.org/wiki/File:Weighted_A_star_with_eps_5.gif" TargetMode="External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iao.github.io/PathFinding.js/visual/" TargetMode="External"/><Relationship Id="rId3" Type="http://schemas.openxmlformats.org/officeDocument/2006/relationships/hyperlink" Target="http://theory.stanford.edu/~amitp/GameProgramming/Variation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Tree search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1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Initialize</a:t>
            </a:r>
            <a:r>
              <a:rPr lang="en-US" sz="2400" b="1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C0099"/>
                </a:solidFill>
              </a:rPr>
              <a:t>frontier </a:t>
            </a:r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CC0099"/>
                </a:solidFill>
              </a:rPr>
              <a:t>starting state</a:t>
            </a:r>
          </a:p>
          <a:p>
            <a:r>
              <a:rPr lang="en-US" sz="2400" dirty="0" smtClean="0"/>
              <a:t>While the frontier is not empty</a:t>
            </a:r>
          </a:p>
          <a:p>
            <a:pPr lvl="1"/>
            <a:r>
              <a:rPr lang="en-US" sz="2400" dirty="0" smtClean="0"/>
              <a:t>Choose a frontier node to expand according to </a:t>
            </a:r>
            <a:r>
              <a:rPr lang="en-US" sz="2400" b="1" dirty="0" smtClean="0">
                <a:solidFill>
                  <a:srgbClr val="CC0099"/>
                </a:solidFill>
              </a:rPr>
              <a:t>search strategy </a:t>
            </a:r>
            <a:r>
              <a:rPr lang="en-US" sz="2400" dirty="0" smtClean="0"/>
              <a:t>and take it off the frontier</a:t>
            </a:r>
          </a:p>
          <a:p>
            <a:pPr lvl="1"/>
            <a:r>
              <a:rPr lang="en-US" sz="2400" dirty="0" smtClean="0"/>
              <a:t>If the node contains the </a:t>
            </a:r>
            <a:r>
              <a:rPr lang="en-US" sz="2400" b="1" dirty="0" smtClean="0">
                <a:solidFill>
                  <a:srgbClr val="CC0099"/>
                </a:solidFill>
              </a:rPr>
              <a:t>goal state</a:t>
            </a:r>
            <a:r>
              <a:rPr lang="en-US" sz="2400" dirty="0" smtClean="0"/>
              <a:t>, return solution</a:t>
            </a:r>
          </a:p>
          <a:p>
            <a:pPr lvl="1"/>
            <a:r>
              <a:rPr lang="en-US" sz="2400" dirty="0" smtClean="0"/>
              <a:t>Else </a:t>
            </a:r>
            <a:r>
              <a:rPr lang="en-US" sz="2400" b="1" dirty="0" smtClean="0">
                <a:solidFill>
                  <a:srgbClr val="CC0099"/>
                </a:solidFill>
              </a:rPr>
              <a:t>expand</a:t>
            </a:r>
            <a:r>
              <a:rPr lang="en-US" sz="2400" dirty="0" smtClean="0"/>
              <a:t> the node and add its children to the frontier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To handle repeated states:</a:t>
            </a:r>
          </a:p>
          <a:p>
            <a:pPr lvl="1"/>
            <a:r>
              <a:rPr lang="en-US" sz="2400" dirty="0" smtClean="0"/>
              <a:t>Keep an </a:t>
            </a:r>
            <a:r>
              <a:rPr lang="en-US" sz="2400" b="1" dirty="0" smtClean="0">
                <a:solidFill>
                  <a:srgbClr val="CC0099"/>
                </a:solidFill>
              </a:rPr>
              <a:t>explored set</a:t>
            </a:r>
            <a:r>
              <a:rPr lang="en-US" sz="2400" dirty="0" smtClean="0"/>
              <a:t>; add each node to the explored set every time you expand it</a:t>
            </a:r>
          </a:p>
          <a:p>
            <a:pPr lvl="1"/>
            <a:r>
              <a:rPr lang="en-US" sz="2400" dirty="0" smtClean="0"/>
              <a:t>Every time you add a node to the frontier, check whether it already exists in the frontier with a higher path cost, and if yes, replace that node with the new one</a:t>
            </a:r>
          </a:p>
        </p:txBody>
      </p:sp>
    </p:spTree>
    <p:extLst>
      <p:ext uri="{BB962C8B-B14F-4D97-AF65-F5344CB8AC3E}">
        <p14:creationId xmlns:p14="http://schemas.microsoft.com/office/powerpoint/2010/main" val="7157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 smtClean="0"/>
              <a:t>No </a:t>
            </a:r>
            <a:r>
              <a:rPr lang="en-US" sz="2400" dirty="0"/>
              <a:t>– can get stuck in </a:t>
            </a:r>
            <a:r>
              <a:rPr lang="en-US" sz="2400" dirty="0" smtClean="0"/>
              <a:t>loops</a:t>
            </a:r>
            <a:endParaRPr lang="en-US" sz="2400" dirty="0"/>
          </a:p>
        </p:txBody>
      </p:sp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3048000"/>
            <a:ext cx="5705994" cy="34290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4114800" y="41148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3657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5493" y="3429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3733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goal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 animBg="1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6650" y="2047875"/>
            <a:ext cx="5467350" cy="199072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 smtClean="0"/>
              <a:t>No </a:t>
            </a:r>
            <a:r>
              <a:rPr lang="en-US" sz="2400" dirty="0"/>
              <a:t>– can get stuck in </a:t>
            </a:r>
            <a:r>
              <a:rPr lang="en-US" sz="2400" dirty="0" smtClean="0"/>
              <a:t>loops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 smtClean="0"/>
              <a:t>No</a:t>
            </a:r>
          </a:p>
        </p:txBody>
      </p:sp>
      <p:pic>
        <p:nvPicPr>
          <p:cNvPr id="5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167275"/>
            <a:ext cx="5334000" cy="26145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505200" y="4776875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6072275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 smtClean="0"/>
              <a:t>No </a:t>
            </a:r>
            <a:r>
              <a:rPr lang="en-US" sz="2400" dirty="0"/>
              <a:t>– can get stuck in </a:t>
            </a:r>
            <a:r>
              <a:rPr lang="en-US" sz="2400" dirty="0" smtClean="0"/>
              <a:t>loops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 smtClean="0"/>
              <a:t>No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Time</a:t>
            </a:r>
            <a:r>
              <a:rPr lang="en-US" sz="2400" b="1" dirty="0">
                <a:solidFill>
                  <a:srgbClr val="FF0000"/>
                </a:solidFill>
              </a:rPr>
              <a:t>? </a:t>
            </a:r>
          </a:p>
          <a:p>
            <a:pPr lvl="1">
              <a:buNone/>
            </a:pPr>
            <a:r>
              <a:rPr lang="en-US" sz="2400" dirty="0" smtClean="0"/>
              <a:t>Worst case: </a:t>
            </a:r>
            <a:r>
              <a:rPr lang="en-US" sz="2400" i="1" dirty="0" smtClean="0">
                <a:solidFill>
                  <a:srgbClr val="CC0099"/>
                </a:solidFill>
              </a:rPr>
              <a:t>O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err="1" smtClean="0">
                <a:solidFill>
                  <a:srgbClr val="CC0099"/>
                </a:solidFill>
              </a:rPr>
              <a:t>b</a:t>
            </a:r>
            <a:r>
              <a:rPr lang="en-US" sz="2400" i="1" baseline="30000" dirty="0" err="1" smtClean="0">
                <a:solidFill>
                  <a:srgbClr val="CC0099"/>
                </a:solidFill>
              </a:rPr>
              <a:t>m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</a:p>
          <a:p>
            <a:pPr lvl="1">
              <a:buNone/>
            </a:pPr>
            <a:r>
              <a:rPr lang="en-US" sz="2400" dirty="0" smtClean="0"/>
              <a:t>Can be much better with a good heuristic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Space?</a:t>
            </a:r>
          </a:p>
          <a:p>
            <a:pPr lvl="1">
              <a:buNone/>
            </a:pPr>
            <a:r>
              <a:rPr lang="en-US" sz="2400" dirty="0" smtClean="0"/>
              <a:t>Worst case: </a:t>
            </a:r>
            <a:r>
              <a:rPr lang="en-US" sz="2400" i="1" dirty="0" smtClean="0">
                <a:solidFill>
                  <a:srgbClr val="CC0099"/>
                </a:solidFill>
              </a:rPr>
              <a:t>O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err="1" smtClean="0">
                <a:solidFill>
                  <a:srgbClr val="CC0099"/>
                </a:solidFill>
              </a:rPr>
              <a:t>b</a:t>
            </a:r>
            <a:r>
              <a:rPr lang="en-US" sz="2400" i="1" baseline="30000" dirty="0" err="1" smtClean="0">
                <a:solidFill>
                  <a:srgbClr val="CC0099"/>
                </a:solidFill>
              </a:rPr>
              <a:t>m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  <a:endParaRPr lang="en-US" sz="2400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fix the greedy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4525963"/>
          </a:xfrm>
        </p:spPr>
        <p:txBody>
          <a:bodyPr/>
          <a:lstStyle/>
          <a:p>
            <a:r>
              <a:rPr lang="en-US" dirty="0" smtClean="0"/>
              <a:t>How about keeping track of the distance already traveled in addition to the distance remaining?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44883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08723" y="19812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3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29718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2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323" y="29718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3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9718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4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2860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3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2971800"/>
            <a:ext cx="31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99"/>
                </a:solidFill>
              </a:rPr>
              <a:t>3</a:t>
            </a:r>
            <a:endParaRPr lang="en-US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sz="2800" dirty="0"/>
              <a:t>Idea: avoid expanding paths that are already </a:t>
            </a:r>
            <a:r>
              <a:rPr lang="en-US" sz="2800" dirty="0" smtClean="0"/>
              <a:t>expensive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evaluation function </a:t>
            </a:r>
            <a:r>
              <a:rPr lang="en-US" sz="2800" i="1" dirty="0" smtClean="0">
                <a:solidFill>
                  <a:srgbClr val="CC0099"/>
                </a:solidFill>
              </a:rPr>
              <a:t>f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 is the estimated total cost of the path through node </a:t>
            </a:r>
            <a:r>
              <a:rPr lang="en-US" sz="2800" i="1" dirty="0" smtClean="0"/>
              <a:t>n</a:t>
            </a:r>
            <a:r>
              <a:rPr lang="en-US" sz="2800" dirty="0" smtClean="0"/>
              <a:t> to the goal:</a:t>
            </a:r>
            <a:br>
              <a:rPr lang="en-US" sz="2800" dirty="0" smtClean="0"/>
            </a:br>
            <a:endParaRPr lang="en-US" sz="2800" dirty="0" smtClean="0"/>
          </a:p>
          <a:p>
            <a:pPr algn="ctr">
              <a:buNone/>
            </a:pPr>
            <a:r>
              <a:rPr lang="en-US" sz="2800" i="1" dirty="0" smtClean="0">
                <a:solidFill>
                  <a:srgbClr val="CC0099"/>
                </a:solidFill>
              </a:rPr>
              <a:t>f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= g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+ h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lvl="1">
              <a:buNone/>
            </a:pPr>
            <a:r>
              <a:rPr lang="en-US" i="1" dirty="0" smtClean="0">
                <a:solidFill>
                  <a:srgbClr val="CC0099"/>
                </a:solidFill>
              </a:rPr>
              <a:t>g</a:t>
            </a:r>
            <a:r>
              <a:rPr lang="en-US" dirty="0" smtClean="0">
                <a:solidFill>
                  <a:srgbClr val="CC0099"/>
                </a:solidFill>
              </a:rPr>
              <a:t>(</a:t>
            </a:r>
            <a:r>
              <a:rPr lang="en-US" i="1" dirty="0" smtClean="0">
                <a:solidFill>
                  <a:srgbClr val="CC0099"/>
                </a:solidFill>
              </a:rPr>
              <a:t>n</a:t>
            </a:r>
            <a:r>
              <a:rPr lang="en-US" dirty="0" smtClean="0">
                <a:solidFill>
                  <a:srgbClr val="CC0099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/>
              <a:t>cost so far to reach </a:t>
            </a:r>
            <a:r>
              <a:rPr lang="en-US" i="1" dirty="0" smtClean="0"/>
              <a:t>n </a:t>
            </a:r>
            <a:r>
              <a:rPr lang="en-US" dirty="0" smtClean="0"/>
              <a:t>(path cost)</a:t>
            </a:r>
            <a:endParaRPr lang="en-US" dirty="0"/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 smtClean="0">
                <a:solidFill>
                  <a:srgbClr val="CC0099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/>
              <a:t>estimated cost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dirty="0" smtClean="0"/>
              <a:t>goal (heuristic)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Uninformed </a:t>
            </a:r>
            <a:r>
              <a:rPr lang="en-US" dirty="0"/>
              <a:t>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Iterative </a:t>
            </a:r>
            <a:r>
              <a:rPr lang="en-US" dirty="0"/>
              <a:t>deepening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Uniform-cost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Content Placeholder 3" descr="Astar_progress_anima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95600" y="1828800"/>
            <a:ext cx="37338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3778213" y="595526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 vs. 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le:Dijkstras progress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9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star_progress_anim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81200"/>
            <a:ext cx="3733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8213" y="633626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3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 admissible heuristic never overestimates the cost to reach the goal, i.e., it is optimistic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heuristic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</a:t>
            </a:r>
            <a:r>
              <a:rPr lang="en-US" sz="2800" dirty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sz="2800" dirty="0">
                <a:solidFill>
                  <a:srgbClr val="CC0099"/>
                </a:solidFill>
              </a:rPr>
              <a:t>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i="1" baseline="30000" dirty="0">
                <a:solidFill>
                  <a:srgbClr val="CC0099"/>
                </a:solidFill>
              </a:rPr>
              <a:t>*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/>
              <a:t>, </a:t>
            </a:r>
            <a:r>
              <a:rPr lang="en-US" sz="2800" dirty="0"/>
              <a:t>where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i="1" baseline="30000" dirty="0">
                <a:solidFill>
                  <a:srgbClr val="CC0099"/>
                </a:solidFill>
              </a:rPr>
              <a:t>*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 </a:t>
            </a:r>
            <a:r>
              <a:rPr lang="en-US" sz="2800" dirty="0"/>
              <a:t>is the true cost to reach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goal state from 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endParaRPr lang="en-US" sz="2800" dirty="0">
              <a:solidFill>
                <a:srgbClr val="CC0099"/>
              </a:solidFill>
            </a:endParaRPr>
          </a:p>
          <a:p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straight line distance never </a:t>
            </a:r>
            <a:r>
              <a:rPr lang="en-US" sz="2800" dirty="0"/>
              <a:t>overestimates the actual road </a:t>
            </a:r>
            <a:r>
              <a:rPr lang="en-US" sz="2800" dirty="0" smtClean="0"/>
              <a:t>distance</a:t>
            </a:r>
          </a:p>
          <a:p>
            <a:r>
              <a:rPr lang="en-US" sz="2800" b="1" dirty="0" smtClean="0">
                <a:solidFill>
                  <a:srgbClr val="CC0099"/>
                </a:solidFill>
              </a:rPr>
              <a:t>Theorem:</a:t>
            </a:r>
            <a:r>
              <a:rPr lang="en-US" sz="2800" dirty="0" smtClean="0"/>
              <a:t> If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/>
              <a:t>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</a:t>
            </a:r>
            <a:r>
              <a:rPr lang="en-US" sz="2800" dirty="0" smtClean="0"/>
              <a:t>is optimal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Optimality of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6388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C0099"/>
                </a:solidFill>
              </a:rPr>
              <a:t>Theorem:</a:t>
            </a:r>
            <a:r>
              <a:rPr lang="en-US" sz="2800" dirty="0"/>
              <a:t> </a:t>
            </a:r>
            <a:r>
              <a:rPr lang="en-US" sz="2800" dirty="0" smtClean="0"/>
              <a:t>If the heuristic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</a:t>
            </a:r>
            <a:r>
              <a:rPr lang="en-US" sz="2800" i="1" dirty="0" smtClean="0"/>
              <a:t>without repeated state detection</a:t>
            </a:r>
            <a:r>
              <a:rPr lang="en-US" sz="2800" dirty="0" smtClean="0"/>
              <a:t> is optimal</a:t>
            </a:r>
          </a:p>
          <a:p>
            <a:r>
              <a:rPr lang="en-US" sz="2800" dirty="0" smtClean="0"/>
              <a:t>Proof sketch: </a:t>
            </a:r>
            <a:endParaRPr lang="en-US" sz="2800" dirty="0"/>
          </a:p>
          <a:p>
            <a:pPr lvl="1"/>
            <a:r>
              <a:rPr lang="en-US" sz="2400" dirty="0" smtClean="0"/>
              <a:t>Let </a:t>
            </a:r>
            <a:r>
              <a:rPr lang="en-US" sz="2400" i="1" dirty="0" smtClean="0"/>
              <a:t>C</a:t>
            </a:r>
            <a:r>
              <a:rPr lang="en-US" sz="2400" dirty="0" smtClean="0"/>
              <a:t>* be the evaluation function value (</a:t>
            </a:r>
            <a:r>
              <a:rPr lang="en-US" sz="2400" i="1" dirty="0" smtClean="0"/>
              <a:t>actual</a:t>
            </a:r>
            <a:r>
              <a:rPr lang="en-US" sz="2400" dirty="0" smtClean="0"/>
              <a:t> path cost) of the first goal node we select for expansion</a:t>
            </a:r>
          </a:p>
          <a:p>
            <a:pPr lvl="1"/>
            <a:r>
              <a:rPr lang="en-US" sz="2400" dirty="0" smtClean="0"/>
              <a:t>Then all the </a:t>
            </a:r>
            <a:r>
              <a:rPr lang="en-US" sz="2400" dirty="0"/>
              <a:t>other </a:t>
            </a:r>
            <a:r>
              <a:rPr lang="en-US" sz="2400" dirty="0" smtClean="0"/>
              <a:t>nodes </a:t>
            </a:r>
            <a:r>
              <a:rPr lang="en-US" sz="2400" dirty="0"/>
              <a:t>on the frontier have </a:t>
            </a:r>
            <a:r>
              <a:rPr lang="en-US" sz="2400" i="1" dirty="0"/>
              <a:t>estimated</a:t>
            </a:r>
            <a:r>
              <a:rPr lang="en-US" sz="2400" dirty="0"/>
              <a:t> path costs to the goal that are at least as big </a:t>
            </a:r>
            <a:r>
              <a:rPr lang="en-US" sz="2400" dirty="0" smtClean="0"/>
              <a:t>as </a:t>
            </a:r>
            <a:r>
              <a:rPr lang="en-US" sz="2400" i="1" dirty="0"/>
              <a:t>C</a:t>
            </a:r>
            <a:r>
              <a:rPr lang="en-US" sz="2400" dirty="0"/>
              <a:t>*</a:t>
            </a:r>
          </a:p>
          <a:p>
            <a:pPr lvl="1"/>
            <a:r>
              <a:rPr lang="en-US" sz="2400" dirty="0"/>
              <a:t>Because we are using an admissible heuristic, the </a:t>
            </a:r>
            <a:r>
              <a:rPr lang="en-US" sz="2400" i="1" dirty="0"/>
              <a:t>true</a:t>
            </a:r>
            <a:r>
              <a:rPr lang="en-US" sz="2400" dirty="0"/>
              <a:t> path costs to the goal for </a:t>
            </a:r>
            <a:r>
              <a:rPr lang="en-US" sz="2400" dirty="0" smtClean="0"/>
              <a:t>those </a:t>
            </a:r>
            <a:r>
              <a:rPr lang="en-US" sz="2400" dirty="0"/>
              <a:t>nodes cannot be less than </a:t>
            </a:r>
            <a:r>
              <a:rPr lang="en-US" sz="2400" i="1" dirty="0"/>
              <a:t>C</a:t>
            </a:r>
            <a:r>
              <a:rPr lang="en-US" sz="2400" dirty="0"/>
              <a:t>*</a:t>
            </a:r>
            <a:endParaRPr lang="en-US" sz="2000" dirty="0"/>
          </a:p>
        </p:txBody>
      </p:sp>
      <p:sp>
        <p:nvSpPr>
          <p:cNvPr id="4" name="Freeform 3"/>
          <p:cNvSpPr/>
          <p:nvPr/>
        </p:nvSpPr>
        <p:spPr>
          <a:xfrm flipH="1">
            <a:off x="6952828" y="1964459"/>
            <a:ext cx="1089669" cy="4245022"/>
          </a:xfrm>
          <a:custGeom>
            <a:avLst/>
            <a:gdLst>
              <a:gd name="connsiteX0" fmla="*/ 884050 w 884050"/>
              <a:gd name="connsiteY0" fmla="*/ 0 h 3362070"/>
              <a:gd name="connsiteX1" fmla="*/ 261480 w 884050"/>
              <a:gd name="connsiteY1" fmla="*/ 1444445 h 3362070"/>
              <a:gd name="connsiteX2" fmla="*/ 385994 w 884050"/>
              <a:gd name="connsiteY2" fmla="*/ 2477970 h 3362070"/>
              <a:gd name="connsiteX3" fmla="*/ 0 w 884050"/>
              <a:gd name="connsiteY3" fmla="*/ 3362070 h 3362070"/>
              <a:gd name="connsiteX0" fmla="*/ 884050 w 884050"/>
              <a:gd name="connsiteY0" fmla="*/ 0 h 3362070"/>
              <a:gd name="connsiteX1" fmla="*/ 261480 w 884050"/>
              <a:gd name="connsiteY1" fmla="*/ 1444445 h 3362070"/>
              <a:gd name="connsiteX2" fmla="*/ 216660 w 884050"/>
              <a:gd name="connsiteY2" fmla="*/ 2550542 h 3362070"/>
              <a:gd name="connsiteX3" fmla="*/ 0 w 884050"/>
              <a:gd name="connsiteY3" fmla="*/ 3362070 h 3362070"/>
              <a:gd name="connsiteX0" fmla="*/ 1089669 w 1089669"/>
              <a:gd name="connsiteY0" fmla="*/ 0 h 4245022"/>
              <a:gd name="connsiteX1" fmla="*/ 467099 w 1089669"/>
              <a:gd name="connsiteY1" fmla="*/ 1444445 h 4245022"/>
              <a:gd name="connsiteX2" fmla="*/ 422279 w 1089669"/>
              <a:gd name="connsiteY2" fmla="*/ 2550542 h 4245022"/>
              <a:gd name="connsiteX3" fmla="*/ 0 w 1089669"/>
              <a:gd name="connsiteY3" fmla="*/ 4245022 h 4245022"/>
              <a:gd name="connsiteX0" fmla="*/ 1089669 w 1089669"/>
              <a:gd name="connsiteY0" fmla="*/ 0 h 4245022"/>
              <a:gd name="connsiteX1" fmla="*/ 467099 w 1089669"/>
              <a:gd name="connsiteY1" fmla="*/ 1444445 h 4245022"/>
              <a:gd name="connsiteX2" fmla="*/ 422279 w 1089669"/>
              <a:gd name="connsiteY2" fmla="*/ 2211876 h 4245022"/>
              <a:gd name="connsiteX3" fmla="*/ 0 w 1089669"/>
              <a:gd name="connsiteY3" fmla="*/ 4245022 h 4245022"/>
              <a:gd name="connsiteX0" fmla="*/ 1089669 w 1089669"/>
              <a:gd name="connsiteY0" fmla="*/ 0 h 4245022"/>
              <a:gd name="connsiteX1" fmla="*/ 422279 w 1089669"/>
              <a:gd name="connsiteY1" fmla="*/ 2211876 h 4245022"/>
              <a:gd name="connsiteX2" fmla="*/ 0 w 1089669"/>
              <a:gd name="connsiteY2" fmla="*/ 4245022 h 4245022"/>
              <a:gd name="connsiteX0" fmla="*/ 1089669 w 1089669"/>
              <a:gd name="connsiteY0" fmla="*/ 0 h 4245022"/>
              <a:gd name="connsiteX1" fmla="*/ 422279 w 1089669"/>
              <a:gd name="connsiteY1" fmla="*/ 2211876 h 4245022"/>
              <a:gd name="connsiteX2" fmla="*/ 0 w 1089669"/>
              <a:gd name="connsiteY2" fmla="*/ 4245022 h 4245022"/>
              <a:gd name="connsiteX0" fmla="*/ 1089669 w 1089669"/>
              <a:gd name="connsiteY0" fmla="*/ 0 h 4245022"/>
              <a:gd name="connsiteX1" fmla="*/ 555326 w 1089669"/>
              <a:gd name="connsiteY1" fmla="*/ 1945781 h 4245022"/>
              <a:gd name="connsiteX2" fmla="*/ 0 w 1089669"/>
              <a:gd name="connsiteY2" fmla="*/ 4245022 h 4245022"/>
              <a:gd name="connsiteX0" fmla="*/ 1089669 w 1089669"/>
              <a:gd name="connsiteY0" fmla="*/ 0 h 4245022"/>
              <a:gd name="connsiteX1" fmla="*/ 555326 w 1089669"/>
              <a:gd name="connsiteY1" fmla="*/ 1945781 h 4245022"/>
              <a:gd name="connsiteX2" fmla="*/ 0 w 1089669"/>
              <a:gd name="connsiteY2" fmla="*/ 4245022 h 424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69" h="4245022">
                <a:moveTo>
                  <a:pt x="1089669" y="0"/>
                </a:moveTo>
                <a:cubicBezTo>
                  <a:pt x="950630" y="460807"/>
                  <a:pt x="594534" y="1216393"/>
                  <a:pt x="555326" y="1945781"/>
                </a:cubicBezTo>
                <a:cubicBezTo>
                  <a:pt x="523842" y="2531480"/>
                  <a:pt x="0" y="4245022"/>
                  <a:pt x="0" y="4245022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flipH="1">
            <a:off x="5994070" y="2001815"/>
            <a:ext cx="834244" cy="2125105"/>
          </a:xfrm>
          <a:custGeom>
            <a:avLst/>
            <a:gdLst>
              <a:gd name="connsiteX0" fmla="*/ 0 w 863325"/>
              <a:gd name="connsiteY0" fmla="*/ 0 h 2826629"/>
              <a:gd name="connsiteX1" fmla="*/ 796890 w 863325"/>
              <a:gd name="connsiteY1" fmla="*/ 1444445 h 2826629"/>
              <a:gd name="connsiteX2" fmla="*/ 821793 w 863325"/>
              <a:gd name="connsiteY2" fmla="*/ 2228928 h 2826629"/>
              <a:gd name="connsiteX3" fmla="*/ 834244 w 863325"/>
              <a:gd name="connsiteY3" fmla="*/ 2826629 h 2826629"/>
              <a:gd name="connsiteX0" fmla="*/ 0 w 867874"/>
              <a:gd name="connsiteY0" fmla="*/ 0 h 2826629"/>
              <a:gd name="connsiteX1" fmla="*/ 796890 w 867874"/>
              <a:gd name="connsiteY1" fmla="*/ 1444445 h 2826629"/>
              <a:gd name="connsiteX2" fmla="*/ 834244 w 867874"/>
              <a:gd name="connsiteY2" fmla="*/ 2826629 h 2826629"/>
              <a:gd name="connsiteX0" fmla="*/ 0 w 867874"/>
              <a:gd name="connsiteY0" fmla="*/ 0 h 2125105"/>
              <a:gd name="connsiteX1" fmla="*/ 796890 w 867874"/>
              <a:gd name="connsiteY1" fmla="*/ 1444445 h 2125105"/>
              <a:gd name="connsiteX2" fmla="*/ 834244 w 867874"/>
              <a:gd name="connsiteY2" fmla="*/ 2125105 h 2125105"/>
              <a:gd name="connsiteX0" fmla="*/ 0 w 834244"/>
              <a:gd name="connsiteY0" fmla="*/ 0 h 2125105"/>
              <a:gd name="connsiteX1" fmla="*/ 615461 w 834244"/>
              <a:gd name="connsiteY1" fmla="*/ 1129968 h 2125105"/>
              <a:gd name="connsiteX2" fmla="*/ 834244 w 834244"/>
              <a:gd name="connsiteY2" fmla="*/ 2125105 h 212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244" h="2125105">
                <a:moveTo>
                  <a:pt x="0" y="0"/>
                </a:moveTo>
                <a:cubicBezTo>
                  <a:pt x="329962" y="536478"/>
                  <a:pt x="476420" y="775784"/>
                  <a:pt x="615461" y="1129968"/>
                </a:cubicBezTo>
                <a:cubicBezTo>
                  <a:pt x="754502" y="1484152"/>
                  <a:pt x="826462" y="1837150"/>
                  <a:pt x="834244" y="2125105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5960476" y="4038600"/>
            <a:ext cx="2860400" cy="1143000"/>
          </a:xfrm>
          <a:custGeom>
            <a:avLst/>
            <a:gdLst>
              <a:gd name="connsiteX0" fmla="*/ 0 w 3038142"/>
              <a:gd name="connsiteY0" fmla="*/ 1232759 h 1736478"/>
              <a:gd name="connsiteX1" fmla="*/ 759535 w 3038142"/>
              <a:gd name="connsiteY1" fmla="*/ 1705939 h 1736478"/>
              <a:gd name="connsiteX2" fmla="*/ 2116738 w 3038142"/>
              <a:gd name="connsiteY2" fmla="*/ 460728 h 1736478"/>
              <a:gd name="connsiteX3" fmla="*/ 3038142 w 3038142"/>
              <a:gd name="connsiteY3" fmla="*/ 0 h 1736478"/>
              <a:gd name="connsiteX0" fmla="*/ 0 w 3485665"/>
              <a:gd name="connsiteY0" fmla="*/ 1825426 h 1979890"/>
              <a:gd name="connsiteX1" fmla="*/ 1207058 w 3485665"/>
              <a:gd name="connsiteY1" fmla="*/ 1705939 h 1979890"/>
              <a:gd name="connsiteX2" fmla="*/ 2564261 w 3485665"/>
              <a:gd name="connsiteY2" fmla="*/ 460728 h 1979890"/>
              <a:gd name="connsiteX3" fmla="*/ 3485665 w 3485665"/>
              <a:gd name="connsiteY3" fmla="*/ 0 h 1979890"/>
              <a:gd name="connsiteX0" fmla="*/ 0 w 3485665"/>
              <a:gd name="connsiteY0" fmla="*/ 1825426 h 1884981"/>
              <a:gd name="connsiteX1" fmla="*/ 1207058 w 3485665"/>
              <a:gd name="connsiteY1" fmla="*/ 1705939 h 1884981"/>
              <a:gd name="connsiteX2" fmla="*/ 2564261 w 3485665"/>
              <a:gd name="connsiteY2" fmla="*/ 460728 h 1884981"/>
              <a:gd name="connsiteX3" fmla="*/ 3485665 w 3485665"/>
              <a:gd name="connsiteY3" fmla="*/ 0 h 1884981"/>
              <a:gd name="connsiteX0" fmla="*/ 0 w 3485665"/>
              <a:gd name="connsiteY0" fmla="*/ 1825426 h 1825426"/>
              <a:gd name="connsiteX1" fmla="*/ 2564261 w 3485665"/>
              <a:gd name="connsiteY1" fmla="*/ 460728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283205 h 1825426"/>
              <a:gd name="connsiteX2" fmla="*/ 3485665 w 3485665"/>
              <a:gd name="connsiteY2" fmla="*/ 0 h 1825426"/>
              <a:gd name="connsiteX0" fmla="*/ 0 w 3267951"/>
              <a:gd name="connsiteY0" fmla="*/ 1885902 h 1885902"/>
              <a:gd name="connsiteX1" fmla="*/ 1778071 w 3267951"/>
              <a:gd name="connsiteY1" fmla="*/ 1343681 h 1885902"/>
              <a:gd name="connsiteX2" fmla="*/ 3267951 w 3267951"/>
              <a:gd name="connsiteY2" fmla="*/ 0 h 1885902"/>
              <a:gd name="connsiteX0" fmla="*/ 0 w 3231665"/>
              <a:gd name="connsiteY0" fmla="*/ 1994759 h 1994759"/>
              <a:gd name="connsiteX1" fmla="*/ 1741785 w 3231665"/>
              <a:gd name="connsiteY1" fmla="*/ 1343681 h 1994759"/>
              <a:gd name="connsiteX2" fmla="*/ 3231665 w 3231665"/>
              <a:gd name="connsiteY2" fmla="*/ 0 h 1994759"/>
              <a:gd name="connsiteX0" fmla="*/ 0 w 3231665"/>
              <a:gd name="connsiteY0" fmla="*/ 1994759 h 1994759"/>
              <a:gd name="connsiteX1" fmla="*/ 1778071 w 3231665"/>
              <a:gd name="connsiteY1" fmla="*/ 1367871 h 1994759"/>
              <a:gd name="connsiteX2" fmla="*/ 3231665 w 3231665"/>
              <a:gd name="connsiteY2" fmla="*/ 0 h 199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1665" h="1994759">
                <a:moveTo>
                  <a:pt x="0" y="1994759"/>
                </a:moveTo>
                <a:cubicBezTo>
                  <a:pt x="592690" y="1882558"/>
                  <a:pt x="1239460" y="1700331"/>
                  <a:pt x="1778071" y="1367871"/>
                </a:cubicBezTo>
                <a:cubicBezTo>
                  <a:pt x="2316682" y="1035411"/>
                  <a:pt x="3231665" y="0"/>
                  <a:pt x="323166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6798677" y="1752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7636877" y="4876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5562600" y="3886200"/>
            <a:ext cx="47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CC0099"/>
                </a:solidFill>
              </a:rPr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6629400" y="13716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543717" flipH="1">
            <a:off x="6445938" y="4235307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flipH="1">
            <a:off x="6007706" y="4073744"/>
            <a:ext cx="2965570" cy="2327056"/>
          </a:xfrm>
          <a:custGeom>
            <a:avLst/>
            <a:gdLst>
              <a:gd name="connsiteX0" fmla="*/ 0 w 3038142"/>
              <a:gd name="connsiteY0" fmla="*/ 1232759 h 1736478"/>
              <a:gd name="connsiteX1" fmla="*/ 759535 w 3038142"/>
              <a:gd name="connsiteY1" fmla="*/ 1705939 h 1736478"/>
              <a:gd name="connsiteX2" fmla="*/ 2116738 w 3038142"/>
              <a:gd name="connsiteY2" fmla="*/ 460728 h 1736478"/>
              <a:gd name="connsiteX3" fmla="*/ 3038142 w 3038142"/>
              <a:gd name="connsiteY3" fmla="*/ 0 h 1736478"/>
              <a:gd name="connsiteX0" fmla="*/ 0 w 3485665"/>
              <a:gd name="connsiteY0" fmla="*/ 1825426 h 1979890"/>
              <a:gd name="connsiteX1" fmla="*/ 1207058 w 3485665"/>
              <a:gd name="connsiteY1" fmla="*/ 1705939 h 1979890"/>
              <a:gd name="connsiteX2" fmla="*/ 2564261 w 3485665"/>
              <a:gd name="connsiteY2" fmla="*/ 460728 h 1979890"/>
              <a:gd name="connsiteX3" fmla="*/ 3485665 w 3485665"/>
              <a:gd name="connsiteY3" fmla="*/ 0 h 1979890"/>
              <a:gd name="connsiteX0" fmla="*/ 0 w 3485665"/>
              <a:gd name="connsiteY0" fmla="*/ 1825426 h 1884981"/>
              <a:gd name="connsiteX1" fmla="*/ 1207058 w 3485665"/>
              <a:gd name="connsiteY1" fmla="*/ 1705939 h 1884981"/>
              <a:gd name="connsiteX2" fmla="*/ 2564261 w 3485665"/>
              <a:gd name="connsiteY2" fmla="*/ 460728 h 1884981"/>
              <a:gd name="connsiteX3" fmla="*/ 3485665 w 3485665"/>
              <a:gd name="connsiteY3" fmla="*/ 0 h 1884981"/>
              <a:gd name="connsiteX0" fmla="*/ 0 w 3485665"/>
              <a:gd name="connsiteY0" fmla="*/ 1825426 h 1825426"/>
              <a:gd name="connsiteX1" fmla="*/ 2564261 w 3485665"/>
              <a:gd name="connsiteY1" fmla="*/ 460728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488824 h 1825426"/>
              <a:gd name="connsiteX2" fmla="*/ 3485665 w 3485665"/>
              <a:gd name="connsiteY2" fmla="*/ 0 h 1825426"/>
              <a:gd name="connsiteX0" fmla="*/ 0 w 3485665"/>
              <a:gd name="connsiteY0" fmla="*/ 1825426 h 1825426"/>
              <a:gd name="connsiteX1" fmla="*/ 1778071 w 3485665"/>
              <a:gd name="connsiteY1" fmla="*/ 1283205 h 1825426"/>
              <a:gd name="connsiteX2" fmla="*/ 3485665 w 3485665"/>
              <a:gd name="connsiteY2" fmla="*/ 0 h 1825426"/>
              <a:gd name="connsiteX0" fmla="*/ 0 w 3267951"/>
              <a:gd name="connsiteY0" fmla="*/ 1885902 h 1885902"/>
              <a:gd name="connsiteX1" fmla="*/ 1778071 w 3267951"/>
              <a:gd name="connsiteY1" fmla="*/ 1343681 h 1885902"/>
              <a:gd name="connsiteX2" fmla="*/ 3267951 w 3267951"/>
              <a:gd name="connsiteY2" fmla="*/ 0 h 1885902"/>
              <a:gd name="connsiteX0" fmla="*/ 0 w 3231665"/>
              <a:gd name="connsiteY0" fmla="*/ 1994759 h 1994759"/>
              <a:gd name="connsiteX1" fmla="*/ 1741785 w 3231665"/>
              <a:gd name="connsiteY1" fmla="*/ 1343681 h 1994759"/>
              <a:gd name="connsiteX2" fmla="*/ 3231665 w 3231665"/>
              <a:gd name="connsiteY2" fmla="*/ 0 h 1994759"/>
              <a:gd name="connsiteX0" fmla="*/ 0 w 3231665"/>
              <a:gd name="connsiteY0" fmla="*/ 1994759 h 1994759"/>
              <a:gd name="connsiteX1" fmla="*/ 1778071 w 3231665"/>
              <a:gd name="connsiteY1" fmla="*/ 1367871 h 1994759"/>
              <a:gd name="connsiteX2" fmla="*/ 3231665 w 3231665"/>
              <a:gd name="connsiteY2" fmla="*/ 0 h 1994759"/>
              <a:gd name="connsiteX0" fmla="*/ 0 w 2965570"/>
              <a:gd name="connsiteY0" fmla="*/ 1915126 h 1915126"/>
              <a:gd name="connsiteX1" fmla="*/ 1778071 w 2965570"/>
              <a:gd name="connsiteY1" fmla="*/ 1288238 h 1915126"/>
              <a:gd name="connsiteX2" fmla="*/ 2965570 w 2965570"/>
              <a:gd name="connsiteY2" fmla="*/ 0 h 19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570" h="1915126">
                <a:moveTo>
                  <a:pt x="0" y="1915126"/>
                </a:moveTo>
                <a:cubicBezTo>
                  <a:pt x="592690" y="1802925"/>
                  <a:pt x="1283809" y="1607426"/>
                  <a:pt x="1778071" y="1288238"/>
                </a:cubicBezTo>
                <a:cubicBezTo>
                  <a:pt x="2272333" y="969050"/>
                  <a:pt x="2965570" y="0"/>
                  <a:pt x="296557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5884277" y="3962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7865477" y="6019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7924800" y="4343400"/>
            <a:ext cx="121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Estimated path costs </a:t>
            </a:r>
            <a:br>
              <a:rPr lang="en-US" sz="1400" dirty="0" smtClean="0"/>
            </a:br>
            <a:r>
              <a:rPr lang="en-US" sz="1400" dirty="0" smtClean="0"/>
              <a:t>to goal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flipH="1">
            <a:off x="8077200" y="5410200"/>
            <a:ext cx="121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Actual</a:t>
            </a:r>
          </a:p>
          <a:p>
            <a:r>
              <a:rPr lang="en-US" sz="1400" dirty="0" smtClean="0"/>
              <a:t>path costs </a:t>
            </a:r>
            <a:br>
              <a:rPr lang="en-US" sz="1400" dirty="0" smtClean="0"/>
            </a:br>
            <a:r>
              <a:rPr lang="en-US" sz="1400" dirty="0" smtClean="0"/>
              <a:t>to goal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402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/>
      <p:bldP spid="15" grpId="0"/>
      <p:bldP spid="17" grpId="0" animBg="1"/>
      <p:bldP spid="10" grpId="0" animBg="1"/>
      <p:bldP spid="9" grpId="0" animBg="1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gone wrong?</a:t>
            </a:r>
            <a:endParaRPr lang="en-US" dirty="0"/>
          </a:p>
        </p:txBody>
      </p:sp>
      <p:pic>
        <p:nvPicPr>
          <p:cNvPr id="5" name="Picture 4" descr="Screen Shot 2015-03-09 at 3.4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64"/>
            <a:ext cx="9144000" cy="487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3977" y="6400800"/>
            <a:ext cx="216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4"/>
              </a:rPr>
              <a:t>Berkeley CS188x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62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heuristics</a:t>
            </a:r>
            <a:endParaRPr lang="en-US" dirty="0"/>
          </a:p>
        </p:txBody>
      </p:sp>
      <p:pic>
        <p:nvPicPr>
          <p:cNvPr id="5" name="Picture 4" descr="Screen Shot 2015-03-09 at 3.4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564"/>
            <a:ext cx="9144000" cy="4077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3977" y="6400800"/>
            <a:ext cx="216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Berkeley CS188x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200" y="2971800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1358" y="1840468"/>
            <a:ext cx="73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h</a:t>
            </a:r>
            <a:r>
              <a:rPr lang="en-US" b="1" i="1" dirty="0" smtClean="0">
                <a:solidFill>
                  <a:schemeClr val="accent2"/>
                </a:solidFill>
              </a:rPr>
              <a:t>=4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2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C0099"/>
                </a:solidFill>
              </a:rPr>
              <a:t>Tree </a:t>
            </a:r>
            <a:r>
              <a:rPr lang="en-US" sz="2800" b="1" dirty="0" smtClean="0">
                <a:solidFill>
                  <a:srgbClr val="CC0099"/>
                </a:solidFill>
              </a:rPr>
              <a:t>search </a:t>
            </a:r>
            <a:r>
              <a:rPr lang="en-US" sz="2800" dirty="0" smtClean="0"/>
              <a:t>(i.e., search without repeated state detection):</a:t>
            </a:r>
          </a:p>
          <a:p>
            <a:pPr lvl="1"/>
            <a:r>
              <a:rPr lang="en-US" sz="2400" dirty="0" smtClean="0"/>
              <a:t>A</a:t>
            </a:r>
            <a:r>
              <a:rPr lang="en-US" sz="2400" dirty="0"/>
              <a:t>* is optimal if heuristic is </a:t>
            </a:r>
            <a:r>
              <a:rPr lang="en-US" sz="2400" b="1" i="1" dirty="0"/>
              <a:t>admissible</a:t>
            </a:r>
            <a:r>
              <a:rPr lang="en-US" sz="2400" dirty="0"/>
              <a:t> (and non</a:t>
            </a:r>
            <a:r>
              <a:rPr lang="en-US" sz="2400" dirty="0" smtClean="0"/>
              <a:t>-negative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800" b="1" dirty="0" smtClean="0">
                <a:solidFill>
                  <a:srgbClr val="CC0099"/>
                </a:solidFill>
              </a:rPr>
              <a:t>Graph search </a:t>
            </a:r>
            <a:r>
              <a:rPr lang="en-US" sz="2800" dirty="0" smtClean="0"/>
              <a:t>(i.e., search with repeated state detection)</a:t>
            </a:r>
            <a:endParaRPr lang="en-US" sz="2800" dirty="0"/>
          </a:p>
          <a:p>
            <a:pPr lvl="1"/>
            <a:r>
              <a:rPr lang="en-US" sz="2400" dirty="0" smtClean="0"/>
              <a:t>A</a:t>
            </a:r>
            <a:r>
              <a:rPr lang="en-US" sz="2400" dirty="0"/>
              <a:t>* optimal if heuristic is </a:t>
            </a:r>
            <a:r>
              <a:rPr lang="en-US" sz="2400" b="1" i="1" dirty="0" smtClean="0"/>
              <a:t>consistent</a:t>
            </a:r>
            <a:endParaRPr lang="en-US" sz="1600" b="1" dirty="0"/>
          </a:p>
          <a:p>
            <a:r>
              <a:rPr lang="en-US" sz="2800" dirty="0" smtClean="0"/>
              <a:t>Consistency </a:t>
            </a:r>
            <a:r>
              <a:rPr lang="en-US" sz="2800" dirty="0"/>
              <a:t>implies admissibility 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general, most natural admissible heuristics tend to be consistent, especially if </a:t>
            </a:r>
            <a:r>
              <a:rPr lang="en-US" sz="2400" dirty="0" smtClean="0"/>
              <a:t>they come from </a:t>
            </a:r>
            <a:r>
              <a:rPr lang="en-US" sz="2400" dirty="0"/>
              <a:t>relaxed problems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03977" y="6400800"/>
            <a:ext cx="216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Berkeley CS188x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80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is </a:t>
            </a:r>
            <a:r>
              <a:rPr lang="en-US" i="1" dirty="0" smtClean="0"/>
              <a:t>optimally efficient</a:t>
            </a:r>
            <a:r>
              <a:rPr lang="en-US" dirty="0" smtClean="0"/>
              <a:t> – no other tree-based algorithm that uses the same heuristic can expand fewer nodes and still be guaranteed to find the optimal solution</a:t>
            </a:r>
          </a:p>
          <a:p>
            <a:pPr lvl="1"/>
            <a:r>
              <a:rPr lang="en-US" dirty="0" smtClean="0"/>
              <a:t>A* expands all nodes for which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≤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 smtClean="0">
                <a:solidFill>
                  <a:srgbClr val="CC0099"/>
                </a:solidFill>
              </a:rPr>
              <a:t>*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en-US" dirty="0" smtClean="0"/>
              <a:t>Any algorithm that does not risks missing the optimal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Informed search strategies</a:t>
            </a:r>
            <a:br>
              <a:rPr lang="en-US" dirty="0" smtClean="0"/>
            </a:br>
            <a:r>
              <a:rPr lang="en-US" dirty="0" smtClean="0"/>
              <a:t>(Sections 3.5-3.6)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Idea: give the algorithm “hints” about the desirability of different states </a:t>
            </a:r>
          </a:p>
          <a:p>
            <a:pPr lvl="1"/>
            <a:r>
              <a:rPr lang="en-US" dirty="0" smtClean="0"/>
              <a:t>Use an </a:t>
            </a:r>
            <a:r>
              <a:rPr lang="en-US" b="1" i="1" dirty="0" smtClean="0">
                <a:solidFill>
                  <a:srgbClr val="FF0000"/>
                </a:solidFill>
              </a:rPr>
              <a:t>evaluation function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rank nodes and select the most promising one for expansion</a:t>
            </a:r>
          </a:p>
          <a:p>
            <a:pPr lvl="1"/>
            <a:endParaRPr lang="en-US" dirty="0"/>
          </a:p>
          <a:p>
            <a:r>
              <a:rPr lang="en-US" dirty="0" smtClean="0"/>
              <a:t>Greedy best-first search</a:t>
            </a:r>
          </a:p>
          <a:p>
            <a:r>
              <a:rPr lang="en-US" dirty="0" smtClean="0"/>
              <a:t>A* search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 smtClean="0"/>
              <a:t>Yes – unless </a:t>
            </a:r>
            <a:r>
              <a:rPr lang="en-US" sz="2400" dirty="0"/>
              <a:t>there are infinitely many nodes with </a:t>
            </a:r>
            <a:r>
              <a:rPr lang="en-US" sz="2400" i="1" dirty="0" smtClean="0">
                <a:solidFill>
                  <a:srgbClr val="CC0099"/>
                </a:solidFill>
              </a:rPr>
              <a:t>f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i="1" dirty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sz="2400" i="1" dirty="0">
                <a:solidFill>
                  <a:srgbClr val="CC0099"/>
                </a:solidFill>
              </a:rPr>
              <a:t> </a:t>
            </a:r>
            <a:r>
              <a:rPr lang="en-US" sz="2400" i="1" dirty="0" smtClean="0">
                <a:solidFill>
                  <a:srgbClr val="CC0099"/>
                </a:solidFill>
              </a:rPr>
              <a:t>C*</a:t>
            </a:r>
            <a:endParaRPr lang="en-US" sz="2400" dirty="0">
              <a:solidFill>
                <a:srgbClr val="CC0099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Optimal?</a:t>
            </a:r>
          </a:p>
          <a:p>
            <a:pPr lvl="1">
              <a:buNone/>
            </a:pPr>
            <a:r>
              <a:rPr lang="en-US" sz="2400" dirty="0" smtClean="0"/>
              <a:t>Yes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Time?</a:t>
            </a:r>
          </a:p>
          <a:p>
            <a:pPr lvl="1">
              <a:buNone/>
            </a:pPr>
            <a:r>
              <a:rPr lang="en-US" sz="2400" dirty="0" smtClean="0"/>
              <a:t>Number of nodes for which </a:t>
            </a:r>
            <a:r>
              <a:rPr lang="en-US" sz="2400" i="1" dirty="0" smtClean="0">
                <a:solidFill>
                  <a:srgbClr val="CC0099"/>
                </a:solidFill>
              </a:rPr>
              <a:t>f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 </a:t>
            </a:r>
            <a:r>
              <a:rPr lang="en-US" sz="2400" i="1" dirty="0" smtClean="0">
                <a:solidFill>
                  <a:srgbClr val="CC0099"/>
                </a:solidFill>
                <a:cs typeface="Arial" pitchFamily="34" charset="0"/>
              </a:rPr>
              <a:t>≤</a:t>
            </a:r>
            <a:r>
              <a:rPr lang="en-US" sz="2400" i="1" dirty="0" smtClean="0">
                <a:solidFill>
                  <a:srgbClr val="CC0099"/>
                </a:solidFill>
              </a:rPr>
              <a:t> C* </a:t>
            </a:r>
            <a:r>
              <a:rPr lang="en-US" sz="2400" dirty="0" smtClean="0"/>
              <a:t>(exponential)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Space?</a:t>
            </a:r>
          </a:p>
          <a:p>
            <a:pPr lvl="1">
              <a:buNone/>
            </a:pPr>
            <a:r>
              <a:rPr lang="en-US" sz="2400" dirty="0" smtClean="0"/>
              <a:t>Exponential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Designing heuristic 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Heuristics for the 8-puzzle</a:t>
            </a:r>
          </a:p>
          <a:p>
            <a:pPr lvl="1">
              <a:buNone/>
            </a:pP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baseline="-25000" dirty="0">
                <a:solidFill>
                  <a:srgbClr val="CC0099"/>
                </a:solidFill>
              </a:rPr>
              <a:t>2</a:t>
            </a:r>
            <a:r>
              <a:rPr lang="en-US" sz="2400" dirty="0">
                <a:solidFill>
                  <a:srgbClr val="CC0099"/>
                </a:solidFill>
              </a:rPr>
              <a:t>(</a:t>
            </a:r>
            <a:r>
              <a:rPr lang="en-US" sz="2400" i="1" dirty="0">
                <a:solidFill>
                  <a:srgbClr val="CC0099"/>
                </a:solidFill>
              </a:rPr>
              <a:t>n</a:t>
            </a:r>
            <a:r>
              <a:rPr lang="en-US" sz="2400" dirty="0">
                <a:solidFill>
                  <a:srgbClr val="CC0099"/>
                </a:solidFill>
              </a:rPr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</a:t>
            </a:r>
            <a:r>
              <a:rPr lang="en-US" sz="2400" dirty="0" smtClean="0"/>
              <a:t>distance (number </a:t>
            </a:r>
            <a:r>
              <a:rPr lang="en-US" sz="2400" dirty="0"/>
              <a:t>of squares from desired location of each tile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1" algn="ctr">
              <a:buNone/>
            </a:pP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dirty="0" smtClean="0">
                <a:solidFill>
                  <a:srgbClr val="CC0099"/>
                </a:solidFill>
              </a:rPr>
              <a:t>(start)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8</a:t>
            </a:r>
          </a:p>
          <a:p>
            <a:pPr lvl="1" algn="ctr">
              <a:buNone/>
            </a:pP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dirty="0" smtClean="0">
                <a:solidFill>
                  <a:srgbClr val="CC0099"/>
                </a:solidFill>
              </a:rPr>
              <a:t>(start)</a:t>
            </a:r>
            <a:r>
              <a:rPr lang="en-US" sz="2400" dirty="0" smtClean="0"/>
              <a:t> = 3+1+2+2+2+3+3+2 = 18</a:t>
            </a:r>
          </a:p>
          <a:p>
            <a:r>
              <a:rPr lang="en-US" sz="2400" dirty="0" smtClean="0"/>
              <a:t>Are </a:t>
            </a: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admissible?</a:t>
            </a:r>
            <a:endParaRPr lang="en-US" sz="2400" dirty="0"/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3048000"/>
            <a:ext cx="425767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dirty="0" smtClean="0"/>
              <a:t>Heuristics from relaxed </a:t>
            </a:r>
            <a:r>
              <a:rPr lang="en-US" dirty="0"/>
              <a:t>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A problem with fewer restrictions on the actions is called a </a:t>
            </a:r>
            <a:r>
              <a:rPr lang="en-US" sz="2800" dirty="0">
                <a:solidFill>
                  <a:srgbClr val="FF0000"/>
                </a:solidFill>
              </a:rPr>
              <a:t>relaxed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The cost of an optimal solution to a relaxed problem is an admissible heuristic for the original </a:t>
            </a:r>
            <a:r>
              <a:rPr lang="en-US" sz="2800" dirty="0" smtClean="0"/>
              <a:t>problem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If the rules of the 8-puzzle are relaxed so that a tile can move </a:t>
            </a:r>
            <a:r>
              <a:rPr lang="en-US" sz="2800" dirty="0">
                <a:solidFill>
                  <a:srgbClr val="FF0000"/>
                </a:solidFill>
              </a:rPr>
              <a:t>anywhere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/>
              <a:t> </a:t>
            </a:r>
            <a:r>
              <a:rPr lang="en-US" sz="2800" dirty="0"/>
              <a:t>gives the shortest </a:t>
            </a:r>
            <a:r>
              <a:rPr lang="en-US" sz="2800" dirty="0" smtClean="0"/>
              <a:t>solution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If the rules are relaxed so that a tile can move to </a:t>
            </a:r>
            <a:r>
              <a:rPr lang="en-US" sz="2800" dirty="0">
                <a:solidFill>
                  <a:srgbClr val="FF0000"/>
                </a:solidFill>
              </a:rPr>
              <a:t>any adjacent square,</a:t>
            </a:r>
            <a:r>
              <a:rPr lang="en-US" sz="2800" dirty="0"/>
              <a:t> then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2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/>
              <a:t> </a:t>
            </a:r>
            <a:r>
              <a:rPr lang="en-US" sz="2800" dirty="0"/>
              <a:t>gives the shortest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from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i="1" baseline="-25000" dirty="0" smtClean="0">
                <a:solidFill>
                  <a:srgbClr val="CC0099"/>
                </a:solidFill>
              </a:rPr>
              <a:t>3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  <a:r>
              <a:rPr lang="en-US" sz="2400" dirty="0" smtClean="0"/>
              <a:t> be the cost of getting a subset of tiles </a:t>
            </a:r>
            <a:br>
              <a:rPr lang="en-US" sz="2400" dirty="0" smtClean="0"/>
            </a:br>
            <a:r>
              <a:rPr lang="en-US" sz="2400" dirty="0" smtClean="0"/>
              <a:t>(say, 1,2,3,4) into their correct positions</a:t>
            </a:r>
          </a:p>
          <a:p>
            <a:r>
              <a:rPr lang="en-US" sz="2400" dirty="0" smtClean="0"/>
              <a:t>Can </a:t>
            </a:r>
            <a:r>
              <a:rPr lang="en-US" sz="2400" dirty="0" err="1" smtClean="0"/>
              <a:t>precompute</a:t>
            </a:r>
            <a:r>
              <a:rPr lang="en-US" sz="2400" dirty="0" smtClean="0"/>
              <a:t> and save the exact solution cost for every possible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instance – </a:t>
            </a:r>
            <a:r>
              <a:rPr lang="en-US" sz="2400" i="1" dirty="0" smtClean="0"/>
              <a:t>pattern database</a:t>
            </a:r>
            <a:endParaRPr lang="en-US" sz="2400" i="1" dirty="0"/>
          </a:p>
        </p:txBody>
      </p:sp>
      <p:pic>
        <p:nvPicPr>
          <p:cNvPr id="5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81425"/>
            <a:ext cx="4257675" cy="216217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962400" y="515721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393192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93192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515721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60720" y="3962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3368" y="3962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57216" y="452628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60720" y="452628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1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are both admissible heuristics and</a:t>
            </a:r>
            <a:r>
              <a:rPr lang="en-US" sz="2800" baseline="-25000" dirty="0" smtClean="0"/>
              <a:t> </a:t>
            </a:r>
            <a:br>
              <a:rPr lang="en-US" sz="2800" baseline="-25000" dirty="0" smtClean="0"/>
            </a:b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i="1" dirty="0">
                <a:solidFill>
                  <a:srgbClr val="CC0099"/>
                </a:solidFill>
              </a:rPr>
              <a:t> </a:t>
            </a:r>
            <a:r>
              <a:rPr lang="en-US" sz="2800" i="1" dirty="0">
                <a:solidFill>
                  <a:srgbClr val="CC0099"/>
                </a:solidFill>
                <a:cs typeface="Arial" pitchFamily="34" charset="0"/>
              </a:rPr>
              <a:t>≥</a:t>
            </a:r>
            <a:r>
              <a:rPr lang="en-US" sz="2800" i="1" dirty="0">
                <a:solidFill>
                  <a:srgbClr val="CC0099"/>
                </a:solidFill>
              </a:rPr>
              <a:t> 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dirty="0">
                <a:solidFill>
                  <a:srgbClr val="CC0099"/>
                </a:solidFill>
              </a:rPr>
              <a:t>(</a:t>
            </a:r>
            <a:r>
              <a:rPr lang="en-US" sz="2800" i="1" dirty="0">
                <a:solidFill>
                  <a:srgbClr val="CC0099"/>
                </a:solidFill>
              </a:rPr>
              <a:t>n</a:t>
            </a:r>
            <a:r>
              <a:rPr lang="en-US" sz="2800" dirty="0">
                <a:solidFill>
                  <a:srgbClr val="CC0099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for </a:t>
            </a:r>
            <a:r>
              <a:rPr lang="en-US" sz="2800" dirty="0"/>
              <a:t>all 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i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/>
              <a:t>(both </a:t>
            </a:r>
            <a:r>
              <a:rPr lang="en-US" sz="2800" dirty="0" smtClean="0"/>
              <a:t>admissible) then 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i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dominates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99"/>
                </a:solidFill>
              </a:rPr>
              <a:t>h</a:t>
            </a:r>
            <a:r>
              <a:rPr lang="en-US" sz="2800" baseline="-25000" dirty="0">
                <a:solidFill>
                  <a:srgbClr val="CC0099"/>
                </a:solidFill>
              </a:rPr>
              <a:t>1</a:t>
            </a:r>
            <a:r>
              <a:rPr lang="en-US" sz="2800" i="1" dirty="0"/>
              <a:t> </a:t>
            </a:r>
            <a:endParaRPr lang="en-US" sz="2800" i="1" dirty="0" smtClean="0"/>
          </a:p>
          <a:p>
            <a:r>
              <a:rPr lang="en-US" sz="2800" dirty="0" smtClean="0"/>
              <a:t>Which one is better for search?</a:t>
            </a:r>
          </a:p>
          <a:p>
            <a:pPr lvl="1"/>
            <a:r>
              <a:rPr lang="en-US" sz="2400" dirty="0" smtClean="0"/>
              <a:t>A* search expands every node with </a:t>
            </a:r>
            <a:r>
              <a:rPr lang="en-US" sz="2400" i="1" dirty="0" smtClean="0">
                <a:solidFill>
                  <a:srgbClr val="CC0099"/>
                </a:solidFill>
              </a:rPr>
              <a:t>f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 &lt; </a:t>
            </a:r>
            <a:r>
              <a:rPr lang="en-US" sz="2400" i="1" dirty="0" smtClean="0">
                <a:solidFill>
                  <a:srgbClr val="CC0099"/>
                </a:solidFill>
              </a:rPr>
              <a:t>C</a:t>
            </a:r>
            <a:r>
              <a:rPr lang="en-US" sz="2400" dirty="0" smtClean="0">
                <a:solidFill>
                  <a:srgbClr val="CC0099"/>
                </a:solidFill>
              </a:rPr>
              <a:t>* </a:t>
            </a:r>
            <a:r>
              <a:rPr lang="en-US" sz="2400" dirty="0" smtClean="0"/>
              <a:t>or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 &lt; </a:t>
            </a:r>
            <a:r>
              <a:rPr lang="en-US" sz="2400" i="1" dirty="0" smtClean="0">
                <a:solidFill>
                  <a:srgbClr val="CC0099"/>
                </a:solidFill>
              </a:rPr>
              <a:t>C</a:t>
            </a:r>
            <a:r>
              <a:rPr lang="en-US" sz="2400" dirty="0" smtClean="0">
                <a:solidFill>
                  <a:srgbClr val="CC0099"/>
                </a:solidFill>
              </a:rPr>
              <a:t>* –  </a:t>
            </a:r>
            <a:r>
              <a:rPr lang="en-US" sz="2400" i="1" dirty="0" smtClean="0">
                <a:solidFill>
                  <a:srgbClr val="CC0099"/>
                </a:solidFill>
              </a:rPr>
              <a:t>g</a:t>
            </a:r>
            <a:r>
              <a:rPr lang="en-US" sz="2400" dirty="0" smtClean="0">
                <a:solidFill>
                  <a:srgbClr val="CC0099"/>
                </a:solidFill>
              </a:rPr>
              <a:t>(</a:t>
            </a:r>
            <a:r>
              <a:rPr lang="en-US" sz="2400" i="1" dirty="0" smtClean="0">
                <a:solidFill>
                  <a:srgbClr val="CC0099"/>
                </a:solidFill>
              </a:rPr>
              <a:t>n</a:t>
            </a:r>
            <a:r>
              <a:rPr lang="en-US" sz="2400" dirty="0" smtClean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sz="2400" dirty="0" smtClean="0"/>
              <a:t>Therefore, A* search with </a:t>
            </a:r>
            <a:r>
              <a:rPr lang="en-US" sz="2400" i="1" dirty="0" smtClean="0">
                <a:solidFill>
                  <a:srgbClr val="CC0099"/>
                </a:solidFill>
              </a:rPr>
              <a:t>h</a:t>
            </a:r>
            <a:r>
              <a:rPr lang="en-US" sz="2400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will expand more nodes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Typical </a:t>
            </a:r>
            <a:r>
              <a:rPr lang="en-US" sz="2400" dirty="0"/>
              <a:t>search costs </a:t>
            </a:r>
            <a:r>
              <a:rPr lang="en-US" sz="2400" dirty="0" smtClean="0"/>
              <a:t>for the 8-puzzle (average </a:t>
            </a:r>
            <a:r>
              <a:rPr lang="en-US" sz="2400" dirty="0"/>
              <a:t>number of nodes </a:t>
            </a:r>
            <a:r>
              <a:rPr lang="en-US" sz="2400" dirty="0" smtClean="0"/>
              <a:t>expanded for different solution depths):</a:t>
            </a:r>
          </a:p>
          <a:p>
            <a:endParaRPr lang="en-US" sz="2400" dirty="0" smtClean="0"/>
          </a:p>
          <a:p>
            <a:r>
              <a:rPr lang="en-US" sz="2400" i="1" dirty="0" smtClean="0"/>
              <a:t>d=</a:t>
            </a:r>
            <a:r>
              <a:rPr lang="en-US" sz="2400" dirty="0" smtClean="0"/>
              <a:t>12</a:t>
            </a:r>
            <a:r>
              <a:rPr lang="en-US" sz="2400" i="1" dirty="0"/>
              <a:t>	</a:t>
            </a:r>
            <a:r>
              <a:rPr lang="en-US" sz="2400" dirty="0"/>
              <a:t>IDS </a:t>
            </a:r>
            <a:r>
              <a:rPr lang="en-US" sz="2400" dirty="0" smtClean="0"/>
              <a:t>     = </a:t>
            </a:r>
            <a:r>
              <a:rPr lang="en-US" sz="2400" dirty="0"/>
              <a:t>3,644,035 nodes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227 nodes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73 nodes </a:t>
            </a:r>
            <a:endParaRPr lang="en-US" sz="2400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d=</a:t>
            </a:r>
            <a:r>
              <a:rPr lang="en-US" sz="2400" dirty="0" smtClean="0"/>
              <a:t>24 </a:t>
            </a:r>
            <a:r>
              <a:rPr lang="en-US" sz="2400" i="1" dirty="0"/>
              <a:t>	</a:t>
            </a:r>
            <a:r>
              <a:rPr lang="en-US" sz="2400" dirty="0"/>
              <a:t>IDS </a:t>
            </a:r>
            <a:r>
              <a:rPr lang="en-US" sz="2400" dirty="0" smtClean="0"/>
              <a:t>     ≈ 54,000,000,000 nodes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39,135 nodes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1,641 nodes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we have a collection of admissible heuristics 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1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, …, </a:t>
            </a:r>
            <a:r>
              <a:rPr lang="en-US" sz="2800" i="1" dirty="0" err="1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err="1" smtClean="0">
                <a:solidFill>
                  <a:srgbClr val="CC0099"/>
                </a:solidFill>
              </a:rPr>
              <a:t>m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, but none of them dominates the others</a:t>
            </a:r>
          </a:p>
          <a:p>
            <a:r>
              <a:rPr lang="en-US" sz="2800" dirty="0" smtClean="0"/>
              <a:t>How can we combine them?</a:t>
            </a:r>
          </a:p>
          <a:p>
            <a:endParaRPr lang="en-US" sz="800" dirty="0" smtClean="0"/>
          </a:p>
          <a:p>
            <a:pPr algn="ctr">
              <a:buNone/>
            </a:pP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 = max{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1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), </a:t>
            </a:r>
            <a:r>
              <a:rPr lang="en-US" sz="2800" i="1" dirty="0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smtClean="0">
                <a:solidFill>
                  <a:srgbClr val="CC0099"/>
                </a:solidFill>
              </a:rPr>
              <a:t>2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), …, </a:t>
            </a:r>
            <a:r>
              <a:rPr lang="en-US" sz="2800" i="1" dirty="0" err="1" smtClean="0">
                <a:solidFill>
                  <a:srgbClr val="CC0099"/>
                </a:solidFill>
              </a:rPr>
              <a:t>h</a:t>
            </a:r>
            <a:r>
              <a:rPr lang="en-US" sz="2800" baseline="-25000" dirty="0" err="1" smtClean="0">
                <a:solidFill>
                  <a:srgbClr val="CC0099"/>
                </a:solidFill>
              </a:rPr>
              <a:t>m</a:t>
            </a:r>
            <a:r>
              <a:rPr lang="en-US" sz="2800" dirty="0" smtClean="0">
                <a:solidFill>
                  <a:srgbClr val="CC0099"/>
                </a:solidFill>
              </a:rPr>
              <a:t>(</a:t>
            </a:r>
            <a:r>
              <a:rPr lang="en-US" sz="2800" i="1" dirty="0" smtClean="0">
                <a:solidFill>
                  <a:srgbClr val="CC0099"/>
                </a:solidFill>
              </a:rPr>
              <a:t>n</a:t>
            </a:r>
            <a:r>
              <a:rPr lang="en-US" sz="2800" dirty="0" smtClean="0">
                <a:solidFill>
                  <a:srgbClr val="CC0099"/>
                </a:solidFill>
              </a:rPr>
              <a:t>)}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Idea:</a:t>
            </a:r>
            <a:r>
              <a:rPr lang="en-US" dirty="0" smtClean="0"/>
              <a:t> speed up search at the expense of optimality</a:t>
            </a:r>
          </a:p>
          <a:p>
            <a:r>
              <a:rPr lang="en-US" dirty="0" smtClean="0"/>
              <a:t>Take an admissible heuristic, “inflate” it by a multiple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&gt; 1</a:t>
            </a:r>
            <a:r>
              <a:rPr lang="en-US" dirty="0" smtClean="0"/>
              <a:t>, and then perform A* search as usual</a:t>
            </a:r>
          </a:p>
          <a:p>
            <a:r>
              <a:rPr lang="en-US" dirty="0" smtClean="0"/>
              <a:t>Fewer nodes tend to get expanded, but the resulting solution may be suboptimal (its cost will be at most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 times the cost of the optimal solution)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weighted A* search</a:t>
            </a:r>
            <a:endParaRPr lang="en-US" dirty="0"/>
          </a:p>
        </p:txBody>
      </p:sp>
      <p:pic>
        <p:nvPicPr>
          <p:cNvPr id="4" name="Content Placeholder 3" descr="Weighted_A_star_with_eps_5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524000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2286000" y="5867400"/>
            <a:ext cx="4542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Heuristic: 5 * Euclidean distance from goal</a:t>
            </a:r>
          </a:p>
          <a:p>
            <a:pPr algn="ctr"/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weighted A* search</a:t>
            </a:r>
            <a:endParaRPr lang="en-US" dirty="0"/>
          </a:p>
        </p:txBody>
      </p:sp>
      <p:pic>
        <p:nvPicPr>
          <p:cNvPr id="4" name="Content Placeholder 3" descr="Weighted_A_star_with_eps_5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3568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Heuristic: 5 * Euclidean distance </a:t>
            </a:r>
            <a:br>
              <a:rPr lang="en-US" dirty="0" smtClean="0"/>
            </a:br>
            <a:r>
              <a:rPr lang="en-US" dirty="0" smtClean="0"/>
              <a:t>from goal</a:t>
            </a:r>
          </a:p>
          <a:p>
            <a:pPr algn="ctr"/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  <p:pic>
        <p:nvPicPr>
          <p:cNvPr id="6" name="Content Placeholder 3" descr="Astar_progress_animati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1752600"/>
            <a:ext cx="373380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982" y="5867400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Compare: Exact A*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Heuristic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Heuristic function </a:t>
            </a:r>
            <a:r>
              <a:rPr lang="en-US" i="1" dirty="0" smtClean="0">
                <a:solidFill>
                  <a:srgbClr val="CC0099"/>
                </a:solidFill>
              </a:rPr>
              <a:t>h</a:t>
            </a:r>
            <a:r>
              <a:rPr lang="en-US" dirty="0" smtClean="0">
                <a:solidFill>
                  <a:srgbClr val="CC0099"/>
                </a:solidFill>
              </a:rPr>
              <a:t>(</a:t>
            </a:r>
            <a:r>
              <a:rPr lang="en-US" i="1" dirty="0" smtClean="0">
                <a:solidFill>
                  <a:srgbClr val="CC0099"/>
                </a:solidFill>
              </a:rPr>
              <a:t>n</a:t>
            </a:r>
            <a:r>
              <a:rPr lang="en-US" dirty="0" smtClean="0">
                <a:solidFill>
                  <a:srgbClr val="CC0099"/>
                </a:solidFill>
              </a:rPr>
              <a:t>)</a:t>
            </a:r>
            <a:r>
              <a:rPr lang="en-US" dirty="0" smtClean="0"/>
              <a:t> estimates the cost of reaching goal from node </a:t>
            </a:r>
            <a:r>
              <a:rPr lang="en-US" i="1" dirty="0" smtClean="0">
                <a:solidFill>
                  <a:srgbClr val="CC0099"/>
                </a:solidFill>
              </a:rPr>
              <a:t>n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134" y="3204837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3729921" y="295317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2659477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state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6941488" y="607385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0323" y="6052831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4760046" y="5446875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81237" y="5568066"/>
            <a:ext cx="1878464" cy="666552"/>
          </a:xfrm>
          <a:prstGeom prst="line">
            <a:avLst/>
          </a:prstGeom>
          <a:ln w="127000" cap="rnd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Interactive path finding demo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Variants of A* for path finding on grids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All search strategies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18888"/>
              </p:ext>
            </p:extLst>
          </p:nvPr>
        </p:nvGraphicFramePr>
        <p:xfrm>
          <a:off x="152400" y="1219201"/>
          <a:ext cx="8915400" cy="551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</a:t>
                      </a:r>
                      <a:endParaRPr lang="en-U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Complete?</a:t>
                      </a:r>
                      <a:endParaRPr 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Optimal?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 complexity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Space complexity</a:t>
                      </a:r>
                      <a:endParaRPr lang="en-US" sz="2000" dirty="0"/>
                    </a:p>
                  </a:txBody>
                  <a:tcPr anchor="ctr"/>
                </a:tc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BFS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DFS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IDS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UCS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Greedy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A*</a:t>
                      </a:r>
                      <a:endParaRPr 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590800" y="53340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0821" y="53340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68705" y="5181600"/>
            <a:ext cx="18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Worst case: O(</a:t>
            </a:r>
            <a:r>
              <a:rPr lang="en-US" dirty="0" err="1" smtClean="0">
                <a:latin typeface="+mn-lt"/>
              </a:rPr>
              <a:t>b</a:t>
            </a:r>
            <a:r>
              <a:rPr lang="en-US" baseline="30000" dirty="0" err="1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90800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4195" y="5943600"/>
            <a:ext cx="148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Yes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(if heuristic </a:t>
            </a:r>
            <a:r>
              <a:rPr lang="en-US" smtClean="0">
                <a:latin typeface="+mn-lt"/>
              </a:rPr>
              <a:t>is </a:t>
            </a:r>
          </a:p>
          <a:p>
            <a:pPr algn="ctr"/>
            <a:r>
              <a:rPr lang="en-US" smtClean="0">
                <a:latin typeface="+mn-lt"/>
              </a:rPr>
              <a:t>admissible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50475" y="5498068"/>
            <a:ext cx="170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Best case: O(</a:t>
            </a:r>
            <a:r>
              <a:rPr lang="en-US" dirty="0" err="1" smtClean="0">
                <a:latin typeface="+mn-lt"/>
              </a:rPr>
              <a:t>bd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4009" y="6183868"/>
            <a:ext cx="374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Number of nodes with g(n)+h(n) </a:t>
            </a:r>
            <a:r>
              <a:rPr lang="en-US" dirty="0" smtClean="0">
                <a:cs typeface="Arial" pitchFamily="34" charset="0"/>
              </a:rPr>
              <a:t>≤</a:t>
            </a:r>
            <a:r>
              <a:rPr lang="en-US" dirty="0" smtClean="0">
                <a:latin typeface="+mn-lt"/>
              </a:rPr>
              <a:t> C*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0800" y="45074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283106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800" y="3669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If all step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costs are equal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35446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If all step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costs are equal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7200" y="4495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7012" y="28194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724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</a:t>
            </a:r>
            <a:r>
              <a:rPr lang="en-US" baseline="30000" dirty="0" err="1" smtClean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52669" y="28310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</a:t>
            </a:r>
            <a:r>
              <a:rPr lang="en-US" baseline="30000" dirty="0" err="1" smtClean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72453" y="36692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</a:t>
            </a:r>
            <a:r>
              <a:rPr lang="en-US" baseline="30000" dirty="0" err="1" smtClean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250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</a:t>
            </a:r>
            <a:r>
              <a:rPr lang="en-US" baseline="30000" dirty="0" err="1" smtClean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51259" y="283106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bm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82516" y="36576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O(</a:t>
            </a:r>
            <a:r>
              <a:rPr lang="en-US" dirty="0" err="1" smtClean="0">
                <a:latin typeface="+mn-lt"/>
              </a:rPr>
              <a:t>bd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62600" y="44958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Number of nodes with g(n) </a:t>
            </a:r>
            <a:r>
              <a:rPr lang="en-US" dirty="0" smtClean="0">
                <a:cs typeface="Arial" pitchFamily="34" charset="0"/>
              </a:rPr>
              <a:t>≤</a:t>
            </a:r>
            <a:r>
              <a:rPr lang="en-US" dirty="0" smtClean="0">
                <a:latin typeface="+mn-lt"/>
              </a:rPr>
              <a:t> C*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sz="2800" dirty="0" smtClean="0"/>
              <a:t>We said that the worst-case complexity of search is exponential in the length of the solution path</a:t>
            </a:r>
            <a:endParaRPr lang="en-US" sz="2800" i="1" dirty="0" smtClean="0"/>
          </a:p>
          <a:p>
            <a:pPr lvl="1"/>
            <a:r>
              <a:rPr lang="en-US" sz="2400" dirty="0" smtClean="0"/>
              <a:t>But the length of the solution path can be exponential in the number of “objects” in the problem!</a:t>
            </a:r>
          </a:p>
          <a:p>
            <a:r>
              <a:rPr lang="en-US" sz="2800" dirty="0" smtClean="0"/>
              <a:t>Example: towers of Hanoi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complexity of search</a:t>
            </a:r>
            <a:endParaRPr lang="en-US" dirty="0"/>
          </a:p>
        </p:txBody>
      </p:sp>
      <p:pic>
        <p:nvPicPr>
          <p:cNvPr id="4" name="Picture 3" descr="Tower_of_Hanoi_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114800"/>
            <a:ext cx="52669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for the Romania problem</a:t>
            </a:r>
            <a:endParaRPr lang="en-US" dirty="0"/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node that has the lowest value of the heuristic function </a:t>
            </a:r>
            <a:r>
              <a:rPr lang="en-US" i="1" dirty="0" smtClean="0">
                <a:solidFill>
                  <a:srgbClr val="CC0099"/>
                </a:solidFill>
              </a:rPr>
              <a:t>h</a:t>
            </a:r>
            <a:r>
              <a:rPr lang="en-US" dirty="0" smtClean="0">
                <a:solidFill>
                  <a:srgbClr val="CC0099"/>
                </a:solidFill>
              </a:rPr>
              <a:t>(</a:t>
            </a:r>
            <a:r>
              <a:rPr lang="en-US" i="1" dirty="0" smtClean="0">
                <a:solidFill>
                  <a:srgbClr val="CC0099"/>
                </a:solidFill>
              </a:rPr>
              <a:t>n</a:t>
            </a:r>
            <a:r>
              <a:rPr lang="en-US" dirty="0" smtClean="0">
                <a:solidFill>
                  <a:srgbClr val="CC0099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13174</TotalTime>
  <Words>1315</Words>
  <Application>Microsoft Macintosh PowerPoint</Application>
  <PresentationFormat>On-screen Show (4:3)</PresentationFormat>
  <Paragraphs>246</Paragraphs>
  <Slides>42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Review: Tree search</vt:lpstr>
      <vt:lpstr>Review: Uninformed search strategies</vt:lpstr>
      <vt:lpstr>Informed search strategies (Sections 3.5-3.6)</vt:lpstr>
      <vt:lpstr>Heuristic function</vt:lpstr>
      <vt:lpstr>Heuristic for the Romania problem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Properties of greedy best-first search</vt:lpstr>
      <vt:lpstr>Properties of greedy best-first search</vt:lpstr>
      <vt:lpstr>How can we fix the greedy problem?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Another example</vt:lpstr>
      <vt:lpstr>Uniform cost search vs. A* search</vt:lpstr>
      <vt:lpstr>Admissible heuristics</vt:lpstr>
      <vt:lpstr>Optimality of A*</vt:lpstr>
      <vt:lpstr>A* gone wrong?</vt:lpstr>
      <vt:lpstr>Consistency of heuristics</vt:lpstr>
      <vt:lpstr>Optimality of A*</vt:lpstr>
      <vt:lpstr>Optimality of A*</vt:lpstr>
      <vt:lpstr>Properties of A*</vt:lpstr>
      <vt:lpstr>Designing heuristic functions</vt:lpstr>
      <vt:lpstr>Heuristics from relaxed problems</vt:lpstr>
      <vt:lpstr>Heuristics from subproblems</vt:lpstr>
      <vt:lpstr>Dominance</vt:lpstr>
      <vt:lpstr>Dominance</vt:lpstr>
      <vt:lpstr>Combining heuristics</vt:lpstr>
      <vt:lpstr>Weighted A* search</vt:lpstr>
      <vt:lpstr>Example of weighted A* search</vt:lpstr>
      <vt:lpstr>Example of weighted A* search</vt:lpstr>
      <vt:lpstr>Additional pointers</vt:lpstr>
      <vt:lpstr>All search strategies</vt:lpstr>
      <vt:lpstr>A note on the complexity of search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Svetlana Lazebnik</cp:lastModifiedBy>
  <cp:revision>339</cp:revision>
  <cp:lastPrinted>2017-09-14T16:45:02Z</cp:lastPrinted>
  <dcterms:created xsi:type="dcterms:W3CDTF">2003-12-17T02:58:58Z</dcterms:created>
  <dcterms:modified xsi:type="dcterms:W3CDTF">2017-09-15T14:09:47Z</dcterms:modified>
</cp:coreProperties>
</file>