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6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F3C8D350-B075-4615-9DA6-4465FFDDA7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91DA1EB-45DF-4A86-BDDC-FF19A7E3CA38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2" name="Google Shape;82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0" name="Google Shape;90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" name="Google Shape;97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93f10c4d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2" name="Google Shape;202;g1193f10c4d0_0_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3f10c4d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10" name="Google Shape;210;g1193f10c4d0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93f10c4d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18" name="Google Shape;218;g1193f10c4d0_0_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93f10c4d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26" name="Google Shape;226;g1193f10c4d0_0_9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93f10c4d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34" name="Google Shape;234;g1193f10c4d0_0_9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8673890" y="3135173"/>
            <a:ext cx="166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입니다. 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2508319" y="1805138"/>
            <a:ext cx="71753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오늘도 꿈에 한 발짝 더 다가가고 있는 저는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0824480" y="6550223"/>
            <a:ext cx="131959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By. Park sung jun</a:t>
            </a:r>
            <a:endParaRPr b="1" sz="105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87" name="Google Shape;87;p1"/>
          <p:cNvGraphicFramePr/>
          <p:nvPr/>
        </p:nvGraphicFramePr>
        <p:xfrm>
          <a:off x="3860801" y="27722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{891DA1EB-45DF-4A86-BDDC-FF19A7E3CA38}</a:tableStyleId>
              </a:tblPr>
              <a:tblGrid>
                <a:gridCol w="4470400"/>
              </a:tblGrid>
              <a:tr h="143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400" u="none" cap="none" strike="noStrik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11020427" y="6615540"/>
            <a:ext cx="11528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By. Park sung jun</a:t>
            </a:r>
            <a:endParaRPr b="1"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109539" y="11160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{891DA1EB-45DF-4A86-BDDC-FF19A7E3CA38}</a:tableStyleId>
              </a:tblPr>
              <a:tblGrid>
                <a:gridCol w="2972800"/>
                <a:gridCol w="2956525"/>
              </a:tblGrid>
              <a:tr h="526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Jua"/>
                          <a:ea typeface="Jua"/>
                          <a:cs typeface="Jua"/>
                          <a:sym typeface="Jua"/>
                        </a:rPr>
                        <a:t>기본적 질문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Jua"/>
                          <a:ea typeface="Jua"/>
                          <a:cs typeface="Jua"/>
                          <a:sym typeface="Jua"/>
                        </a:rPr>
                        <a:t>질문의 의도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2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자기소개를 해 보시오.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자신감이 있는지, 기본적인 준비 정도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자신(성격)의 장점과 단점은?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업무와 맞는 성격인지 판단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회사의 사업영역에 대해 아는 대로 말해보시오.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취업준비 상태와 취업에 대한 열정 확인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자신의 인생관 OR 좌우명은?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주체성을 제대로 갖고 있는지 판단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어떤 업무를 하는지 아는가?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기업구조에 대한 이해와 업무능력 확인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왜 당신을 우리 회사가 뽑아야 하는가?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다른 면접자들과 차별화되는 능력을 강조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최근 뉴스 중 자신의 견해는?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사회에 대한 관심과 트렌드 파악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마지막으로 하고 싶은 말은?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반드시 준비해서 강한 인상을 남겨야 함.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2"/>
          <p:cNvSpPr txBox="1"/>
          <p:nvPr/>
        </p:nvSpPr>
        <p:spPr>
          <a:xfrm>
            <a:off x="6084950" y="1574840"/>
            <a:ext cx="6316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ua"/>
              <a:buChar char="-"/>
            </a:pPr>
            <a:r>
              <a:rPr lang="en-US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지금까지 어떤 프로젝트를 해봤나?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ua"/>
              <a:buChar char="-"/>
            </a:pPr>
            <a:r>
              <a:rPr lang="en-US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본인이 진행했던 프로젝트의 아키텍처를 설명해보라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ua"/>
              <a:buChar char="-"/>
            </a:pPr>
            <a:r>
              <a:rPr lang="en-US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운영체제 커널 분석을 수행해 본 적이 있나?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ua"/>
              <a:buChar char="-"/>
            </a:pPr>
            <a:r>
              <a:rPr lang="en-US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자신이 제출한 포트폴리오를 설명해 보라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ua"/>
              <a:buChar char="-"/>
            </a:pPr>
            <a:r>
              <a:rPr lang="en-US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최근 모바일 게임 시장에 대해 어떻게 생각하는가?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ua"/>
              <a:buChar char="-"/>
            </a:pPr>
            <a:r>
              <a:rPr lang="en-US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사용할 줄 아는 프로그래밍 언어는 어떤 것들이 있으며 얼마나 하는지 얘기해보라. 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ua"/>
              <a:buChar char="-"/>
            </a:pPr>
            <a:r>
              <a:rPr lang="en-US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팀 프로젝트를 할 때 의사소통에 문제가 있으면 어떻게 해결할 것인가?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ua"/>
              <a:buChar char="-"/>
            </a:pPr>
            <a:r>
              <a:rPr lang="en-US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업데이트한 내용에 큰 문제가 생겼다면 어떻게 할 것인가?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ua"/>
              <a:buChar char="-"/>
            </a:pPr>
            <a:r>
              <a:rPr lang="en-US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우리 회사 대표 프로그램의 구조에 대해 설명해보라.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64396" y="76014"/>
            <a:ext cx="697627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Sheet-1</a:t>
            </a:r>
            <a:endParaRPr sz="11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11020427" y="6615540"/>
            <a:ext cx="1152880" cy="2308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9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By. Park sung jun</a:t>
            </a:r>
            <a:endParaRPr sz="9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5189341" y="95064"/>
            <a:ext cx="1813318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면접질문 추출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102" name="Google Shape;102;p3"/>
          <p:cNvGraphicFramePr/>
          <p:nvPr/>
        </p:nvGraphicFramePr>
        <p:xfrm>
          <a:off x="99989" y="1569120"/>
          <a:ext cx="5551500" cy="4552250"/>
        </p:xfrm>
        <a:graphic>
          <a:graphicData uri="http://schemas.openxmlformats.org/drawingml/2006/table">
            <a:tbl>
              <a:tblPr>
                <a:noFill/>
                <a:tableStyleId>{F3C8D350-B075-4615-9DA6-4465FFDDA771}</a:tableStyleId>
              </a:tblPr>
              <a:tblGrid>
                <a:gridCol w="5551500"/>
              </a:tblGrid>
              <a:tr h="455225">
                <a:tc>
                  <a:txBody>
                    <a:bodyPr vert="horz" lIns="64775" tIns="17900" rIns="64775" bIns="17900" anchor="ctr" anchorCtr="0"/>
                    <a:p>
                      <a:pPr marL="179388" marR="0" lvl="0" indent="-179388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Jua"/>
                        <a:buAutoNum type="arabicPeriod"/>
                        <a:defRPr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자기소개 부탁드립니다.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455225">
                <a:tc>
                  <a:txBody>
                    <a:bodyPr vert="horz" lIns="64775" tIns="17900" rIns="64775" bIns="17900" anchor="ctr" anchorCtr="0"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2. 전공 이외의 분야에서 노력하여 성과를 거둔 경험이 있는가?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455225">
                <a:tc>
                  <a:txBody>
                    <a:bodyPr vert="horz" lIns="64775" tIns="17900" rIns="64775" bIns="17900" anchor="ctr" anchorCtr="0"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3. 아르바이트를 통해서 배운 점은 무엇인가?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455225">
                <a:tc>
                  <a:txBody>
                    <a:bodyPr vert="horz" lIns="64775" tIns="17900" rIns="64775" bIns="17900" anchor="ctr" anchorCtr="0"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4. 창의성을 발휘한 경험에 대해 말해보세요.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455225">
                <a:tc>
                  <a:txBody>
                    <a:bodyPr vert="horz" lIns="64775" tIns="17900" rIns="64775" bIns="17900" anchor="ctr" anchorCtr="0"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5. 자신의 장단점에 대해 말해보세요.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455225">
                <a:tc>
                  <a:txBody>
                    <a:bodyPr vert="horz" lIns="64775" tIns="17900" rIns="64775" bIns="17900" anchor="ctr" anchorCtr="0"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6. 지원하는 직무에 본인이 어울리는 이유가 무엇인가?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455225">
                <a:tc>
                  <a:txBody>
                    <a:bodyPr vert="horz" lIns="64775" tIns="17900" rIns="64775" bIns="17900" anchor="ctr" anchorCtr="0"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7. 지금까지 어떤 프로젝트를 해봤나?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455225">
                <a:tc>
                  <a:txBody>
                    <a:bodyPr vert="horz" lIns="64775" tIns="17900" rIns="64775" bIns="17900" anchor="ctr" anchorCtr="0"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8. 자기개발을 위해 노력하고 있는 것은 무엇인가?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455225">
                <a:tc>
                  <a:txBody>
                    <a:bodyPr vert="horz" lIns="64775" tIns="17900" rIns="64775" bIns="17900" anchor="ctr" anchorCtr="0"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9. 직장인과 학생의 다른 점은 무엇이라고 생각하는가?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455225">
                <a:tc>
                  <a:txBody>
                    <a:bodyPr vert="horz" lIns="64775" tIns="17900" rIns="64775" bIns="17900" anchor="ctr" anchorCtr="0"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10. 팀원들과 갈등 상황이 발생했을 때 본인만의 해결방법은 무엇인가?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</a:tbl>
          </a:graphicData>
        </a:graphic>
      </p:graphicFrame>
      <p:sp>
        <p:nvSpPr>
          <p:cNvPr id="103" name="Google Shape;103;p3"/>
          <p:cNvSpPr/>
          <p:nvPr/>
        </p:nvSpPr>
        <p:spPr>
          <a:xfrm>
            <a:off x="110387" y="946256"/>
            <a:ext cx="1820013" cy="44730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179388" marR="0" lvl="0" indent="-179388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Jua"/>
              <a:buAutoNum type="arabicPeriod"/>
              <a:defRPr/>
            </a:pPr>
            <a:r>
              <a:rPr lang="en-US" sz="1600" b="1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공통질문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104" name="Google Shape;104;p3"/>
          <p:cNvGraphicFramePr/>
          <p:nvPr/>
        </p:nvGraphicFramePr>
        <p:xfrm>
          <a:off x="6335689" y="1569120"/>
          <a:ext cx="5550875" cy="4552250"/>
        </p:xfrm>
        <a:graphic>
          <a:graphicData uri="http://schemas.openxmlformats.org/drawingml/2006/table">
            <a:tbl>
              <a:tblPr>
                <a:noFill/>
                <a:tableStyleId>{F3C8D350-B075-4615-9DA6-4465FFDDA771}</a:tableStyleId>
              </a:tblPr>
              <a:tblGrid>
                <a:gridCol w="458800"/>
                <a:gridCol w="5092075"/>
              </a:tblGrid>
              <a:tr h="455225">
                <a:tc>
                  <a:txBody>
                    <a:bodyPr vert="horz" lIns="64775" tIns="17900" rIns="64775" bIns="17900" anchor="ctr" anchorCtr="0"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맑은 고딕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1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 vert="horz" lIns="64775" tIns="17900" rIns="64775" bIns="17900" anchor="ctr" anchorCtr="0"/>
                    <a:p>
                      <a:pPr marL="0" marR="0" lvl="0" indent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당사 지원동기는</a:t>
                      </a:r>
                      <a:r>
                        <a:rPr lang="en-US" altLang="ko-KR" sz="10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?</a:t>
                      </a:r>
                      <a:endParaRPr lang="en-US" altLang="ko-KR" sz="10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455225">
                <a:tc>
                  <a:txBody>
                    <a:bodyPr vert="horz" lIns="64775" tIns="17900" rIns="64775" bIns="17900" anchor="ctr" anchorCtr="0"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2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 vert="horz" lIns="64775" tIns="17900" rIns="64775" bIns="17900" anchor="ctr" anchorCtr="0"/>
                    <a:p>
                      <a:pPr marL="0" marR="0" lvl="0" indent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마지막으로 하고 싶은 말은</a:t>
                      </a:r>
                      <a:r>
                        <a:rPr lang="en-US" altLang="ko-KR" sz="10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?</a:t>
                      </a:r>
                      <a:endParaRPr lang="en-US" altLang="ko-KR" sz="10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455225">
                <a:tc>
                  <a:txBody>
                    <a:bodyPr vert="horz" lIns="64775" tIns="17900" rIns="64775" bIns="17900" anchor="ctr" anchorCtr="0"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3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 vert="horz" lIns="64775" tIns="17900" rIns="64775" bIns="17900" anchor="ctr" anchorCtr="0"/>
                    <a:p>
                      <a:pPr marL="0" marR="0" lvl="0" indent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[</a:t>
                      </a:r>
                      <a:r>
                        <a:rPr lang="ko-KR" altLang="en-US" sz="10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경력</a:t>
                      </a:r>
                      <a:r>
                        <a:rPr lang="en-US" altLang="ko-KR" sz="10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]</a:t>
                      </a:r>
                      <a:r>
                        <a:rPr lang="ko-KR" altLang="en-US" sz="10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이직</a:t>
                      </a:r>
                      <a:r>
                        <a:rPr lang="en-US" altLang="ko-KR" sz="10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/</a:t>
                      </a:r>
                      <a:r>
                        <a:rPr lang="ko-KR" altLang="en-US" sz="10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퇴직사유는</a:t>
                      </a:r>
                      <a:r>
                        <a:rPr lang="en-US" altLang="ko-KR" sz="10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?</a:t>
                      </a:r>
                      <a:endParaRPr lang="en-US" altLang="ko-KR" sz="10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455225">
                <a:tc>
                  <a:txBody>
                    <a:bodyPr vert="horz" lIns="64775" tIns="17900" rIns="64775" bIns="17900" anchor="ctr" anchorCtr="0"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4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 vert="horz" lIns="64775" tIns="17900" rIns="64775" bIns="17900" anchor="ctr" anchorCtr="0"/>
                    <a:p>
                      <a:pPr marL="0" marR="0" lvl="0" indent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해당직무를 선택한 이유는</a:t>
                      </a:r>
                      <a:r>
                        <a:rPr lang="en-US" altLang="ko-KR" sz="10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?</a:t>
                      </a:r>
                      <a:endParaRPr lang="en-US" altLang="ko-KR" sz="10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455225">
                <a:tc>
                  <a:txBody>
                    <a:bodyPr vert="horz" lIns="64775" tIns="17900" rIns="64775" bIns="17900" anchor="ctr" anchorCtr="0"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5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 vert="horz" lIns="64775" tIns="17900" rIns="64775" bIns="17900" anchor="ctr" anchorCtr="0"/>
                    <a:p>
                      <a:pPr marL="0" marR="0" lvl="0" indent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자신의 장점</a:t>
                      </a:r>
                      <a:r>
                        <a:rPr lang="en-US" altLang="ko-KR" sz="10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(</a:t>
                      </a:r>
                      <a:r>
                        <a:rPr lang="ko-KR" altLang="en-US" sz="10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강점</a:t>
                      </a:r>
                      <a:r>
                        <a:rPr lang="en-US" altLang="ko-KR" sz="10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)</a:t>
                      </a:r>
                      <a:r>
                        <a:rPr lang="ko-KR" altLang="en-US" sz="10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을 말해보라</a:t>
                      </a:r>
                      <a:endParaRPr lang="ko-KR" altLang="en-US" sz="10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455225">
                <a:tc>
                  <a:txBody>
                    <a:bodyPr vert="horz" lIns="64775" tIns="17900" rIns="64775" bIns="17900" anchor="ctr" anchorCtr="0"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6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 vert="horz" lIns="64775" tIns="17900" rIns="64775" bIns="17900" anchor="ctr" anchorCtr="0"/>
                    <a:p>
                      <a:pPr marL="0" marR="0" lvl="0" indent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자신의 해외경험에 대해 말해보라</a:t>
                      </a:r>
                      <a:endParaRPr lang="ko-KR" altLang="en-US" sz="10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455225">
                <a:tc>
                  <a:txBody>
                    <a:bodyPr vert="horz" lIns="64775" tIns="17900" rIns="64775" bIns="17900" anchor="ctr" anchorCtr="0"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7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 vert="horz" lIns="64775" tIns="17900" rIns="64775" bIns="17900" anchor="ctr" anchorCtr="0"/>
                    <a:p>
                      <a:pPr marL="0" marR="0" lvl="0" indent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자신만의 스트레스 해소법을 말해보라</a:t>
                      </a:r>
                      <a:endParaRPr lang="ko-KR" altLang="en-US" sz="10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455225">
                <a:tc>
                  <a:txBody>
                    <a:bodyPr vert="horz" lIns="64775" tIns="17900" rIns="64775" bIns="17900" anchor="ctr" anchorCtr="0"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8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 vert="horz" lIns="64775" tIns="17900" rIns="64775" bIns="17900" anchor="ctr" anchorCtr="0"/>
                    <a:p>
                      <a:pPr marL="0" marR="0" lvl="0" indent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상사가 부당하거나 불법한 지시를 내린 경우 </a:t>
                      </a:r>
                      <a:endParaRPr lang="ko-KR" altLang="en-US" sz="10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455225">
                <a:tc>
                  <a:txBody>
                    <a:bodyPr vert="horz" lIns="64775" tIns="17900" rIns="64775" bIns="17900" anchor="ctr" anchorCtr="0"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9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 vert="horz" lIns="64775" tIns="17900" rIns="64775" bIns="17900" anchor="ctr" anchorCtr="0"/>
                    <a:p>
                      <a:pPr marL="0" marR="0" lvl="0" indent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주위에서 자신을 어떻게 평가하나</a:t>
                      </a:r>
                      <a:endParaRPr lang="ko-KR" altLang="en-US" sz="10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455225">
                <a:tc>
                  <a:txBody>
                    <a:bodyPr vert="horz" lIns="64775" tIns="17900" rIns="64775" bIns="17900" anchor="ctr" anchorCtr="0"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10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 vert="horz" lIns="64775" tIns="17900" rIns="64775" bIns="17900" anchor="ctr" anchorCtr="0"/>
                    <a:p>
                      <a:pPr marL="0" marR="0" lvl="0" indent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워라벨에 대해 어떻게 생각하나</a:t>
                      </a:r>
                      <a:endParaRPr lang="ko-KR" altLang="en-US" sz="100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p3"/>
          <p:cNvSpPr/>
          <p:nvPr/>
        </p:nvSpPr>
        <p:spPr>
          <a:xfrm>
            <a:off x="6259489" y="1009756"/>
            <a:ext cx="5551511" cy="43249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2. 자기소개서 + 직무 + 희망기업 기반 기출예상질문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106" name="Google Shape;106;p3"/>
          <p:cNvGraphicFramePr/>
          <p:nvPr/>
        </p:nvGraphicFramePr>
        <p:xfrm>
          <a:off x="9169400" y="124334"/>
          <a:ext cx="2717800" cy="370850"/>
        </p:xfrm>
        <a:graphic>
          <a:graphicData uri="http://schemas.openxmlformats.org/drawingml/2006/table">
            <a:tbl>
              <a:tblPr firstRow="1" bandRow="1">
                <a:noFill/>
                <a:tableStyleId>{891DA1EB-45DF-4A86-BDDC-FF19A7E3CA38}</a:tableStyleId>
              </a:tblPr>
              <a:tblGrid>
                <a:gridCol w="990600"/>
                <a:gridCol w="1727200"/>
              </a:tblGrid>
              <a:tr h="37085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>
                          <a:latin typeface="Jua"/>
                          <a:ea typeface="Jua"/>
                          <a:cs typeface="Jua"/>
                          <a:sym typeface="Jua"/>
                        </a:rPr>
                        <a:t>직무명</a:t>
                      </a:r>
                      <a:endParaRPr sz="1400" u="none" strike="noStrike" cap="none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ㅇㅇ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93f10c4d0_0_70"/>
          <p:cNvSpPr txBox="1"/>
          <p:nvPr/>
        </p:nvSpPr>
        <p:spPr>
          <a:xfrm>
            <a:off x="8673890" y="3135173"/>
            <a:ext cx="1667400" cy="58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3200" b="1" i="0" u="none" strike="noStrike" cap="non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입니다. 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5" name="Google Shape;205;g1193f10c4d0_0_70"/>
          <p:cNvSpPr txBox="1"/>
          <p:nvPr/>
        </p:nvSpPr>
        <p:spPr>
          <a:xfrm>
            <a:off x="2508319" y="1805138"/>
            <a:ext cx="7175400" cy="60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3300" b="1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오늘도 꿈에 한 발짝 더 다가가고 있는 저는</a:t>
            </a:r>
            <a:endParaRPr sz="19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6" name="Google Shape;206;g1193f10c4d0_0_70"/>
          <p:cNvSpPr txBox="1"/>
          <p:nvPr/>
        </p:nvSpPr>
        <p:spPr>
          <a:xfrm>
            <a:off x="10824480" y="6550223"/>
            <a:ext cx="1319700" cy="25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50" b="1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By. Park sㅁng jㅁn</a:t>
            </a:r>
            <a:endParaRPr sz="1050" b="1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207" name="Google Shape;207;g1193f10c4d0_0_70"/>
          <p:cNvGraphicFramePr/>
          <p:nvPr/>
        </p:nvGraphicFramePr>
        <p:xfrm>
          <a:off x="3860801" y="2772229"/>
          <a:ext cx="4470400" cy="1436925"/>
        </p:xfrm>
        <a:graphic>
          <a:graphicData uri="http://schemas.openxmlformats.org/drawingml/2006/table">
            <a:tbl>
              <a:tblPr firstRow="1" bandRow="1">
                <a:noFill/>
                <a:tableStyleId>{78043712-2D34-4113-AC12-8E3434CBFB76}</a:tableStyleId>
              </a:tblPr>
              <a:tblGrid>
                <a:gridCol w="4470400"/>
              </a:tblGrid>
              <a:tr h="1436925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4400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김민선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93f10c4d0_0_77"/>
          <p:cNvSpPr txBox="1"/>
          <p:nvPr/>
        </p:nvSpPr>
        <p:spPr>
          <a:xfrm>
            <a:off x="64396" y="76014"/>
            <a:ext cx="697500" cy="26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1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Sheet-1</a:t>
            </a:r>
            <a:endParaRPr sz="11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213" name="Google Shape;213;g1193f10c4d0_0_77"/>
          <p:cNvGraphicFramePr/>
          <p:nvPr/>
        </p:nvGraphicFramePr>
        <p:xfrm>
          <a:off x="1146629" y="545494"/>
          <a:ext cx="9898750" cy="6622675"/>
        </p:xfrm>
        <a:graphic>
          <a:graphicData uri="http://schemas.openxmlformats.org/drawingml/2006/table">
            <a:tbl>
              <a:tblPr firstRow="1" bandRow="1">
                <a:noFill/>
                <a:tableStyleId>{78043712-2D34-4113-AC12-8E3434CBFB76}</a:tableStyleId>
              </a:tblPr>
              <a:tblGrid>
                <a:gridCol w="1398875"/>
                <a:gridCol w="561600"/>
                <a:gridCol w="2988900"/>
                <a:gridCol w="4949375"/>
              </a:tblGrid>
              <a:tr h="447100">
                <a:tc grid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스스로 생각하는 나의 강점</a:t>
                      </a:r>
                      <a:endParaRPr sz="16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객관적 강점 키워드</a:t>
                      </a:r>
                      <a:endParaRPr sz="16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</a:tr>
              <a:tr h="408825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키워드</a:t>
                      </a:r>
                      <a:endParaRPr sz="15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300">
                          <a:latin typeface="Jua"/>
                          <a:ea typeface="Jua"/>
                          <a:cs typeface="Jua"/>
                          <a:sym typeface="Jua"/>
                        </a:rPr>
                        <a:t>내용</a:t>
                      </a:r>
                      <a:endParaRPr sz="15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5"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ESTP-수완좋은 활동가형</a:t>
                      </a:r>
                      <a:endParaRPr lang="ko-KR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>
                          <a:latin typeface="Jua"/>
                          <a:ea typeface="Jua"/>
                          <a:cs typeface="Jua"/>
                          <a:sym typeface="Jua"/>
                        </a:rPr>
                        <a:t>ㅁ 사업을 시작하는데 능함 : 타고난 촉진자</a:t>
                      </a:r>
                      <a:endParaRPr lang="ko-KR" sz="11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>
                          <a:latin typeface="Jua"/>
                          <a:ea typeface="Jua"/>
                          <a:cs typeface="Jua"/>
                          <a:sym typeface="Jua"/>
                        </a:rPr>
                        <a:t>ㅁ 많은 다양한 종류의 사람들과 </a:t>
                      </a:r>
                      <a:r>
                        <a:rPr lang="ko-KR" sz="1100">
                          <a:highlight>
                            <a:srgbClr val="d9d2e9"/>
                          </a:highlight>
                          <a:latin typeface="Jua"/>
                          <a:ea typeface="Jua"/>
                          <a:cs typeface="Jua"/>
                          <a:sym typeface="Jua"/>
                        </a:rPr>
                        <a:t>적응</a:t>
                      </a:r>
                      <a:r>
                        <a:rPr lang="ko-KR" sz="1100">
                          <a:latin typeface="Jua"/>
                          <a:ea typeface="Jua"/>
                          <a:cs typeface="Jua"/>
                          <a:sym typeface="Jua"/>
                        </a:rPr>
                        <a:t>을 잘함</a:t>
                      </a:r>
                      <a:endParaRPr lang="ko-KR" sz="11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>
                          <a:latin typeface="Jua"/>
                          <a:ea typeface="Jua"/>
                          <a:cs typeface="Jua"/>
                          <a:sym typeface="Jua"/>
                        </a:rPr>
                        <a:t>ㅁ 주로 판매와 </a:t>
                      </a:r>
                      <a:r>
                        <a:rPr lang="ko-KR" sz="1100">
                          <a:highlight>
                            <a:srgbClr val="b4a7d6"/>
                          </a:highlight>
                          <a:latin typeface="Jua"/>
                          <a:ea typeface="Jua"/>
                          <a:cs typeface="Jua"/>
                          <a:sym typeface="Jua"/>
                        </a:rPr>
                        <a:t>협상</a:t>
                      </a:r>
                      <a:r>
                        <a:rPr lang="ko-KR" sz="1100">
                          <a:latin typeface="Jua"/>
                          <a:ea typeface="Jua"/>
                          <a:cs typeface="Jua"/>
                          <a:sym typeface="Jua"/>
                        </a:rPr>
                        <a:t>하는 것을 즐김</a:t>
                      </a:r>
                      <a:endParaRPr lang="ko-KR" sz="11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>
                          <a:latin typeface="Jua"/>
                          <a:ea typeface="Jua"/>
                          <a:cs typeface="Jua"/>
                          <a:sym typeface="Jua"/>
                        </a:rPr>
                        <a:t>ㅁ 사실적인 정보를 기억하는 능력이 뛰어나며 예리함</a:t>
                      </a:r>
                      <a:endParaRPr lang="ko-KR" sz="11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>
                          <a:latin typeface="Jua"/>
                          <a:ea typeface="Jua"/>
                          <a:cs typeface="Jua"/>
                          <a:sym typeface="Jua"/>
                        </a:rPr>
                        <a:t>ㅁ 자기가 좋아하는 일에 열정을 받침</a:t>
                      </a:r>
                      <a:endParaRPr lang="ko-KR" sz="11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>
                          <a:latin typeface="Jua"/>
                          <a:ea typeface="Jua"/>
                          <a:cs typeface="Jua"/>
                          <a:sym typeface="Jua"/>
                        </a:rPr>
                        <a:t>ㅁ 단기 업무에 능숙하고 이에 따르는 </a:t>
                      </a:r>
                      <a:r>
                        <a:rPr lang="ko-KR" sz="1100">
                          <a:highlight>
                            <a:srgbClr val="b4a7d6"/>
                          </a:highlight>
                          <a:latin typeface="Jua"/>
                          <a:ea typeface="Jua"/>
                          <a:cs typeface="Jua"/>
                          <a:sym typeface="Jua"/>
                        </a:rPr>
                        <a:t>모험</a:t>
                      </a:r>
                      <a:r>
                        <a:rPr lang="ko-KR" sz="1100">
                          <a:latin typeface="Jua"/>
                          <a:ea typeface="Jua"/>
                          <a:cs typeface="Jua"/>
                          <a:sym typeface="Jua"/>
                        </a:rPr>
                        <a:t>을 기꺼이 즐김</a:t>
                      </a:r>
                      <a:endParaRPr lang="ko-KR" sz="11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>
                          <a:latin typeface="Jua"/>
                          <a:ea typeface="Jua"/>
                          <a:cs typeface="Jua"/>
                          <a:sym typeface="Jua"/>
                        </a:rPr>
                        <a:t>ㅁ 정보에 대단히 빠르고 </a:t>
                      </a:r>
                      <a:r>
                        <a:rPr lang="ko-KR" sz="1100">
                          <a:highlight>
                            <a:srgbClr val="d9d2e9"/>
                          </a:highlight>
                          <a:latin typeface="Jua"/>
                          <a:ea typeface="Jua"/>
                          <a:cs typeface="Jua"/>
                          <a:sym typeface="Jua"/>
                        </a:rPr>
                        <a:t>민감</a:t>
                      </a:r>
                      <a:r>
                        <a:rPr lang="ko-KR" sz="1100">
                          <a:latin typeface="Jua"/>
                          <a:ea typeface="Jua"/>
                          <a:cs typeface="Jua"/>
                          <a:sym typeface="Jua"/>
                        </a:rPr>
                        <a:t>함</a:t>
                      </a:r>
                      <a:endParaRPr lang="ko-KR" sz="11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>
                          <a:latin typeface="Jua"/>
                          <a:ea typeface="Jua"/>
                          <a:cs typeface="Jua"/>
                          <a:sym typeface="Jua"/>
                        </a:rPr>
                        <a:t>ㅁ 과제 수행에 대한 즉각적 보상이 있는 일에 능함</a:t>
                      </a:r>
                      <a:endParaRPr lang="ko-KR" sz="11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>
                          <a:latin typeface="Jua"/>
                          <a:ea typeface="Jua"/>
                          <a:cs typeface="Jua"/>
                          <a:sym typeface="Jua"/>
                        </a:rPr>
                        <a:t>ㅁ 문제상황을 인식하고 즉각적으로 대응하여 대처함</a:t>
                      </a:r>
                      <a:endParaRPr lang="ko-KR" sz="11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>
                          <a:latin typeface="Jua"/>
                          <a:ea typeface="Jua"/>
                          <a:cs typeface="Jua"/>
                          <a:sym typeface="Jua"/>
                        </a:rPr>
                        <a:t>ㅁ 규칙과 전통에 매이지 않고 </a:t>
                      </a:r>
                      <a:r>
                        <a:rPr lang="ko-KR" sz="1100">
                          <a:highlight>
                            <a:srgbClr val="d9d2e9"/>
                          </a:highlight>
                          <a:latin typeface="Jua"/>
                          <a:ea typeface="Jua"/>
                          <a:cs typeface="Jua"/>
                          <a:sym typeface="Jua"/>
                        </a:rPr>
                        <a:t>목표 달성</a:t>
                      </a:r>
                      <a:r>
                        <a:rPr lang="ko-KR" sz="1100">
                          <a:latin typeface="Jua"/>
                          <a:ea typeface="Jua"/>
                          <a:cs typeface="Jua"/>
                          <a:sym typeface="Jua"/>
                        </a:rPr>
                        <a:t>에 강함</a:t>
                      </a:r>
                      <a:endParaRPr lang="ko-KR" sz="11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>
                          <a:latin typeface="Jua"/>
                          <a:ea typeface="Jua"/>
                          <a:cs typeface="Jua"/>
                          <a:sym typeface="Jua"/>
                        </a:rPr>
                        <a:t>행동지향적인, 융통성 있는, 즐거움을 추구하는, 다재 다능한</a:t>
                      </a:r>
                      <a:endParaRPr lang="ko-KR" sz="11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>
                          <a:latin typeface="Jua"/>
                          <a:ea typeface="Jua"/>
                          <a:cs typeface="Jua"/>
                          <a:sym typeface="Jua"/>
                        </a:rPr>
                        <a:t>활력이 넘치는, 민첩한, 자발적인, 실용적인, 느긋한, 설득적인</a:t>
                      </a:r>
                      <a:endParaRPr lang="ko-KR" sz="11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>
                          <a:highlight>
                            <a:srgbClr val="d9d2e9"/>
                          </a:highlight>
                          <a:latin typeface="Jua"/>
                          <a:ea typeface="Jua"/>
                          <a:cs typeface="Jua"/>
                          <a:sym typeface="Jua"/>
                        </a:rPr>
                        <a:t>개방적인</a:t>
                      </a:r>
                      <a:r>
                        <a:rPr lang="ko-KR" sz="1100">
                          <a:latin typeface="Jua"/>
                          <a:ea typeface="Jua"/>
                          <a:cs typeface="Jua"/>
                          <a:sym typeface="Jua"/>
                        </a:rPr>
                        <a:t>, 재빠른</a:t>
                      </a:r>
                      <a:endParaRPr lang="ko-KR" sz="11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</a:tr>
              <a:tr h="408825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도전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>
                          <a:latin typeface="Jua"/>
                          <a:ea typeface="Jua"/>
                          <a:cs typeface="Jua"/>
                          <a:sym typeface="Jua"/>
                        </a:rPr>
                        <a:t>낯설고 새로운 일에 대면하여 해결하는 능력</a:t>
                      </a:r>
                      <a:endParaRPr sz="1000" u="none" strike="noStrike" cap="none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08825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관찰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>
                          <a:latin typeface="Jua"/>
                          <a:ea typeface="Jua"/>
                          <a:cs typeface="Jua"/>
                          <a:sym typeface="Jua"/>
                        </a:rPr>
                        <a:t>사물이나 주위의 현상을 주의 깊게 살피는 능력</a:t>
                      </a:r>
                      <a:endParaRPr sz="1000" u="none" strike="noStrike" cap="none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08825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성취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>
                          <a:latin typeface="Jua"/>
                          <a:ea typeface="Jua"/>
                          <a:cs typeface="Jua"/>
                          <a:sym typeface="Jua"/>
                        </a:rPr>
                        <a:t>추진력을 가지고 더 많은 것을 얻는 능력</a:t>
                      </a:r>
                      <a:endParaRPr sz="1000" u="none" strike="noStrike" cap="none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08825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설득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>
                          <a:latin typeface="Jua"/>
                          <a:ea typeface="Jua"/>
                          <a:cs typeface="Jua"/>
                          <a:sym typeface="Jua"/>
                        </a:rPr>
                        <a:t>타인에게 나의 관점을 관철시키는 능력</a:t>
                      </a:r>
                      <a:endParaRPr sz="800" u="none" strike="noStrike" cap="none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67650">
                <a:tc gridSpan="4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1600"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나의 강점</a:t>
                      </a:r>
                      <a:endParaRPr sz="15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관련사례</a:t>
                      </a:r>
                      <a:endParaRPr sz="15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70050"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도전, 열정, 모험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>
                          <a:latin typeface="Jua"/>
                          <a:ea typeface="Jua"/>
                          <a:cs typeface="Jua"/>
                          <a:sym typeface="Jua"/>
                        </a:rPr>
                        <a:t>여행에이전시, 이색레스토랑에서 서빙, 워킹홀리데이, 유럽 여행, 가죽공예, 플라잉 요가 등 하고 싶은 일이 생기면 도전하는 편 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70050"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목표 달성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70050"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협상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70050"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개방적인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70050"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적응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>
                          <a:latin typeface="Jua"/>
                          <a:ea typeface="Jua"/>
                          <a:cs typeface="Jua"/>
                          <a:sym typeface="Jua"/>
                        </a:rPr>
                        <a:t>워홀 당시 새로운 일을 시작했을 때 영어도 많이 서툴렀고 낯선 환경이었지만 적응하기 위해 응대 영어 메뉴얼을 스스로 만들어서 외우기도 하고 단골들의 특성을 잘 기억해서 웃으면서 이야기 하곤 함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14" name="Google Shape;214;g1193f10c4d0_0_77"/>
          <p:cNvSpPr txBox="1"/>
          <p:nvPr/>
        </p:nvSpPr>
        <p:spPr>
          <a:xfrm>
            <a:off x="5010703" y="76014"/>
            <a:ext cx="21705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My Self-concept</a:t>
            </a:r>
            <a:endParaRPr sz="20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15" name="Google Shape;215;g1193f10c4d0_0_77"/>
          <p:cNvSpPr txBox="1"/>
          <p:nvPr/>
        </p:nvSpPr>
        <p:spPr>
          <a:xfrm>
            <a:off x="11020427" y="6615540"/>
            <a:ext cx="1152900" cy="23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9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By. Park sㅁng jㅁn</a:t>
            </a:r>
            <a:endParaRPr sz="9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93f10c4d0_0_84"/>
          <p:cNvSpPr txBox="1"/>
          <p:nvPr/>
        </p:nvSpPr>
        <p:spPr>
          <a:xfrm>
            <a:off x="64396" y="76014"/>
            <a:ext cx="697500" cy="26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1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Sheet-2</a:t>
            </a:r>
            <a:endParaRPr sz="11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221" name="Google Shape;221;g1193f10c4d0_0_84"/>
          <p:cNvGraphicFramePr/>
          <p:nvPr/>
        </p:nvGraphicFramePr>
        <p:xfrm>
          <a:off x="1146629" y="545494"/>
          <a:ext cx="9904600" cy="6173850"/>
        </p:xfrm>
        <a:graphic>
          <a:graphicData uri="http://schemas.openxmlformats.org/drawingml/2006/table">
            <a:tbl>
              <a:tblPr firstRow="1" bandRow="1">
                <a:noFill/>
                <a:tableStyleId>{78043712-2D34-4113-AC12-8E3434CBFB76}</a:tableStyleId>
              </a:tblPr>
              <a:tblGrid>
                <a:gridCol w="1425125"/>
                <a:gridCol w="1657350"/>
                <a:gridCol w="6822125"/>
              </a:tblGrid>
              <a:tr h="36560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70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직무명</a:t>
                      </a:r>
                      <a:endParaRPr sz="17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웹 기획자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5600">
                <a:tc rowSpan="5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700" b="1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직무</a:t>
                      </a:r>
                      <a:endParaRPr lang="ko-KR" sz="17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700" b="1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요구역량</a:t>
                      </a:r>
                      <a:endParaRPr sz="19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역량명</a:t>
                      </a:r>
                      <a:endParaRPr sz="15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정의</a:t>
                      </a:r>
                      <a:endParaRPr sz="17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</a:tr>
              <a:tr h="336025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유연.창의력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환경변화에 유연하게 대처하고, 새로운 아이디어로 성과에 기여할 수 있다.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</a:tr>
              <a:tr h="336025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목표.성취지향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 일의 성과 목표을 세우고 이를 지속 관리, 노력하여 반드시 성취해 낸다.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</a:tr>
              <a:tr h="336025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대인관계력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평소 원만한 인간관계를 형성하고, 필요시 상대방의 협조를 이끌어낼 수 있다.</a:t>
                      </a:r>
                      <a:endParaRPr sz="12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</a:tr>
              <a:tr h="336025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리더십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공동의 목표달성을 위해 구성원을 동깁여하고 지도, 지원하여 이끌어낼 수 있다.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</a:tr>
              <a:tr h="137100">
                <a:tc grid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99975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700" b="1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자격요건</a:t>
                      </a:r>
                      <a:endParaRPr sz="19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>
                          <a:latin typeface="Jua"/>
                          <a:ea typeface="Jua"/>
                          <a:cs typeface="Jua"/>
                          <a:sym typeface="Jua"/>
                        </a:rPr>
                        <a:t>- Angular, React, Vue.js 등 1개 이상의 Front-End Framework 사용에 능숙하신 분</a:t>
                      </a:r>
                      <a:endParaRPr lang="ko-KR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>
                          <a:latin typeface="Jua"/>
                          <a:ea typeface="Jua"/>
                          <a:cs typeface="Jua"/>
                          <a:sym typeface="Jua"/>
                        </a:rPr>
                        <a:t>- HTML, CSS JavaScript에 대한 이해가 깊으신 분</a:t>
                      </a:r>
                      <a:endParaRPr lang="ko-KR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>
                          <a:latin typeface="Jua"/>
                          <a:ea typeface="Jua"/>
                          <a:cs typeface="Jua"/>
                          <a:sym typeface="Jua"/>
                        </a:rPr>
                        <a:t>- 아키텍쳐 설계 및 제안, 코드리뷰, 테스트 등 품질향상을 위해 적극적인 분</a:t>
                      </a:r>
                      <a:endParaRPr lang="ko-KR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>
                          <a:latin typeface="Jua"/>
                          <a:ea typeface="Jua"/>
                          <a:cs typeface="Jua"/>
                          <a:sym typeface="Jua"/>
                        </a:rPr>
                        <a:t>- RESTful API 연동을 통해 SPA 운영/개발에 경험 있으신 분</a:t>
                      </a:r>
                      <a:endParaRPr lang="ko-KR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>
                          <a:latin typeface="Jua"/>
                          <a:ea typeface="Jua"/>
                          <a:cs typeface="Jua"/>
                          <a:sym typeface="Jua"/>
                        </a:rPr>
                        <a:t>- 기획/디자인/백엔드/운영 등 다양한 파트와 커뮤니케이션에 능숙하신 분</a:t>
                      </a:r>
                      <a:endParaRPr lang="ko-KR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000" b="1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 b="1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2615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700" b="1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우대사항</a:t>
                      </a:r>
                      <a:endParaRPr sz="19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 gridSpan="2"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>
                          <a:latin typeface="Jua"/>
                          <a:ea typeface="Jua"/>
                          <a:cs typeface="Jua"/>
                          <a:sym typeface="Jua"/>
                        </a:rPr>
                        <a:t>- Electron. Ionic 등 Cross-Platform 어플리케이션 개발 경험</a:t>
                      </a:r>
                      <a:endParaRPr lang="ko-KR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>
                          <a:latin typeface="Jua"/>
                          <a:ea typeface="Jua"/>
                          <a:cs typeface="Jua"/>
                          <a:sym typeface="Jua"/>
                        </a:rPr>
                        <a:t>- TypeScript를 이용한 개발 경험</a:t>
                      </a:r>
                      <a:endParaRPr lang="ko-KR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>
                          <a:latin typeface="Jua"/>
                          <a:ea typeface="Jua"/>
                          <a:cs typeface="Jua"/>
                          <a:sym typeface="Jua"/>
                        </a:rPr>
                        <a:t>- UI 라이브러리 개발 및 운영 경험</a:t>
                      </a:r>
                      <a:endParaRPr lang="ko-KR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>
                          <a:latin typeface="Jua"/>
                          <a:ea typeface="Jua"/>
                          <a:cs typeface="Jua"/>
                          <a:sym typeface="Jua"/>
                        </a:rPr>
                        <a:t>- Redux를 이용한 상태관리, Rxjs를 이용한 비동기 기반 애플리케이션 개발 경험</a:t>
                      </a:r>
                      <a:endParaRPr lang="ko-KR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>
                          <a:latin typeface="Jua"/>
                          <a:ea typeface="Jua"/>
                          <a:cs typeface="Jua"/>
                          <a:sym typeface="Jua"/>
                        </a:rPr>
                        <a:t>- npm Package를 이용한 라이브러리 배포 및 개발 경험</a:t>
                      </a:r>
                      <a:endParaRPr lang="ko-KR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>
                          <a:latin typeface="Jua"/>
                          <a:ea typeface="Jua"/>
                          <a:cs typeface="Jua"/>
                          <a:sym typeface="Jua"/>
                        </a:rPr>
                        <a:t>- 반응형, 접근성, 웹표준을 고려한 UI 개발 경험</a:t>
                      </a:r>
                      <a:endParaRPr lang="ko-KR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>
                          <a:latin typeface="Jua"/>
                          <a:ea typeface="Jua"/>
                          <a:cs typeface="Jua"/>
                          <a:sym typeface="Jua"/>
                        </a:rPr>
                        <a:t>- 소프트웨어 국제화(i18n) 경험</a:t>
                      </a:r>
                      <a:endParaRPr lang="ko-KR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>
                          <a:latin typeface="Jua"/>
                          <a:ea typeface="Jua"/>
                          <a:cs typeface="Jua"/>
                          <a:sym typeface="Jua"/>
                        </a:rPr>
                        <a:t>- 채팅 및 협업도구, 이메일, WYSIWYG 에디터에 대한 개발 경험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22" name="Google Shape;222;g1193f10c4d0_0_84"/>
          <p:cNvSpPr txBox="1"/>
          <p:nvPr/>
        </p:nvSpPr>
        <p:spPr>
          <a:xfrm>
            <a:off x="5247851" y="76014"/>
            <a:ext cx="3470859" cy="388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Job Analysis</a:t>
            </a:r>
            <a:endParaRPr sz="20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23" name="Google Shape;223;g1193f10c4d0_0_84"/>
          <p:cNvSpPr txBox="1"/>
          <p:nvPr/>
        </p:nvSpPr>
        <p:spPr>
          <a:xfrm>
            <a:off x="11020427" y="6615540"/>
            <a:ext cx="1152900" cy="23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9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By. Park sㅁng jㅁn</a:t>
            </a:r>
            <a:endParaRPr sz="9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93f10c4d0_0_91"/>
          <p:cNvSpPr txBox="1"/>
          <p:nvPr/>
        </p:nvSpPr>
        <p:spPr>
          <a:xfrm>
            <a:off x="64396" y="76014"/>
            <a:ext cx="697500" cy="26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1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Sheet-3</a:t>
            </a:r>
            <a:endParaRPr sz="11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29" name="Google Shape;229;g1193f10c4d0_0_91"/>
          <p:cNvSpPr txBox="1"/>
          <p:nvPr/>
        </p:nvSpPr>
        <p:spPr>
          <a:xfrm>
            <a:off x="4887880" y="76014"/>
            <a:ext cx="4652069" cy="388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Company Analysis</a:t>
            </a:r>
            <a:endParaRPr sz="20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0" name="Google Shape;230;g1193f10c4d0_0_91"/>
          <p:cNvSpPr txBox="1"/>
          <p:nvPr/>
        </p:nvSpPr>
        <p:spPr>
          <a:xfrm>
            <a:off x="11020427" y="6615540"/>
            <a:ext cx="1152900" cy="23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9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By. Park sㅁng jㅁn</a:t>
            </a:r>
            <a:endParaRPr sz="9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231" name="Google Shape;231;g1193f10c4d0_0_91"/>
          <p:cNvGraphicFramePr/>
          <p:nvPr/>
        </p:nvGraphicFramePr>
        <p:xfrm>
          <a:off x="1138692" y="585756"/>
          <a:ext cx="9914600" cy="6231100"/>
        </p:xfrm>
        <a:graphic>
          <a:graphicData uri="http://schemas.openxmlformats.org/drawingml/2006/table">
            <a:tbl>
              <a:tblPr firstRow="1" bandRow="1">
                <a:noFill/>
                <a:tableStyleId>{78043712-2D34-4113-AC12-8E3434CBFB76}</a:tableStyleId>
              </a:tblPr>
              <a:tblGrid>
                <a:gridCol w="1900500"/>
                <a:gridCol w="578150"/>
                <a:gridCol w="2478650"/>
                <a:gridCol w="1751650"/>
                <a:gridCol w="727000"/>
                <a:gridCol w="2478650"/>
              </a:tblGrid>
              <a:tr h="30165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회사명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 b="0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(주)비바리퍼블리카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업종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 b="0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모바일.APP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01650">
                <a:tc gridSpan="6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주요 사업 내용 (주요제품 / 서비스 / 브랜드 등)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80650">
                <a:tc gridSpan="6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3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Jua"/>
                          <a:ea typeface="Jua"/>
                          <a:cs typeface="Jua"/>
                          <a:sym typeface="Jua"/>
                        </a:rPr>
                        <a:t>토스는 2015년 보안인증서와 보안카드가 필요 없는 간편 송금 앱으로 시작했다. 지금은 주식·보험 등 30개 금융서비스를 운영하는 금융앱으로 성장했다. 매출액은 2016년 35억 원, 2017년 205억 원, 2018년 550억 원으로 성장률이 매년 세 자릿수를 기록하며 크게 늘고 있다. 토스 누적가입자수는 1100만 명을 넘었다. 사람들이 토스로 주고받은 송금액은 연 38조 원 이상이다. 2018년에는 핀테크 업계에서 처음으로 ‘유니콘(기업가치 1조 원 이상 비상장 회사)’이 됐다.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01650"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설립년도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대표자명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매출액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직원 수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</a:tr>
              <a:tr h="301650"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2013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이승건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1,766억 2천만원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1,405명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</a:tr>
              <a:tr h="475450"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인재상 / 핵심가치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모두에게 상식적인 금융, 최고의 사용 경험, 쓸 때마다 행복을 느끼는 금융! 토스커뮤니티는 이 꿈에 가슴이 뜁니다. 두근대는 마음으로 금융 소비자가 행복한 세상을 만들어 나가고자 합니다.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5850"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소재지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서울시 강남구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01650">
                <a:tc gridSpan="6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채용정보(채용시기, 응시자격, 전형방법, 우대사항 등)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50175">
                <a:tc gridSpan="6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Engineering (Product)</a:t>
                      </a:r>
                      <a:endParaRPr sz="12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01650">
                <a:tc gridSpan="6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자기소개서 항목 + 면접기출문제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43375">
                <a:tc gridSpan="6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이력서 및 경력기술서/</a:t>
                      </a:r>
                      <a:r>
                        <a:rPr lang="ko-KR" sz="1150">
                          <a:solidFill>
                            <a:srgbClr val="6b768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자신을 드러낼 수 있는 개인 블로그나 노션, Github 링크 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01650">
                <a:tc gridSpan="6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당사 주요이슈 (업계 / 경쟁사 주요이슈)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72675">
                <a:tc gridSpan="6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토스 7개 계열사에서 600여명 적극 채용 </a:t>
                      </a:r>
                      <a:endParaRPr lang="ko-KR" sz="12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포괄임금제 폐지 및 인사제도 개편</a:t>
                      </a:r>
                      <a:endParaRPr lang="ko-KR" sz="12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STOCK OPTION이 포함된 패키지 제안</a:t>
                      </a:r>
                      <a:endParaRPr lang="ko-KR" sz="12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200">
                          <a:latin typeface="Jua"/>
                          <a:ea typeface="Jua"/>
                          <a:cs typeface="Jua"/>
                          <a:sym typeface="Jua"/>
                        </a:rPr>
                        <a:t>지원직무 불합격 시 계열사 내 적합한 포지션 추천</a:t>
                      </a:r>
                      <a:endParaRPr lang="ko-KR" sz="12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93f10c4d0_0_98"/>
          <p:cNvSpPr txBox="1"/>
          <p:nvPr/>
        </p:nvSpPr>
        <p:spPr>
          <a:xfrm>
            <a:off x="64396" y="76014"/>
            <a:ext cx="697500" cy="26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1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Sheet-4</a:t>
            </a:r>
            <a:endParaRPr sz="11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7" name="Google Shape;237;g1193f10c4d0_0_98"/>
          <p:cNvSpPr txBox="1"/>
          <p:nvPr/>
        </p:nvSpPr>
        <p:spPr>
          <a:xfrm>
            <a:off x="4732518" y="76014"/>
            <a:ext cx="27270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Contents Positioning</a:t>
            </a:r>
            <a:endParaRPr sz="20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8" name="Google Shape;238;g1193f10c4d0_0_98"/>
          <p:cNvSpPr txBox="1"/>
          <p:nvPr/>
        </p:nvSpPr>
        <p:spPr>
          <a:xfrm>
            <a:off x="11020427" y="6615540"/>
            <a:ext cx="1152900" cy="23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9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By. Park sㅁng jㅁn</a:t>
            </a:r>
            <a:endParaRPr sz="9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239" name="Google Shape;239;g1193f10c4d0_0_98"/>
          <p:cNvGraphicFramePr/>
          <p:nvPr/>
        </p:nvGraphicFramePr>
        <p:xfrm>
          <a:off x="478972" y="696687"/>
          <a:ext cx="11234100" cy="5902050"/>
        </p:xfrm>
        <a:graphic>
          <a:graphicData uri="http://schemas.openxmlformats.org/drawingml/2006/table">
            <a:tbl>
              <a:tblPr firstRow="1" bandRow="1">
                <a:noFill/>
                <a:tableStyleId>{78043712-2D34-4113-AC12-8E3434CBFB76}</a:tableStyleId>
              </a:tblPr>
              <a:tblGrid>
                <a:gridCol w="1604875"/>
                <a:gridCol w="1604875"/>
                <a:gridCol w="1604875"/>
                <a:gridCol w="1408975"/>
                <a:gridCol w="1800750"/>
                <a:gridCol w="1604875"/>
                <a:gridCol w="1604875"/>
              </a:tblGrid>
              <a:tr h="26805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</a:t>
                      </a:r>
                      <a:r>
                        <a:rPr lang="ko-KR" sz="1200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ㅁ</a:t>
                      </a: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bject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E(Experience)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S(Sit</a:t>
                      </a:r>
                      <a:r>
                        <a:rPr lang="ko-KR" sz="1200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ㅁ</a:t>
                      </a: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ation)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T(Task)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A(Action)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R(Res</a:t>
                      </a:r>
                      <a:r>
                        <a:rPr lang="ko-KR" sz="1200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ㅁ</a:t>
                      </a: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lt)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L(Lesson)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accent5"/>
                    </a:solidFill>
                  </a:tcPr>
                </a:tc>
              </a:tr>
              <a:tr h="1337325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자기소개서 </a:t>
                      </a:r>
                      <a:endParaRPr lang="ko-KR" sz="10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항목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관련경험을 한마디로 </a:t>
                      </a:r>
                      <a:endParaRPr lang="ko-KR" sz="10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정리.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 vert="horz" lIns="95250" tIns="95250" rIns="95250" bIns="95250" anchor="t" anchorCtr="0"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• 지금까지 OO한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  경험은 언제, 무엇을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  했을 때인가?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• 가장 OO한 경험/사례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  설명해 주세요.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• 언제,어떤 계기로?</a:t>
                      </a:r>
                      <a:endParaRPr sz="1000" u="none" strike="noStrike" cap="none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 vert="horz" lIns="95250" tIns="95250" rIns="95250" bIns="95250" anchor="t" anchorCtr="0"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• 맡은 역할과 책임은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  무엇이었습니까?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• 왜 그 역할을 담당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  하게 되었죠?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• 목표-구현목표</a:t>
                      </a:r>
                      <a:endParaRPr sz="1000" u="none" strike="noStrike" cap="none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 vert="horz" lIns="95250" tIns="95250" rIns="95250" bIns="95250" anchor="t" anchorCtr="0"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• 당신이 취한 행동,계획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  은 무엇이었나요?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• 어떠한 노력을 했죠?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• 어떤 점이 남과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  차별적이었죠?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• 우선순위는 어떻게?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• 핵심이 되는 문제의 해결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• 가장 주요사항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• 나의 전문성, 역량</a:t>
                      </a:r>
                      <a:endParaRPr sz="1000" u="none" strike="noStrike" cap="none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 vert="horz" lIns="95250" tIns="95250" rIns="95250" bIns="95250" anchor="t" anchorCtr="0"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• 결과는 어떠했죠?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• 주변사람의 반응은?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• 만약 그 일을 다시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  한다면 어떻게 달리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   해보고 싶나요?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• 목표의 달성여부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• 구현의 여부</a:t>
                      </a:r>
                      <a:endParaRPr sz="1000" u="none" strike="noStrike" cap="none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 vert="horz" lIns="95250" tIns="95250" rIns="95250" bIns="95250" anchor="t" anchorCtr="0"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• 이 경험을 통해서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  깨달은 점은 무엇?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• 향후 개인측면/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  업무측면에서 적용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   가능한 점은?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• 직무적으로 성장하였음을 보여주는 파트</a:t>
                      </a:r>
                      <a:endParaRPr lang="ko-KR" sz="1000" i="0" u="none" strike="noStrike" cap="non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• 나의 가치관이나 강점등을 확인하는 마무리</a:t>
                      </a:r>
                      <a:endParaRPr sz="1000" u="none" strike="noStrike" cap="none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ddeaf6"/>
                    </a:solidFill>
                  </a:tcPr>
                </a:tc>
              </a:tr>
              <a:tr h="67865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</a:tr>
              <a:tr h="67865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</a:tr>
              <a:tr h="67865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</a:tr>
              <a:tr h="67865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</a:tr>
              <a:tr h="67865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</a:tr>
              <a:tr h="67865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906</ep:Words>
  <ep:PresentationFormat/>
  <ep:Paragraphs>33</ep:Paragraphs>
  <ep:Slides>8</ep:Slides>
  <ep:Notes>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2020-12-27T11:04:42.000</dcterms:created>
  <dc:creator>jms</dc:creator>
  <cp:lastModifiedBy>user</cp:lastModifiedBy>
  <dcterms:modified xsi:type="dcterms:W3CDTF">2022-03-11T09:03:12.792</dcterms:modified>
  <cp:revision>7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