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7.xml" ContentType="application/vnd.openxmlformats-officedocument.drawingml.chart+xml"/>
  <Override PartName="/ppt/notesSlides/notesSlide25.xml" ContentType="application/vnd.openxmlformats-officedocument.presentationml.notesSlide+xml"/>
  <Override PartName="/ppt/charts/chart8.xml" ContentType="application/vnd.openxmlformats-officedocument.drawingml.chart+xml"/>
  <Override PartName="/ppt/theme/themeOverride1.xml" ContentType="application/vnd.openxmlformats-officedocument.themeOverride+xml"/>
  <Override PartName="/ppt/notesSlides/notesSlide26.xml" ContentType="application/vnd.openxmlformats-officedocument.presentationml.notesSlide+xml"/>
  <Override PartName="/ppt/charts/chart9.xml" ContentType="application/vnd.openxmlformats-officedocument.drawingml.chart+xml"/>
  <Override PartName="/ppt/notesSlides/notesSlide27.xml" ContentType="application/vnd.openxmlformats-officedocument.presentationml.notesSlide+xml"/>
  <Override PartName="/ppt/charts/chart10.xml" ContentType="application/vnd.openxmlformats-officedocument.drawingml.chart+xml"/>
  <Override PartName="/ppt/theme/themeOverride2.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291" r:id="rId3"/>
    <p:sldId id="298" r:id="rId4"/>
    <p:sldId id="257" r:id="rId5"/>
    <p:sldId id="293" r:id="rId6"/>
    <p:sldId id="294" r:id="rId7"/>
    <p:sldId id="299" r:id="rId8"/>
    <p:sldId id="300" r:id="rId9"/>
    <p:sldId id="262" r:id="rId10"/>
    <p:sldId id="263" r:id="rId11"/>
    <p:sldId id="301" r:id="rId12"/>
    <p:sldId id="264" r:id="rId13"/>
    <p:sldId id="312" r:id="rId14"/>
    <p:sldId id="303" r:id="rId15"/>
    <p:sldId id="281" r:id="rId16"/>
    <p:sldId id="285" r:id="rId17"/>
    <p:sldId id="304" r:id="rId18"/>
    <p:sldId id="267" r:id="rId19"/>
    <p:sldId id="268" r:id="rId20"/>
    <p:sldId id="269" r:id="rId21"/>
    <p:sldId id="305" r:id="rId22"/>
    <p:sldId id="287" r:id="rId23"/>
    <p:sldId id="307" r:id="rId24"/>
    <p:sldId id="289" r:id="rId25"/>
    <p:sldId id="309" r:id="rId26"/>
    <p:sldId id="308" r:id="rId27"/>
    <p:sldId id="310" r:id="rId28"/>
    <p:sldId id="313" r:id="rId29"/>
    <p:sldId id="272" r:id="rId30"/>
    <p:sldId id="273" r:id="rId31"/>
    <p:sldId id="259" r:id="rId3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565" autoAdjust="0"/>
  </p:normalViewPr>
  <p:slideViewPr>
    <p:cSldViewPr>
      <p:cViewPr varScale="1">
        <p:scale>
          <a:sx n="114" d="100"/>
          <a:sy n="114" d="100"/>
        </p:scale>
        <p:origin x="-366" y="-96"/>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Mac%20HD:Users:sangmin:Documents:Paper:2013_PACT:pact13_auto_final_submit:FIG:motivation_B.xlsx" TargetMode="External"/></Relationships>
</file>

<file path=ppt/charts/_rels/chart10.xml.rels><?xml version="1.0" encoding="UTF-8" standalone="yes"?>
<Relationships xmlns="http://schemas.openxmlformats.org/package/2006/relationships"><Relationship Id="rId2" Type="http://schemas.openxmlformats.org/officeDocument/2006/relationships/oleObject" Target="Mac%20HD:Users:sangmin:Documents:Paper:2013_PACT:pact13_auto_final_submit:FIG:work_group_size.xlsx" TargetMode="External"/><Relationship Id="rId1" Type="http://schemas.openxmlformats.org/officeDocument/2006/relationships/themeOverride" Target="../theme/themeOverride2.xml"/></Relationships>
</file>

<file path=ppt/charts/_rels/chart2.xml.rels><?xml version="1.0" encoding="UTF-8" standalone="yes"?>
<Relationships xmlns="http://schemas.openxmlformats.org/package/2006/relationships"><Relationship Id="rId1" Type="http://schemas.openxmlformats.org/officeDocument/2006/relationships/oleObject" Target="Mac%20HD:Users:sangmin:Documents:Paper:2013_PACT:pact13_auto_final_submit:FIG:motivation_B.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20HD:Users:sangmin:Documents:Paper:2013_PACT:pact13_auto_final_submit:FIG:motivation_B.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20HD:Users:sangmin:Documents:Paper:2013_PACT:pact13_auto_final_submit:FIG:motivation_B.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I:\Paper_Work\2013_PACT\data\work_group_size.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20HD:Users:sangmin:Documents:Paper:2013_PACT:pact13_auto_final_submit:FIG:work_group_siz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20HD:Users:sangmin:Documents:Paper:2013_PACT:pact13_auto_final_submit:FIG:counter_SP_snucore09_M3.xlsx" TargetMode="External"/></Relationships>
</file>

<file path=ppt/charts/_rels/chart8.xml.rels><?xml version="1.0" encoding="UTF-8" standalone="yes"?>
<Relationships xmlns="http://schemas.openxmlformats.org/package/2006/relationships"><Relationship Id="rId2" Type="http://schemas.openxmlformats.org/officeDocument/2006/relationships/oleObject" Target="Mac%20HD:Users:sangmin:Documents:Paper:2013_PACT:pact13_auto_final_submit:FIG:work_group_size.xlsx" TargetMode="External"/><Relationship Id="rId1" Type="http://schemas.openxmlformats.org/officeDocument/2006/relationships/themeOverride" Target="../theme/themeOverride1.xml"/></Relationships>
</file>

<file path=ppt/charts/_rels/chart9.xml.rels><?xml version="1.0" encoding="UTF-8" standalone="yes"?>
<Relationships xmlns="http://schemas.openxmlformats.org/package/2006/relationships"><Relationship Id="rId1" Type="http://schemas.openxmlformats.org/officeDocument/2006/relationships/oleObject" Target="Mac%20HD:Users:sangmin:Documents:Paper:2013_PACT:pact13_auto_final_submit:FIG:counter_CG_snucore09_M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03077457463899"/>
          <c:y val="4.7262339347738297E-2"/>
          <c:w val="0.82695529804634105"/>
          <c:h val="0.70635173561227804"/>
        </c:manualLayout>
      </c:layout>
      <c:barChart>
        <c:barDir val="col"/>
        <c:grouping val="clustered"/>
        <c:varyColors val="0"/>
        <c:ser>
          <c:idx val="0"/>
          <c:order val="0"/>
          <c:tx>
            <c:strRef>
              <c:f>all!$J$15</c:f>
              <c:strCache>
                <c:ptCount val="1"/>
                <c:pt idx="0">
                  <c:v>X5680 (AMD)</c:v>
                </c:pt>
              </c:strCache>
            </c:strRef>
          </c:tx>
          <c:spPr>
            <a:solidFill>
              <a:schemeClr val="tx1"/>
            </a:solidFill>
            <a:ln w="12700">
              <a:solidFill>
                <a:schemeClr val="tx1"/>
              </a:solidFill>
            </a:ln>
          </c:spPr>
          <c:invertIfNegative val="0"/>
          <c:dPt>
            <c:idx val="2"/>
            <c:invertIfNegative val="0"/>
            <c:bubble3D val="0"/>
            <c:spPr>
              <a:solidFill>
                <a:srgbClr val="FF0000"/>
              </a:solidFill>
              <a:ln w="12700">
                <a:solidFill>
                  <a:schemeClr val="tx1"/>
                </a:solidFill>
              </a:ln>
            </c:spPr>
          </c:dPt>
          <c:dPt>
            <c:idx val="9"/>
            <c:invertIfNegative val="0"/>
            <c:bubble3D val="0"/>
            <c:spPr>
              <a:solidFill>
                <a:srgbClr val="0000FF"/>
              </a:solidFill>
              <a:ln w="12700">
                <a:solidFill>
                  <a:schemeClr val="tx1"/>
                </a:solidFill>
              </a:ln>
            </c:spPr>
          </c:dPt>
          <c:cat>
            <c:strRef>
              <c:f>all!$I$16:$I$27</c:f>
              <c:strCache>
                <c:ptCount val="12"/>
                <c:pt idx="0">
                  <c:v>(1,1)</c:v>
                </c:pt>
                <c:pt idx="1">
                  <c:v>(1,2)</c:v>
                </c:pt>
                <c:pt idx="2">
                  <c:v>(2,50)</c:v>
                </c:pt>
                <c:pt idx="3">
                  <c:v>(4,1)</c:v>
                </c:pt>
                <c:pt idx="4">
                  <c:v>(4,25)</c:v>
                </c:pt>
                <c:pt idx="5">
                  <c:v>(5,20)</c:v>
                </c:pt>
                <c:pt idx="6">
                  <c:v>(10,10)</c:v>
                </c:pt>
                <c:pt idx="7">
                  <c:v>(20,5)</c:v>
                </c:pt>
                <c:pt idx="8">
                  <c:v>(20,50)</c:v>
                </c:pt>
                <c:pt idx="9">
                  <c:v>(25,4)</c:v>
                </c:pt>
                <c:pt idx="10">
                  <c:v>(50,1)</c:v>
                </c:pt>
                <c:pt idx="11">
                  <c:v>(100,1)</c:v>
                </c:pt>
              </c:strCache>
            </c:strRef>
          </c:cat>
          <c:val>
            <c:numRef>
              <c:f>all!$J$16:$J$27</c:f>
              <c:numCache>
                <c:formatCode>0.000</c:formatCode>
                <c:ptCount val="12"/>
                <c:pt idx="0">
                  <c:v>1</c:v>
                </c:pt>
                <c:pt idx="1">
                  <c:v>0.99931602673713704</c:v>
                </c:pt>
                <c:pt idx="2">
                  <c:v>1.057578112855589</c:v>
                </c:pt>
                <c:pt idx="3">
                  <c:v>0.95781128555883699</c:v>
                </c:pt>
                <c:pt idx="4">
                  <c:v>1.0521063267526809</c:v>
                </c:pt>
                <c:pt idx="5">
                  <c:v>1.0012968843685459</c:v>
                </c:pt>
                <c:pt idx="6">
                  <c:v>0.93665696964313505</c:v>
                </c:pt>
                <c:pt idx="7">
                  <c:v>0.92693921964868697</c:v>
                </c:pt>
                <c:pt idx="8">
                  <c:v>1.0346783327041369</c:v>
                </c:pt>
                <c:pt idx="9">
                  <c:v>0.88856565477115801</c:v>
                </c:pt>
                <c:pt idx="10">
                  <c:v>1.002891341520286</c:v>
                </c:pt>
                <c:pt idx="11">
                  <c:v>0.99068197463969299</c:v>
                </c:pt>
              </c:numCache>
            </c:numRef>
          </c:val>
        </c:ser>
        <c:dLbls>
          <c:showLegendKey val="0"/>
          <c:showVal val="0"/>
          <c:showCatName val="0"/>
          <c:showSerName val="0"/>
          <c:showPercent val="0"/>
          <c:showBubbleSize val="0"/>
        </c:dLbls>
        <c:gapWidth val="100"/>
        <c:axId val="110413312"/>
        <c:axId val="101266496"/>
      </c:barChart>
      <c:catAx>
        <c:axId val="110413312"/>
        <c:scaling>
          <c:orientation val="minMax"/>
        </c:scaling>
        <c:delete val="0"/>
        <c:axPos val="b"/>
        <c:title>
          <c:tx>
            <c:rich>
              <a:bodyPr/>
              <a:lstStyle/>
              <a:p>
                <a:pPr>
                  <a:defRPr/>
                </a:pPr>
                <a:r>
                  <a:rPr lang="en-US"/>
                  <a:t>Work-Group Size</a:t>
                </a:r>
                <a:endParaRPr lang="ko-KR"/>
              </a:p>
            </c:rich>
          </c:tx>
          <c:layout/>
          <c:overlay val="0"/>
        </c:title>
        <c:majorTickMark val="out"/>
        <c:minorTickMark val="none"/>
        <c:tickLblPos val="nextTo"/>
        <c:spPr>
          <a:noFill/>
          <a:ln w="12700">
            <a:solidFill>
              <a:schemeClr val="tx1"/>
            </a:solidFill>
          </a:ln>
        </c:spPr>
        <c:crossAx val="101266496"/>
        <c:crosses val="autoZero"/>
        <c:auto val="1"/>
        <c:lblAlgn val="ctr"/>
        <c:lblOffset val="50"/>
        <c:noMultiLvlLbl val="0"/>
      </c:catAx>
      <c:valAx>
        <c:axId val="101266496"/>
        <c:scaling>
          <c:orientation val="minMax"/>
          <c:max val="1.2"/>
          <c:min val="0.7"/>
        </c:scaling>
        <c:delete val="0"/>
        <c:axPos val="l"/>
        <c:majorGridlines>
          <c:spPr>
            <a:ln>
              <a:solidFill>
                <a:schemeClr val="tx1"/>
              </a:solidFill>
            </a:ln>
          </c:spPr>
        </c:majorGridlines>
        <c:title>
          <c:tx>
            <c:rich>
              <a:bodyPr rot="-5400000" vert="horz"/>
              <a:lstStyle/>
              <a:p>
                <a:pPr>
                  <a:defRPr/>
                </a:pPr>
                <a:r>
                  <a:rPr lang="en-US"/>
                  <a:t>Normalized Execution Time</a:t>
                </a:r>
                <a:endParaRPr lang="ko-KR"/>
              </a:p>
            </c:rich>
          </c:tx>
          <c:layout>
            <c:manualLayout>
              <c:xMode val="edge"/>
              <c:yMode val="edge"/>
              <c:x val="9.5543174230125101E-3"/>
              <c:y val="3.1534578048520299E-2"/>
            </c:manualLayout>
          </c:layout>
          <c:overlay val="0"/>
        </c:title>
        <c:numFmt formatCode="#,##0.0_);[Red]\(#,##0.0\)" sourceLinked="0"/>
        <c:majorTickMark val="out"/>
        <c:minorTickMark val="none"/>
        <c:tickLblPos val="nextTo"/>
        <c:spPr>
          <a:ln w="12700">
            <a:solidFill>
              <a:schemeClr val="tx1"/>
            </a:solidFill>
          </a:ln>
        </c:spPr>
        <c:crossAx val="110413312"/>
        <c:crosses val="autoZero"/>
        <c:crossBetween val="between"/>
        <c:majorUnit val="0.1"/>
      </c:valAx>
      <c:spPr>
        <a:noFill/>
        <a:ln w="12700">
          <a:solidFill>
            <a:schemeClr val="tx1"/>
          </a:solidFill>
        </a:ln>
      </c:spPr>
    </c:plotArea>
    <c:plotVisOnly val="1"/>
    <c:dispBlanksAs val="gap"/>
    <c:showDLblsOverMax val="0"/>
  </c:chart>
  <c:spPr>
    <a:noFill/>
    <a:ln>
      <a:noFill/>
    </a:ln>
  </c:spPr>
  <c:txPr>
    <a:bodyPr/>
    <a:lstStyle/>
    <a:p>
      <a:pPr>
        <a:defRPr sz="1200">
          <a:latin typeface="Arial" pitchFamily="34" charset="0"/>
          <a:cs typeface="Arial" pitchFamily="34" charset="0"/>
        </a:defRPr>
      </a:pPr>
      <a:endParaRPr lang="ko-K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9.5136134067952197E-2"/>
          <c:y val="1.6813499975428699E-2"/>
          <c:w val="0.89931634527089099"/>
          <c:h val="0.89215416666666703"/>
        </c:manualLayout>
      </c:layout>
      <c:barChart>
        <c:barDir val="col"/>
        <c:grouping val="clustered"/>
        <c:varyColors val="0"/>
        <c:ser>
          <c:idx val="0"/>
          <c:order val="0"/>
          <c:tx>
            <c:strRef>
              <c:f>accuracy_summary!$I$2</c:f>
              <c:strCache>
                <c:ptCount val="1"/>
                <c:pt idx="0">
                  <c:v>ES-M</c:v>
                </c:pt>
              </c:strCache>
            </c:strRef>
          </c:tx>
          <c:spPr>
            <a:solidFill>
              <a:schemeClr val="bg1"/>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accuracy_summary!$I$3:$I$34</c:f>
              <c:numCache>
                <c:formatCode>0.00</c:formatCode>
                <c:ptCount val="32"/>
                <c:pt idx="0">
                  <c:v>1.098942032516431</c:v>
                </c:pt>
                <c:pt idx="1">
                  <c:v>1.1745767391503299</c:v>
                </c:pt>
                <c:pt idx="2">
                  <c:v>1.1500063389275359</c:v>
                </c:pt>
                <c:pt idx="3">
                  <c:v>1</c:v>
                </c:pt>
                <c:pt idx="4">
                  <c:v>1</c:v>
                </c:pt>
                <c:pt idx="5">
                  <c:v>1.077464788732394</c:v>
                </c:pt>
                <c:pt idx="6">
                  <c:v>1.2064343163538871</c:v>
                </c:pt>
                <c:pt idx="7">
                  <c:v>1.733166567218984</c:v>
                </c:pt>
                <c:pt idx="8">
                  <c:v>1.5641218637992831</c:v>
                </c:pt>
                <c:pt idx="9">
                  <c:v>1.465937178881884</c:v>
                </c:pt>
                <c:pt idx="10">
                  <c:v>1.0507990692877169</c:v>
                </c:pt>
                <c:pt idx="11">
                  <c:v>1.4265345409472121</c:v>
                </c:pt>
                <c:pt idx="12">
                  <c:v>1.42001448918166</c:v>
                </c:pt>
                <c:pt idx="13">
                  <c:v>1.5276554247573311</c:v>
                </c:pt>
                <c:pt idx="14">
                  <c:v>1.048055030269186</c:v>
                </c:pt>
                <c:pt idx="15">
                  <c:v>1.628941247851148</c:v>
                </c:pt>
                <c:pt idx="16">
                  <c:v>1.0098232374007661</c:v>
                </c:pt>
                <c:pt idx="17">
                  <c:v>1.6077912328764039</c:v>
                </c:pt>
                <c:pt idx="18">
                  <c:v>1.34928366221323</c:v>
                </c:pt>
                <c:pt idx="19">
                  <c:v>1.2842579288878511</c:v>
                </c:pt>
                <c:pt idx="20">
                  <c:v>1.329756568643957</c:v>
                </c:pt>
                <c:pt idx="21">
                  <c:v>1.2154863202133359</c:v>
                </c:pt>
                <c:pt idx="22">
                  <c:v>1.1009556543733681</c:v>
                </c:pt>
                <c:pt idx="23">
                  <c:v>1.2452879229277209</c:v>
                </c:pt>
                <c:pt idx="24">
                  <c:v>1.1752195663591181</c:v>
                </c:pt>
                <c:pt idx="25">
                  <c:v>1.5514918997377229</c:v>
                </c:pt>
                <c:pt idx="26">
                  <c:v>1.4488439138083899</c:v>
                </c:pt>
                <c:pt idx="27">
                  <c:v>1.430901708265609</c:v>
                </c:pt>
                <c:pt idx="28">
                  <c:v>1.4159874029758699</c:v>
                </c:pt>
                <c:pt idx="29">
                  <c:v>1.557361324945032</c:v>
                </c:pt>
                <c:pt idx="30">
                  <c:v>1.406389031957423</c:v>
                </c:pt>
                <c:pt idx="31">
                  <c:v>1.296210888442795</c:v>
                </c:pt>
              </c:numCache>
            </c:numRef>
          </c:val>
        </c:ser>
        <c:ser>
          <c:idx val="1"/>
          <c:order val="1"/>
          <c:tx>
            <c:strRef>
              <c:f>accuracy_summary!$J$2</c:f>
              <c:strCache>
                <c:ptCount val="1"/>
                <c:pt idx="0">
                  <c:v>AS</c:v>
                </c:pt>
              </c:strCache>
            </c:strRef>
          </c:tx>
          <c:spPr>
            <a:solidFill>
              <a:schemeClr val="bg1">
                <a:lumMod val="50000"/>
              </a:schemeClr>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accuracy_summary!$J$3:$J$34</c:f>
              <c:numCache>
                <c:formatCode>0.00</c:formatCode>
                <c:ptCount val="32"/>
                <c:pt idx="0">
                  <c:v>1.0048860370087329</c:v>
                </c:pt>
                <c:pt idx="1">
                  <c:v>1.0060422182823869</c:v>
                </c:pt>
                <c:pt idx="2">
                  <c:v>0.99902003180041798</c:v>
                </c:pt>
                <c:pt idx="3">
                  <c:v>1</c:v>
                </c:pt>
                <c:pt idx="4">
                  <c:v>1</c:v>
                </c:pt>
                <c:pt idx="5">
                  <c:v>1.018779342723005</c:v>
                </c:pt>
                <c:pt idx="6">
                  <c:v>1.0268096514745311</c:v>
                </c:pt>
                <c:pt idx="7">
                  <c:v>2.4682838389865509</c:v>
                </c:pt>
                <c:pt idx="8">
                  <c:v>1.0329749103942649</c:v>
                </c:pt>
                <c:pt idx="9">
                  <c:v>1</c:v>
                </c:pt>
                <c:pt idx="10">
                  <c:v>1.018423448349544</c:v>
                </c:pt>
                <c:pt idx="11">
                  <c:v>2.531571638449992</c:v>
                </c:pt>
                <c:pt idx="12">
                  <c:v>1</c:v>
                </c:pt>
                <c:pt idx="13">
                  <c:v>1</c:v>
                </c:pt>
                <c:pt idx="14">
                  <c:v>1.0337255001501831</c:v>
                </c:pt>
                <c:pt idx="15">
                  <c:v>2.4801294367479021</c:v>
                </c:pt>
                <c:pt idx="16">
                  <c:v>1.00206089283322</c:v>
                </c:pt>
                <c:pt idx="17">
                  <c:v>1.065412744402408</c:v>
                </c:pt>
                <c:pt idx="18">
                  <c:v>1.014827342773766</c:v>
                </c:pt>
                <c:pt idx="19">
                  <c:v>1.076310707563441</c:v>
                </c:pt>
                <c:pt idx="20">
                  <c:v>1.1975008815372741</c:v>
                </c:pt>
                <c:pt idx="21">
                  <c:v>1.0448258200935181</c:v>
                </c:pt>
                <c:pt idx="22">
                  <c:v>1.0388613513562519</c:v>
                </c:pt>
                <c:pt idx="23">
                  <c:v>1.148183681752865</c:v>
                </c:pt>
                <c:pt idx="24">
                  <c:v>1.044915681891591</c:v>
                </c:pt>
                <c:pt idx="25">
                  <c:v>1.1423700903499621</c:v>
                </c:pt>
                <c:pt idx="26">
                  <c:v>1.035294527220441</c:v>
                </c:pt>
                <c:pt idx="27">
                  <c:v>1.06724212134254</c:v>
                </c:pt>
                <c:pt idx="28">
                  <c:v>1.03774726251467</c:v>
                </c:pt>
                <c:pt idx="29">
                  <c:v>1.0404062762510169</c:v>
                </c:pt>
                <c:pt idx="30">
                  <c:v>1.061424635584006</c:v>
                </c:pt>
                <c:pt idx="31">
                  <c:v>1.1321135413819261</c:v>
                </c:pt>
              </c:numCache>
            </c:numRef>
          </c:val>
        </c:ser>
        <c:ser>
          <c:idx val="2"/>
          <c:order val="2"/>
          <c:tx>
            <c:strRef>
              <c:f>accuracy_summary!$K$2</c:f>
              <c:strCache>
                <c:ptCount val="1"/>
                <c:pt idx="0">
                  <c:v>AS-VIS</c:v>
                </c:pt>
              </c:strCache>
            </c:strRef>
          </c:tx>
          <c:spPr>
            <a:solidFill>
              <a:schemeClr val="tx1"/>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accuracy_summary!$K$3:$K$34</c:f>
              <c:numCache>
                <c:formatCode>0.00</c:formatCode>
                <c:ptCount val="32"/>
                <c:pt idx="0">
                  <c:v>1.0037317265998791</c:v>
                </c:pt>
                <c:pt idx="1">
                  <c:v>1.008307468469684</c:v>
                </c:pt>
                <c:pt idx="2">
                  <c:v>0.99902003180041798</c:v>
                </c:pt>
                <c:pt idx="3">
                  <c:v>0.32254098360655697</c:v>
                </c:pt>
                <c:pt idx="4">
                  <c:v>0.307556187974314</c:v>
                </c:pt>
                <c:pt idx="5">
                  <c:v>1.086697965571205</c:v>
                </c:pt>
                <c:pt idx="6">
                  <c:v>1.1233243967828419</c:v>
                </c:pt>
                <c:pt idx="7">
                  <c:v>2.4849222013127101</c:v>
                </c:pt>
                <c:pt idx="8">
                  <c:v>1.0333691756272401</c:v>
                </c:pt>
                <c:pt idx="9">
                  <c:v>0.98414197239425705</c:v>
                </c:pt>
                <c:pt idx="10">
                  <c:v>1.049131499420713</c:v>
                </c:pt>
                <c:pt idx="11">
                  <c:v>2.5520433587801619</c:v>
                </c:pt>
                <c:pt idx="12">
                  <c:v>1.010610151389542</c:v>
                </c:pt>
                <c:pt idx="13">
                  <c:v>0.90249135789317003</c:v>
                </c:pt>
                <c:pt idx="14">
                  <c:v>1.056011743852034</c:v>
                </c:pt>
                <c:pt idx="15">
                  <c:v>2.4963697037111938</c:v>
                </c:pt>
                <c:pt idx="16">
                  <c:v>1.0034683434949081</c:v>
                </c:pt>
                <c:pt idx="17">
                  <c:v>1.065412744402408</c:v>
                </c:pt>
                <c:pt idx="18">
                  <c:v>1.014827342773766</c:v>
                </c:pt>
                <c:pt idx="19">
                  <c:v>1.076310707563441</c:v>
                </c:pt>
                <c:pt idx="20">
                  <c:v>1.1975008815372741</c:v>
                </c:pt>
                <c:pt idx="21">
                  <c:v>1.0448258200935181</c:v>
                </c:pt>
                <c:pt idx="22">
                  <c:v>1.0388613513562519</c:v>
                </c:pt>
                <c:pt idx="23">
                  <c:v>1.148183681752865</c:v>
                </c:pt>
                <c:pt idx="24">
                  <c:v>1.044915681891591</c:v>
                </c:pt>
                <c:pt idx="25">
                  <c:v>1.036691179510264</c:v>
                </c:pt>
                <c:pt idx="26">
                  <c:v>1.035294527220441</c:v>
                </c:pt>
                <c:pt idx="27">
                  <c:v>1.034812179110268</c:v>
                </c:pt>
                <c:pt idx="28">
                  <c:v>1.021113832378362</c:v>
                </c:pt>
                <c:pt idx="29">
                  <c:v>1.0404062762510169</c:v>
                </c:pt>
                <c:pt idx="30">
                  <c:v>1.1006785536179999</c:v>
                </c:pt>
                <c:pt idx="31">
                  <c:v>1.05126594310387</c:v>
                </c:pt>
              </c:numCache>
            </c:numRef>
          </c:val>
        </c:ser>
        <c:dLbls>
          <c:showLegendKey val="0"/>
          <c:showVal val="0"/>
          <c:showCatName val="0"/>
          <c:showSerName val="0"/>
          <c:showPercent val="0"/>
          <c:showBubbleSize val="0"/>
        </c:dLbls>
        <c:gapWidth val="100"/>
        <c:axId val="115176448"/>
        <c:axId val="113416960"/>
      </c:barChart>
      <c:catAx>
        <c:axId val="115176448"/>
        <c:scaling>
          <c:orientation val="minMax"/>
        </c:scaling>
        <c:delete val="0"/>
        <c:axPos val="b"/>
        <c:numFmt formatCode="General" sourceLinked="1"/>
        <c:majorTickMark val="out"/>
        <c:minorTickMark val="none"/>
        <c:tickLblPos val="nextTo"/>
        <c:spPr>
          <a:noFill/>
          <a:ln w="12700">
            <a:solidFill>
              <a:schemeClr val="tx1"/>
            </a:solidFill>
          </a:ln>
        </c:spPr>
        <c:crossAx val="113416960"/>
        <c:crosses val="autoZero"/>
        <c:auto val="1"/>
        <c:lblAlgn val="ctr"/>
        <c:lblOffset val="50"/>
        <c:noMultiLvlLbl val="0"/>
      </c:catAx>
      <c:valAx>
        <c:axId val="113416960"/>
        <c:scaling>
          <c:orientation val="minMax"/>
          <c:max val="2"/>
          <c:min val="0"/>
        </c:scaling>
        <c:delete val="0"/>
        <c:axPos val="l"/>
        <c:majorGridlines/>
        <c:title>
          <c:tx>
            <c:rich>
              <a:bodyPr rot="-5400000" vert="horz"/>
              <a:lstStyle/>
              <a:p>
                <a:pPr>
                  <a:defRPr sz="1600"/>
                </a:pPr>
                <a:r>
                  <a:rPr lang="en-US" sz="1600"/>
                  <a:t>Normalized Execution Time</a:t>
                </a:r>
                <a:endParaRPr lang="ko-KR" sz="1600"/>
              </a:p>
            </c:rich>
          </c:tx>
          <c:layout>
            <c:manualLayout>
              <c:xMode val="edge"/>
              <c:yMode val="edge"/>
              <c:x val="0"/>
              <c:y val="0.14831481481481501"/>
            </c:manualLayout>
          </c:layout>
          <c:overlay val="0"/>
        </c:title>
        <c:numFmt formatCode="#,##0.0_);[Red]\(#,##0.0\)" sourceLinked="0"/>
        <c:majorTickMark val="out"/>
        <c:minorTickMark val="none"/>
        <c:tickLblPos val="nextTo"/>
        <c:spPr>
          <a:noFill/>
          <a:ln w="12700">
            <a:solidFill>
              <a:schemeClr val="tx1"/>
            </a:solidFill>
          </a:ln>
        </c:spPr>
        <c:crossAx val="115176448"/>
        <c:crosses val="autoZero"/>
        <c:crossBetween val="between"/>
      </c:valAx>
      <c:spPr>
        <a:noFill/>
        <a:ln w="10160">
          <a:solidFill>
            <a:schemeClr val="tx1"/>
          </a:solidFill>
        </a:ln>
      </c:spPr>
    </c:plotArea>
    <c:legend>
      <c:legendPos val="t"/>
      <c:layout>
        <c:manualLayout>
          <c:xMode val="edge"/>
          <c:yMode val="edge"/>
          <c:x val="0.76147372498225097"/>
          <c:y val="2.2960595377935201E-2"/>
          <c:w val="0.22380983189775"/>
          <c:h val="9.4980324074074002E-2"/>
        </c:manualLayout>
      </c:layout>
      <c:overlay val="0"/>
    </c:legend>
    <c:plotVisOnly val="1"/>
    <c:dispBlanksAs val="gap"/>
    <c:showDLblsOverMax val="0"/>
  </c:chart>
  <c:spPr>
    <a:noFill/>
    <a:ln>
      <a:noFill/>
    </a:ln>
  </c:spPr>
  <c:txPr>
    <a:bodyPr/>
    <a:lstStyle/>
    <a:p>
      <a:pPr>
        <a:defRPr sz="1400">
          <a:latin typeface="Arial" pitchFamily="34" charset="0"/>
          <a:cs typeface="Arial" pitchFamily="34" charset="0"/>
        </a:defRPr>
      </a:pPr>
      <a:endParaRPr lang="ko-KR"/>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03077457463899"/>
          <c:y val="4.7262339347738297E-2"/>
          <c:w val="0.82695529804634105"/>
          <c:h val="0.70635173561227804"/>
        </c:manualLayout>
      </c:layout>
      <c:barChart>
        <c:barDir val="col"/>
        <c:grouping val="clustered"/>
        <c:varyColors val="0"/>
        <c:ser>
          <c:idx val="0"/>
          <c:order val="0"/>
          <c:tx>
            <c:strRef>
              <c:f>all!$K$15</c:f>
              <c:strCache>
                <c:ptCount val="1"/>
                <c:pt idx="0">
                  <c:v>6172 (AMD)</c:v>
                </c:pt>
              </c:strCache>
            </c:strRef>
          </c:tx>
          <c:spPr>
            <a:solidFill>
              <a:schemeClr val="tx1"/>
            </a:solidFill>
            <a:ln w="12700">
              <a:solidFill>
                <a:schemeClr val="tx1"/>
              </a:solidFill>
            </a:ln>
          </c:spPr>
          <c:invertIfNegative val="0"/>
          <c:dPt>
            <c:idx val="8"/>
            <c:invertIfNegative val="0"/>
            <c:bubble3D val="0"/>
            <c:spPr>
              <a:solidFill>
                <a:srgbClr val="FF0000"/>
              </a:solidFill>
              <a:ln w="12700">
                <a:solidFill>
                  <a:schemeClr val="tx1"/>
                </a:solidFill>
              </a:ln>
            </c:spPr>
          </c:dPt>
          <c:dPt>
            <c:idx val="10"/>
            <c:invertIfNegative val="0"/>
            <c:bubble3D val="0"/>
            <c:spPr>
              <a:solidFill>
                <a:srgbClr val="0000FF"/>
              </a:solidFill>
              <a:ln w="12700">
                <a:solidFill>
                  <a:schemeClr val="tx1"/>
                </a:solidFill>
              </a:ln>
            </c:spPr>
          </c:dPt>
          <c:cat>
            <c:strRef>
              <c:f>all!$I$16:$I$27</c:f>
              <c:strCache>
                <c:ptCount val="12"/>
                <c:pt idx="0">
                  <c:v>(1,1)</c:v>
                </c:pt>
                <c:pt idx="1">
                  <c:v>(1,2)</c:v>
                </c:pt>
                <c:pt idx="2">
                  <c:v>(2,50)</c:v>
                </c:pt>
                <c:pt idx="3">
                  <c:v>(4,1)</c:v>
                </c:pt>
                <c:pt idx="4">
                  <c:v>(4,25)</c:v>
                </c:pt>
                <c:pt idx="5">
                  <c:v>(5,20)</c:v>
                </c:pt>
                <c:pt idx="6">
                  <c:v>(10,10)</c:v>
                </c:pt>
                <c:pt idx="7">
                  <c:v>(20,5)</c:v>
                </c:pt>
                <c:pt idx="8">
                  <c:v>(20,50)</c:v>
                </c:pt>
                <c:pt idx="9">
                  <c:v>(25,4)</c:v>
                </c:pt>
                <c:pt idx="10">
                  <c:v>(50,1)</c:v>
                </c:pt>
                <c:pt idx="11">
                  <c:v>(100,1)</c:v>
                </c:pt>
              </c:strCache>
            </c:strRef>
          </c:cat>
          <c:val>
            <c:numRef>
              <c:f>all!$K$16:$K$27</c:f>
              <c:numCache>
                <c:formatCode>0.000</c:formatCode>
                <c:ptCount val="12"/>
                <c:pt idx="0">
                  <c:v>1</c:v>
                </c:pt>
                <c:pt idx="1">
                  <c:v>0.92709023323955897</c:v>
                </c:pt>
                <c:pt idx="2">
                  <c:v>1.000779283526726</c:v>
                </c:pt>
                <c:pt idx="3">
                  <c:v>0.93998347918923297</c:v>
                </c:pt>
                <c:pt idx="4">
                  <c:v>0.98370907787380302</c:v>
                </c:pt>
                <c:pt idx="5">
                  <c:v>0.998047894765552</c:v>
                </c:pt>
                <c:pt idx="6">
                  <c:v>0.914699625164624</c:v>
                </c:pt>
                <c:pt idx="7">
                  <c:v>0.94941280986261201</c:v>
                </c:pt>
                <c:pt idx="8">
                  <c:v>1.602417337499902</c:v>
                </c:pt>
                <c:pt idx="9">
                  <c:v>0.89774631204070998</c:v>
                </c:pt>
                <c:pt idx="10">
                  <c:v>0.836533591016419</c:v>
                </c:pt>
                <c:pt idx="11">
                  <c:v>0.87475744800230704</c:v>
                </c:pt>
              </c:numCache>
            </c:numRef>
          </c:val>
        </c:ser>
        <c:dLbls>
          <c:showLegendKey val="0"/>
          <c:showVal val="0"/>
          <c:showCatName val="0"/>
          <c:showSerName val="0"/>
          <c:showPercent val="0"/>
          <c:showBubbleSize val="0"/>
        </c:dLbls>
        <c:gapWidth val="100"/>
        <c:axId val="110412288"/>
        <c:axId val="101268800"/>
      </c:barChart>
      <c:catAx>
        <c:axId val="110412288"/>
        <c:scaling>
          <c:orientation val="minMax"/>
        </c:scaling>
        <c:delete val="0"/>
        <c:axPos val="b"/>
        <c:title>
          <c:tx>
            <c:rich>
              <a:bodyPr/>
              <a:lstStyle/>
              <a:p>
                <a:pPr>
                  <a:defRPr/>
                </a:pPr>
                <a:r>
                  <a:rPr lang="en-US"/>
                  <a:t>Work-Group Size</a:t>
                </a:r>
                <a:endParaRPr lang="ko-KR"/>
              </a:p>
            </c:rich>
          </c:tx>
          <c:layout/>
          <c:overlay val="0"/>
        </c:title>
        <c:majorTickMark val="out"/>
        <c:minorTickMark val="none"/>
        <c:tickLblPos val="nextTo"/>
        <c:spPr>
          <a:noFill/>
          <a:ln w="12700">
            <a:solidFill>
              <a:schemeClr val="tx1"/>
            </a:solidFill>
          </a:ln>
        </c:spPr>
        <c:crossAx val="101268800"/>
        <c:crosses val="autoZero"/>
        <c:auto val="1"/>
        <c:lblAlgn val="ctr"/>
        <c:lblOffset val="50"/>
        <c:noMultiLvlLbl val="0"/>
      </c:catAx>
      <c:valAx>
        <c:axId val="101268800"/>
        <c:scaling>
          <c:orientation val="minMax"/>
          <c:max val="1.6"/>
          <c:min val="0.7"/>
        </c:scaling>
        <c:delete val="0"/>
        <c:axPos val="l"/>
        <c:majorGridlines>
          <c:spPr>
            <a:ln>
              <a:solidFill>
                <a:schemeClr val="tx1"/>
              </a:solidFill>
            </a:ln>
          </c:spPr>
        </c:majorGridlines>
        <c:title>
          <c:tx>
            <c:rich>
              <a:bodyPr rot="-5400000" vert="horz"/>
              <a:lstStyle/>
              <a:p>
                <a:pPr>
                  <a:defRPr/>
                </a:pPr>
                <a:r>
                  <a:rPr lang="en-US"/>
                  <a:t>Normalized Execution Time</a:t>
                </a:r>
                <a:endParaRPr lang="ko-KR"/>
              </a:p>
            </c:rich>
          </c:tx>
          <c:layout>
            <c:manualLayout>
              <c:xMode val="edge"/>
              <c:yMode val="edge"/>
              <c:x val="9.5543174230125101E-3"/>
              <c:y val="3.1534578048520299E-2"/>
            </c:manualLayout>
          </c:layout>
          <c:overlay val="0"/>
        </c:title>
        <c:numFmt formatCode="#,##0.0_);[Red]\(#,##0.0\)" sourceLinked="0"/>
        <c:majorTickMark val="out"/>
        <c:minorTickMark val="none"/>
        <c:tickLblPos val="nextTo"/>
        <c:spPr>
          <a:ln w="12700">
            <a:solidFill>
              <a:schemeClr val="tx1"/>
            </a:solidFill>
          </a:ln>
        </c:spPr>
        <c:crossAx val="110412288"/>
        <c:crosses val="autoZero"/>
        <c:crossBetween val="between"/>
      </c:valAx>
      <c:spPr>
        <a:noFill/>
        <a:ln w="12700">
          <a:solidFill>
            <a:schemeClr val="tx1"/>
          </a:solidFill>
        </a:ln>
      </c:spPr>
    </c:plotArea>
    <c:plotVisOnly val="1"/>
    <c:dispBlanksAs val="gap"/>
    <c:showDLblsOverMax val="0"/>
  </c:chart>
  <c:spPr>
    <a:noFill/>
    <a:ln>
      <a:noFill/>
    </a:ln>
  </c:spPr>
  <c:txPr>
    <a:bodyPr/>
    <a:lstStyle/>
    <a:p>
      <a:pPr>
        <a:defRPr sz="1200">
          <a:latin typeface="Arial" pitchFamily="34" charset="0"/>
          <a:cs typeface="Arial" pitchFamily="34" charset="0"/>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03077457463899"/>
          <c:y val="4.7262339347738297E-2"/>
          <c:w val="0.82695529804634105"/>
          <c:h val="0.70635173561227804"/>
        </c:manualLayout>
      </c:layout>
      <c:barChart>
        <c:barDir val="col"/>
        <c:grouping val="clustered"/>
        <c:varyColors val="0"/>
        <c:ser>
          <c:idx val="0"/>
          <c:order val="0"/>
          <c:tx>
            <c:strRef>
              <c:f>all!$L$15</c:f>
              <c:strCache>
                <c:ptCount val="1"/>
                <c:pt idx="0">
                  <c:v>X5680 (SnuCL)</c:v>
                </c:pt>
              </c:strCache>
            </c:strRef>
          </c:tx>
          <c:spPr>
            <a:solidFill>
              <a:schemeClr val="tx1"/>
            </a:solidFill>
            <a:ln w="12700">
              <a:solidFill>
                <a:schemeClr val="tx1"/>
              </a:solidFill>
            </a:ln>
          </c:spPr>
          <c:invertIfNegative val="0"/>
          <c:dPt>
            <c:idx val="2"/>
            <c:invertIfNegative val="0"/>
            <c:bubble3D val="0"/>
            <c:spPr>
              <a:solidFill>
                <a:srgbClr val="FF0000"/>
              </a:solidFill>
              <a:ln w="12700">
                <a:solidFill>
                  <a:schemeClr val="tx1"/>
                </a:solidFill>
              </a:ln>
            </c:spPr>
          </c:dPt>
          <c:dPt>
            <c:idx val="3"/>
            <c:invertIfNegative val="0"/>
            <c:bubble3D val="0"/>
            <c:spPr>
              <a:solidFill>
                <a:srgbClr val="0000FF"/>
              </a:solidFill>
              <a:ln w="12700">
                <a:solidFill>
                  <a:schemeClr val="tx1"/>
                </a:solidFill>
              </a:ln>
            </c:spPr>
          </c:dPt>
          <c:cat>
            <c:strRef>
              <c:f>all!$I$16:$I$27</c:f>
              <c:strCache>
                <c:ptCount val="12"/>
                <c:pt idx="0">
                  <c:v>(1,1)</c:v>
                </c:pt>
                <c:pt idx="1">
                  <c:v>(1,2)</c:v>
                </c:pt>
                <c:pt idx="2">
                  <c:v>(2,50)</c:v>
                </c:pt>
                <c:pt idx="3">
                  <c:v>(4,1)</c:v>
                </c:pt>
                <c:pt idx="4">
                  <c:v>(4,25)</c:v>
                </c:pt>
                <c:pt idx="5">
                  <c:v>(5,20)</c:v>
                </c:pt>
                <c:pt idx="6">
                  <c:v>(10,10)</c:v>
                </c:pt>
                <c:pt idx="7">
                  <c:v>(20,5)</c:v>
                </c:pt>
                <c:pt idx="8">
                  <c:v>(20,50)</c:v>
                </c:pt>
                <c:pt idx="9">
                  <c:v>(25,4)</c:v>
                </c:pt>
                <c:pt idx="10">
                  <c:v>(50,1)</c:v>
                </c:pt>
                <c:pt idx="11">
                  <c:v>(100,1)</c:v>
                </c:pt>
              </c:strCache>
            </c:strRef>
          </c:cat>
          <c:val>
            <c:numRef>
              <c:f>all!$L$16:$L$27</c:f>
              <c:numCache>
                <c:formatCode>0.000</c:formatCode>
                <c:ptCount val="12"/>
                <c:pt idx="0">
                  <c:v>1</c:v>
                </c:pt>
                <c:pt idx="1">
                  <c:v>1.033955717300574</c:v>
                </c:pt>
                <c:pt idx="2">
                  <c:v>2.5044831147995961</c:v>
                </c:pt>
                <c:pt idx="3">
                  <c:v>0.98528542931433305</c:v>
                </c:pt>
                <c:pt idx="4">
                  <c:v>1.6687097074514441</c:v>
                </c:pt>
                <c:pt idx="5">
                  <c:v>1.480989395925596</c:v>
                </c:pt>
                <c:pt idx="6">
                  <c:v>1.165185384882498</c:v>
                </c:pt>
                <c:pt idx="7">
                  <c:v>1.07828606953869</c:v>
                </c:pt>
                <c:pt idx="8">
                  <c:v>1.5224888181352481</c:v>
                </c:pt>
                <c:pt idx="9">
                  <c:v>1.0646948697776599</c:v>
                </c:pt>
                <c:pt idx="10">
                  <c:v>1.01007636363155</c:v>
                </c:pt>
                <c:pt idx="11">
                  <c:v>1.072971016059439</c:v>
                </c:pt>
              </c:numCache>
            </c:numRef>
          </c:val>
        </c:ser>
        <c:dLbls>
          <c:showLegendKey val="0"/>
          <c:showVal val="0"/>
          <c:showCatName val="0"/>
          <c:showSerName val="0"/>
          <c:showPercent val="0"/>
          <c:showBubbleSize val="0"/>
        </c:dLbls>
        <c:gapWidth val="100"/>
        <c:axId val="114783232"/>
        <c:axId val="107261312"/>
      </c:barChart>
      <c:catAx>
        <c:axId val="114783232"/>
        <c:scaling>
          <c:orientation val="minMax"/>
        </c:scaling>
        <c:delete val="0"/>
        <c:axPos val="b"/>
        <c:title>
          <c:tx>
            <c:rich>
              <a:bodyPr/>
              <a:lstStyle/>
              <a:p>
                <a:pPr>
                  <a:defRPr/>
                </a:pPr>
                <a:r>
                  <a:rPr lang="en-US"/>
                  <a:t>Work-Group Size</a:t>
                </a:r>
                <a:endParaRPr lang="ko-KR"/>
              </a:p>
            </c:rich>
          </c:tx>
          <c:layout/>
          <c:overlay val="0"/>
        </c:title>
        <c:majorTickMark val="out"/>
        <c:minorTickMark val="none"/>
        <c:tickLblPos val="nextTo"/>
        <c:spPr>
          <a:noFill/>
          <a:ln w="12700">
            <a:solidFill>
              <a:schemeClr val="tx1"/>
            </a:solidFill>
          </a:ln>
        </c:spPr>
        <c:crossAx val="107261312"/>
        <c:crosses val="autoZero"/>
        <c:auto val="1"/>
        <c:lblAlgn val="ctr"/>
        <c:lblOffset val="50"/>
        <c:noMultiLvlLbl val="0"/>
      </c:catAx>
      <c:valAx>
        <c:axId val="107261312"/>
        <c:scaling>
          <c:orientation val="minMax"/>
        </c:scaling>
        <c:delete val="0"/>
        <c:axPos val="l"/>
        <c:majorGridlines>
          <c:spPr>
            <a:ln>
              <a:solidFill>
                <a:schemeClr val="tx1"/>
              </a:solidFill>
            </a:ln>
          </c:spPr>
        </c:majorGridlines>
        <c:title>
          <c:tx>
            <c:rich>
              <a:bodyPr rot="-5400000" vert="horz"/>
              <a:lstStyle/>
              <a:p>
                <a:pPr>
                  <a:defRPr/>
                </a:pPr>
                <a:r>
                  <a:rPr lang="en-US"/>
                  <a:t>Normalized Execution Time</a:t>
                </a:r>
                <a:endParaRPr lang="ko-KR"/>
              </a:p>
            </c:rich>
          </c:tx>
          <c:layout>
            <c:manualLayout>
              <c:xMode val="edge"/>
              <c:yMode val="edge"/>
              <c:x val="9.5543174230125101E-3"/>
              <c:y val="3.1534578048520299E-2"/>
            </c:manualLayout>
          </c:layout>
          <c:overlay val="0"/>
        </c:title>
        <c:numFmt formatCode="#,##0.0_);[Red]\(#,##0.0\)" sourceLinked="0"/>
        <c:majorTickMark val="out"/>
        <c:minorTickMark val="none"/>
        <c:tickLblPos val="nextTo"/>
        <c:spPr>
          <a:ln w="12700">
            <a:solidFill>
              <a:schemeClr val="tx1"/>
            </a:solidFill>
          </a:ln>
        </c:spPr>
        <c:crossAx val="114783232"/>
        <c:crosses val="autoZero"/>
        <c:crossBetween val="between"/>
      </c:valAx>
      <c:spPr>
        <a:noFill/>
        <a:ln w="12700">
          <a:solidFill>
            <a:schemeClr val="tx1"/>
          </a:solidFill>
        </a:ln>
      </c:spPr>
    </c:plotArea>
    <c:plotVisOnly val="1"/>
    <c:dispBlanksAs val="gap"/>
    <c:showDLblsOverMax val="0"/>
  </c:chart>
  <c:spPr>
    <a:noFill/>
    <a:ln>
      <a:noFill/>
    </a:ln>
  </c:spPr>
  <c:txPr>
    <a:bodyPr/>
    <a:lstStyle/>
    <a:p>
      <a:pPr>
        <a:defRPr sz="1200">
          <a:latin typeface="Arial" pitchFamily="34" charset="0"/>
          <a:cs typeface="Arial" pitchFamily="34" charset="0"/>
        </a:defRPr>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03077457463899"/>
          <c:y val="4.7262339347738297E-2"/>
          <c:w val="0.82695529804634105"/>
          <c:h val="0.70635173561227804"/>
        </c:manualLayout>
      </c:layout>
      <c:barChart>
        <c:barDir val="col"/>
        <c:grouping val="clustered"/>
        <c:varyColors val="0"/>
        <c:ser>
          <c:idx val="0"/>
          <c:order val="0"/>
          <c:tx>
            <c:strRef>
              <c:f>all!$M$15</c:f>
              <c:strCache>
                <c:ptCount val="1"/>
                <c:pt idx="0">
                  <c:v>6172 (SnuCL)</c:v>
                </c:pt>
              </c:strCache>
            </c:strRef>
          </c:tx>
          <c:spPr>
            <a:solidFill>
              <a:schemeClr val="tx1"/>
            </a:solidFill>
            <a:ln w="12700">
              <a:solidFill>
                <a:schemeClr val="tx1"/>
              </a:solidFill>
            </a:ln>
          </c:spPr>
          <c:invertIfNegative val="0"/>
          <c:dPt>
            <c:idx val="1"/>
            <c:invertIfNegative val="0"/>
            <c:bubble3D val="0"/>
            <c:spPr>
              <a:solidFill>
                <a:srgbClr val="0000FF"/>
              </a:solidFill>
              <a:ln w="12700">
                <a:solidFill>
                  <a:schemeClr val="tx1"/>
                </a:solidFill>
              </a:ln>
            </c:spPr>
          </c:dPt>
          <c:dPt>
            <c:idx val="8"/>
            <c:invertIfNegative val="0"/>
            <c:bubble3D val="0"/>
            <c:spPr>
              <a:solidFill>
                <a:srgbClr val="FF0000"/>
              </a:solidFill>
              <a:ln w="12700">
                <a:solidFill>
                  <a:schemeClr val="tx1"/>
                </a:solidFill>
              </a:ln>
            </c:spPr>
          </c:dPt>
          <c:cat>
            <c:strRef>
              <c:f>all!$I$16:$I$27</c:f>
              <c:strCache>
                <c:ptCount val="12"/>
                <c:pt idx="0">
                  <c:v>(1,1)</c:v>
                </c:pt>
                <c:pt idx="1">
                  <c:v>(1,2)</c:v>
                </c:pt>
                <c:pt idx="2">
                  <c:v>(2,50)</c:v>
                </c:pt>
                <c:pt idx="3">
                  <c:v>(4,1)</c:v>
                </c:pt>
                <c:pt idx="4">
                  <c:v>(4,25)</c:v>
                </c:pt>
                <c:pt idx="5">
                  <c:v>(5,20)</c:v>
                </c:pt>
                <c:pt idx="6">
                  <c:v>(10,10)</c:v>
                </c:pt>
                <c:pt idx="7">
                  <c:v>(20,5)</c:v>
                </c:pt>
                <c:pt idx="8">
                  <c:v>(20,50)</c:v>
                </c:pt>
                <c:pt idx="9">
                  <c:v>(25,4)</c:v>
                </c:pt>
                <c:pt idx="10">
                  <c:v>(50,1)</c:v>
                </c:pt>
                <c:pt idx="11">
                  <c:v>(100,1)</c:v>
                </c:pt>
              </c:strCache>
            </c:strRef>
          </c:cat>
          <c:val>
            <c:numRef>
              <c:f>all!$M$16:$M$27</c:f>
              <c:numCache>
                <c:formatCode>0.000</c:formatCode>
                <c:ptCount val="12"/>
                <c:pt idx="0">
                  <c:v>1</c:v>
                </c:pt>
                <c:pt idx="1">
                  <c:v>0.979423100249877</c:v>
                </c:pt>
                <c:pt idx="2">
                  <c:v>1.631849006558252</c:v>
                </c:pt>
                <c:pt idx="3">
                  <c:v>1.19636845893208</c:v>
                </c:pt>
                <c:pt idx="4">
                  <c:v>1.3566443745400729</c:v>
                </c:pt>
                <c:pt idx="5">
                  <c:v>1.274789949943798</c:v>
                </c:pt>
                <c:pt idx="6">
                  <c:v>1.219663758177598</c:v>
                </c:pt>
                <c:pt idx="7">
                  <c:v>1.250977106767696</c:v>
                </c:pt>
                <c:pt idx="8">
                  <c:v>2.9992259483588191</c:v>
                </c:pt>
                <c:pt idx="9">
                  <c:v>1.186673243787451</c:v>
                </c:pt>
                <c:pt idx="10">
                  <c:v>1.1883772571789</c:v>
                </c:pt>
                <c:pt idx="11">
                  <c:v>1.0928354129434501</c:v>
                </c:pt>
              </c:numCache>
            </c:numRef>
          </c:val>
        </c:ser>
        <c:dLbls>
          <c:showLegendKey val="0"/>
          <c:showVal val="0"/>
          <c:showCatName val="0"/>
          <c:showSerName val="0"/>
          <c:showPercent val="0"/>
          <c:showBubbleSize val="0"/>
        </c:dLbls>
        <c:gapWidth val="100"/>
        <c:axId val="114783744"/>
        <c:axId val="107263040"/>
      </c:barChart>
      <c:catAx>
        <c:axId val="114783744"/>
        <c:scaling>
          <c:orientation val="minMax"/>
        </c:scaling>
        <c:delete val="0"/>
        <c:axPos val="b"/>
        <c:title>
          <c:tx>
            <c:rich>
              <a:bodyPr/>
              <a:lstStyle/>
              <a:p>
                <a:pPr>
                  <a:defRPr/>
                </a:pPr>
                <a:r>
                  <a:rPr lang="en-US"/>
                  <a:t>Work-Group Size</a:t>
                </a:r>
                <a:endParaRPr lang="ko-KR"/>
              </a:p>
            </c:rich>
          </c:tx>
          <c:layout/>
          <c:overlay val="0"/>
        </c:title>
        <c:majorTickMark val="out"/>
        <c:minorTickMark val="none"/>
        <c:tickLblPos val="nextTo"/>
        <c:spPr>
          <a:noFill/>
          <a:ln w="12700">
            <a:solidFill>
              <a:schemeClr val="tx1"/>
            </a:solidFill>
          </a:ln>
        </c:spPr>
        <c:crossAx val="107263040"/>
        <c:crosses val="autoZero"/>
        <c:auto val="1"/>
        <c:lblAlgn val="ctr"/>
        <c:lblOffset val="50"/>
        <c:noMultiLvlLbl val="0"/>
      </c:catAx>
      <c:valAx>
        <c:axId val="107263040"/>
        <c:scaling>
          <c:orientation val="minMax"/>
        </c:scaling>
        <c:delete val="0"/>
        <c:axPos val="l"/>
        <c:majorGridlines>
          <c:spPr>
            <a:ln>
              <a:solidFill>
                <a:schemeClr val="tx1"/>
              </a:solidFill>
            </a:ln>
          </c:spPr>
        </c:majorGridlines>
        <c:title>
          <c:tx>
            <c:rich>
              <a:bodyPr rot="-5400000" vert="horz"/>
              <a:lstStyle/>
              <a:p>
                <a:pPr>
                  <a:defRPr/>
                </a:pPr>
                <a:r>
                  <a:rPr lang="en-US"/>
                  <a:t>Normalized Execution Time</a:t>
                </a:r>
                <a:endParaRPr lang="ko-KR"/>
              </a:p>
            </c:rich>
          </c:tx>
          <c:layout>
            <c:manualLayout>
              <c:xMode val="edge"/>
              <c:yMode val="edge"/>
              <c:x val="9.5543174230125101E-3"/>
              <c:y val="3.1534578048520299E-2"/>
            </c:manualLayout>
          </c:layout>
          <c:overlay val="0"/>
        </c:title>
        <c:numFmt formatCode="#,##0.0_);[Red]\(#,##0.0\)" sourceLinked="0"/>
        <c:majorTickMark val="out"/>
        <c:minorTickMark val="none"/>
        <c:tickLblPos val="nextTo"/>
        <c:spPr>
          <a:ln w="12700">
            <a:solidFill>
              <a:schemeClr val="tx1"/>
            </a:solidFill>
          </a:ln>
        </c:spPr>
        <c:crossAx val="114783744"/>
        <c:crosses val="autoZero"/>
        <c:crossBetween val="between"/>
      </c:valAx>
      <c:spPr>
        <a:noFill/>
        <a:ln w="12700">
          <a:solidFill>
            <a:schemeClr val="tx1"/>
          </a:solidFill>
        </a:ln>
      </c:spPr>
    </c:plotArea>
    <c:plotVisOnly val="1"/>
    <c:dispBlanksAs val="gap"/>
    <c:showDLblsOverMax val="0"/>
  </c:chart>
  <c:spPr>
    <a:noFill/>
    <a:ln>
      <a:noFill/>
    </a:ln>
  </c:spPr>
  <c:txPr>
    <a:bodyPr/>
    <a:lstStyle/>
    <a:p>
      <a:pPr>
        <a:defRPr sz="1200">
          <a:latin typeface="Arial" pitchFamily="34" charset="0"/>
          <a:cs typeface="Arial" pitchFamily="34" charset="0"/>
        </a:defRPr>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5168818777372096E-2"/>
          <c:y val="3.7270263197528998E-2"/>
          <c:w val="0.92275099685469097"/>
          <c:h val="0.93146786515938895"/>
        </c:manualLayout>
      </c:layout>
      <c:barChart>
        <c:barDir val="col"/>
        <c:grouping val="clustered"/>
        <c:varyColors val="0"/>
        <c:ser>
          <c:idx val="0"/>
          <c:order val="0"/>
          <c:tx>
            <c:strRef>
              <c:f>accuracy_summary!$C$2</c:f>
              <c:strCache>
                <c:ptCount val="1"/>
                <c:pt idx="0">
                  <c:v>ES-M</c:v>
                </c:pt>
              </c:strCache>
            </c:strRef>
          </c:tx>
          <c:spPr>
            <a:solidFill>
              <a:schemeClr val="bg1"/>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accuracy_summary!$C$3:$C$34</c:f>
              <c:numCache>
                <c:formatCode>0.00</c:formatCode>
                <c:ptCount val="32"/>
                <c:pt idx="0">
                  <c:v>1.0354309948870499</c:v>
                </c:pt>
                <c:pt idx="1">
                  <c:v>1.071508733068391</c:v>
                </c:pt>
                <c:pt idx="2">
                  <c:v>1.1259737270343551</c:v>
                </c:pt>
                <c:pt idx="3">
                  <c:v>1</c:v>
                </c:pt>
                <c:pt idx="4">
                  <c:v>1</c:v>
                </c:pt>
                <c:pt idx="5">
                  <c:v>1.0173552990925909</c:v>
                </c:pt>
                <c:pt idx="6">
                  <c:v>1.109504132231405</c:v>
                </c:pt>
                <c:pt idx="7">
                  <c:v>1.5656434090169029</c:v>
                </c:pt>
                <c:pt idx="8">
                  <c:v>1.445002324500233</c:v>
                </c:pt>
                <c:pt idx="9">
                  <c:v>1.218908201147485</c:v>
                </c:pt>
                <c:pt idx="10">
                  <c:v>1.013443583048814</c:v>
                </c:pt>
                <c:pt idx="11">
                  <c:v>1.2395851274621481</c:v>
                </c:pt>
                <c:pt idx="12">
                  <c:v>1.3881962198514031</c:v>
                </c:pt>
                <c:pt idx="13">
                  <c:v>1.6859553322911029</c:v>
                </c:pt>
                <c:pt idx="14">
                  <c:v>1.0139377496869599</c:v>
                </c:pt>
                <c:pt idx="15">
                  <c:v>1.2998758126963259</c:v>
                </c:pt>
                <c:pt idx="16">
                  <c:v>1.009009419295023</c:v>
                </c:pt>
                <c:pt idx="17">
                  <c:v>1.234536396553116</c:v>
                </c:pt>
                <c:pt idx="18">
                  <c:v>1.255727525740151</c:v>
                </c:pt>
                <c:pt idx="19">
                  <c:v>1.121388461094484</c:v>
                </c:pt>
                <c:pt idx="20">
                  <c:v>1.2347919526405791</c:v>
                </c:pt>
                <c:pt idx="21">
                  <c:v>1.2857306084181059</c:v>
                </c:pt>
                <c:pt idx="22">
                  <c:v>1.0461630567256099</c:v>
                </c:pt>
                <c:pt idx="23">
                  <c:v>1.160386897884681</c:v>
                </c:pt>
                <c:pt idx="24">
                  <c:v>1.28274335428158</c:v>
                </c:pt>
                <c:pt idx="25">
                  <c:v>1.15867426184043</c:v>
                </c:pt>
                <c:pt idx="26">
                  <c:v>1.169091415036668</c:v>
                </c:pt>
                <c:pt idx="27">
                  <c:v>1.198543194209865</c:v>
                </c:pt>
                <c:pt idx="28">
                  <c:v>1.194643168180296</c:v>
                </c:pt>
                <c:pt idx="29">
                  <c:v>1.1407376350337199</c:v>
                </c:pt>
                <c:pt idx="30">
                  <c:v>1.084661983321582</c:v>
                </c:pt>
                <c:pt idx="31">
                  <c:v>1.1771147970243889</c:v>
                </c:pt>
              </c:numCache>
            </c:numRef>
          </c:val>
        </c:ser>
        <c:ser>
          <c:idx val="1"/>
          <c:order val="1"/>
          <c:tx>
            <c:strRef>
              <c:f>accuracy_summary!$D$2</c:f>
              <c:strCache>
                <c:ptCount val="1"/>
                <c:pt idx="0">
                  <c:v>AS</c:v>
                </c:pt>
              </c:strCache>
            </c:strRef>
          </c:tx>
          <c:spPr>
            <a:solidFill>
              <a:schemeClr val="bg1">
                <a:lumMod val="50000"/>
              </a:schemeClr>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accuracy_summary!$D$3:$D$34</c:f>
              <c:numCache>
                <c:formatCode>0.00</c:formatCode>
                <c:ptCount val="32"/>
                <c:pt idx="0">
                  <c:v>1.0121305086763701</c:v>
                </c:pt>
                <c:pt idx="1">
                  <c:v>1.00456704032105</c:v>
                </c:pt>
                <c:pt idx="2">
                  <c:v>1.003926722737948</c:v>
                </c:pt>
                <c:pt idx="3">
                  <c:v>1</c:v>
                </c:pt>
                <c:pt idx="4">
                  <c:v>1.0121891884970931</c:v>
                </c:pt>
                <c:pt idx="5">
                  <c:v>1.0473967051361111</c:v>
                </c:pt>
                <c:pt idx="6">
                  <c:v>1.65495867768595</c:v>
                </c:pt>
                <c:pt idx="7">
                  <c:v>1</c:v>
                </c:pt>
                <c:pt idx="8">
                  <c:v>1.654951185495118</c:v>
                </c:pt>
                <c:pt idx="9">
                  <c:v>1.02299190010125</c:v>
                </c:pt>
                <c:pt idx="10">
                  <c:v>1.00912189542004</c:v>
                </c:pt>
                <c:pt idx="11">
                  <c:v>1.028631762991181</c:v>
                </c:pt>
                <c:pt idx="12">
                  <c:v>1.3597213995996431</c:v>
                </c:pt>
                <c:pt idx="13">
                  <c:v>1.0714915497862441</c:v>
                </c:pt>
                <c:pt idx="14">
                  <c:v>1.0089550524825699</c:v>
                </c:pt>
                <c:pt idx="15">
                  <c:v>1.145226093944042</c:v>
                </c:pt>
                <c:pt idx="16">
                  <c:v>1.0044693609431199</c:v>
                </c:pt>
                <c:pt idx="17">
                  <c:v>1.097399832743569</c:v>
                </c:pt>
                <c:pt idx="18">
                  <c:v>1.011484368281566</c:v>
                </c:pt>
                <c:pt idx="19">
                  <c:v>1.0448662090596059</c:v>
                </c:pt>
                <c:pt idx="20">
                  <c:v>1.0192470943074019</c:v>
                </c:pt>
                <c:pt idx="21">
                  <c:v>1.0145370457873959</c:v>
                </c:pt>
                <c:pt idx="22">
                  <c:v>1.0248269490249391</c:v>
                </c:pt>
                <c:pt idx="23">
                  <c:v>1.0132075319608571</c:v>
                </c:pt>
                <c:pt idx="24">
                  <c:v>0.998268388044255</c:v>
                </c:pt>
                <c:pt idx="25">
                  <c:v>1.0959127192131439</c:v>
                </c:pt>
                <c:pt idx="26">
                  <c:v>1.05325784250785</c:v>
                </c:pt>
                <c:pt idx="27">
                  <c:v>1.20686351331451</c:v>
                </c:pt>
                <c:pt idx="28">
                  <c:v>1.1770021560535111</c:v>
                </c:pt>
                <c:pt idx="29">
                  <c:v>1.023358478754262</c:v>
                </c:pt>
                <c:pt idx="30">
                  <c:v>1.0030982642864259</c:v>
                </c:pt>
                <c:pt idx="31">
                  <c:v>1.080849551341452</c:v>
                </c:pt>
              </c:numCache>
            </c:numRef>
          </c:val>
        </c:ser>
        <c:ser>
          <c:idx val="2"/>
          <c:order val="2"/>
          <c:tx>
            <c:strRef>
              <c:f>accuracy_summary!$E$2</c:f>
              <c:strCache>
                <c:ptCount val="1"/>
                <c:pt idx="0">
                  <c:v>AS-VIS</c:v>
                </c:pt>
              </c:strCache>
            </c:strRef>
          </c:tx>
          <c:spPr>
            <a:solidFill>
              <a:schemeClr val="tx1"/>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accuracy_summary!$E$3:$E$34</c:f>
              <c:numCache>
                <c:formatCode>0.00</c:formatCode>
                <c:ptCount val="32"/>
                <c:pt idx="0">
                  <c:v>1.007605239706693</c:v>
                </c:pt>
                <c:pt idx="1">
                  <c:v>1.00456704032105</c:v>
                </c:pt>
                <c:pt idx="2">
                  <c:v>1.021058998476376</c:v>
                </c:pt>
                <c:pt idx="3">
                  <c:v>0.24345549738219899</c:v>
                </c:pt>
                <c:pt idx="4">
                  <c:v>0.27562674451358499</c:v>
                </c:pt>
                <c:pt idx="5">
                  <c:v>1.027310369130473</c:v>
                </c:pt>
                <c:pt idx="6">
                  <c:v>1.1818181818181821</c:v>
                </c:pt>
                <c:pt idx="7">
                  <c:v>1</c:v>
                </c:pt>
                <c:pt idx="8">
                  <c:v>1.6357508135750809</c:v>
                </c:pt>
                <c:pt idx="9">
                  <c:v>0.99160479244009503</c:v>
                </c:pt>
                <c:pt idx="10">
                  <c:v>1.012727612372186</c:v>
                </c:pt>
                <c:pt idx="11">
                  <c:v>1.04681934431497</c:v>
                </c:pt>
                <c:pt idx="12">
                  <c:v>1.367744602733094</c:v>
                </c:pt>
                <c:pt idx="13">
                  <c:v>1.161607405266966</c:v>
                </c:pt>
                <c:pt idx="14">
                  <c:v>1.01455830942743</c:v>
                </c:pt>
                <c:pt idx="15">
                  <c:v>1.078055372927168</c:v>
                </c:pt>
                <c:pt idx="16">
                  <c:v>1.004134875270231</c:v>
                </c:pt>
                <c:pt idx="17">
                  <c:v>1.097399832743569</c:v>
                </c:pt>
                <c:pt idx="18">
                  <c:v>1.011484368281566</c:v>
                </c:pt>
                <c:pt idx="19">
                  <c:v>1.0448662090596059</c:v>
                </c:pt>
                <c:pt idx="20">
                  <c:v>1.0192470943074019</c:v>
                </c:pt>
                <c:pt idx="21">
                  <c:v>1.0145370457873959</c:v>
                </c:pt>
                <c:pt idx="22">
                  <c:v>1.0248269490249391</c:v>
                </c:pt>
                <c:pt idx="23">
                  <c:v>1.0385281257333041</c:v>
                </c:pt>
                <c:pt idx="24">
                  <c:v>1.012580398825409</c:v>
                </c:pt>
                <c:pt idx="25">
                  <c:v>1.11329628417611</c:v>
                </c:pt>
                <c:pt idx="26">
                  <c:v>1.05325784250785</c:v>
                </c:pt>
                <c:pt idx="27">
                  <c:v>1.2108332318253801</c:v>
                </c:pt>
                <c:pt idx="28">
                  <c:v>1.187068552393725</c:v>
                </c:pt>
                <c:pt idx="29">
                  <c:v>1.023358478754262</c:v>
                </c:pt>
                <c:pt idx="30">
                  <c:v>1.0030982642864259</c:v>
                </c:pt>
                <c:pt idx="31">
                  <c:v>0.98174906942201401</c:v>
                </c:pt>
              </c:numCache>
            </c:numRef>
          </c:val>
        </c:ser>
        <c:dLbls>
          <c:showLegendKey val="0"/>
          <c:showVal val="0"/>
          <c:showCatName val="0"/>
          <c:showSerName val="0"/>
          <c:showPercent val="0"/>
          <c:showBubbleSize val="0"/>
        </c:dLbls>
        <c:gapWidth val="100"/>
        <c:axId val="113488896"/>
        <c:axId val="107264768"/>
      </c:barChart>
      <c:catAx>
        <c:axId val="113488896"/>
        <c:scaling>
          <c:orientation val="minMax"/>
        </c:scaling>
        <c:delete val="0"/>
        <c:axPos val="b"/>
        <c:numFmt formatCode="General" sourceLinked="1"/>
        <c:majorTickMark val="out"/>
        <c:minorTickMark val="none"/>
        <c:tickLblPos val="nextTo"/>
        <c:spPr>
          <a:noFill/>
          <a:ln w="12700">
            <a:solidFill>
              <a:schemeClr val="tx1"/>
            </a:solidFill>
          </a:ln>
        </c:spPr>
        <c:crossAx val="107264768"/>
        <c:crosses val="autoZero"/>
        <c:auto val="1"/>
        <c:lblAlgn val="ctr"/>
        <c:lblOffset val="50"/>
        <c:noMultiLvlLbl val="0"/>
      </c:catAx>
      <c:valAx>
        <c:axId val="107264768"/>
        <c:scaling>
          <c:orientation val="minMax"/>
          <c:max val="1.8"/>
        </c:scaling>
        <c:delete val="0"/>
        <c:axPos val="l"/>
        <c:majorGridlines/>
        <c:title>
          <c:tx>
            <c:rich>
              <a:bodyPr rot="-5400000" vert="horz"/>
              <a:lstStyle/>
              <a:p>
                <a:pPr>
                  <a:defRPr sz="1050"/>
                </a:pPr>
                <a:r>
                  <a:rPr lang="en-US" sz="1050"/>
                  <a:t>Normalized Execution Time</a:t>
                </a:r>
                <a:endParaRPr lang="ko-KR" sz="1050"/>
              </a:p>
            </c:rich>
          </c:tx>
          <c:layout>
            <c:manualLayout>
              <c:xMode val="edge"/>
              <c:yMode val="edge"/>
              <c:x val="3.03035890503296E-3"/>
              <c:y val="0.10121378058126899"/>
            </c:manualLayout>
          </c:layout>
          <c:overlay val="0"/>
        </c:title>
        <c:numFmt formatCode="#,##0.0_);[Red]\(#,##0.0\)" sourceLinked="0"/>
        <c:majorTickMark val="out"/>
        <c:minorTickMark val="none"/>
        <c:tickLblPos val="nextTo"/>
        <c:spPr>
          <a:noFill/>
          <a:ln w="12700">
            <a:solidFill>
              <a:schemeClr val="tx1"/>
            </a:solidFill>
          </a:ln>
        </c:spPr>
        <c:crossAx val="113488896"/>
        <c:crosses val="autoZero"/>
        <c:crossBetween val="between"/>
        <c:majorUnit val="0.2"/>
      </c:valAx>
      <c:spPr>
        <a:noFill/>
        <a:ln w="10160">
          <a:solidFill>
            <a:schemeClr val="tx1"/>
          </a:solidFill>
        </a:ln>
      </c:spPr>
    </c:plotArea>
    <c:legend>
      <c:legendPos val="t"/>
      <c:layout>
        <c:manualLayout>
          <c:xMode val="edge"/>
          <c:yMode val="edge"/>
          <c:x val="0.76147372498225097"/>
          <c:y val="2.2960595377935201E-2"/>
          <c:w val="0.22380983189775"/>
          <c:h val="0.1122531261563"/>
        </c:manualLayout>
      </c:layout>
      <c:overlay val="0"/>
    </c:legend>
    <c:plotVisOnly val="1"/>
    <c:dispBlanksAs val="gap"/>
    <c:showDLblsOverMax val="0"/>
  </c:chart>
  <c:spPr>
    <a:noFill/>
    <a:ln>
      <a:noFill/>
    </a:ln>
  </c:spPr>
  <c:txPr>
    <a:bodyPr/>
    <a:lstStyle/>
    <a:p>
      <a:pPr>
        <a:defRPr sz="1100">
          <a:latin typeface="Arial" pitchFamily="34" charset="0"/>
          <a:cs typeface="Arial" pitchFamily="34" charset="0"/>
        </a:defRPr>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4528466483011896E-2"/>
          <c:y val="1.6813499975428699E-2"/>
          <c:w val="0.922228994490358"/>
          <c:h val="0.85393666638513599"/>
        </c:manualLayout>
      </c:layout>
      <c:barChart>
        <c:barDir val="col"/>
        <c:grouping val="clustered"/>
        <c:varyColors val="0"/>
        <c:ser>
          <c:idx val="0"/>
          <c:order val="0"/>
          <c:tx>
            <c:strRef>
              <c:f>accuracy_summary!$I$2</c:f>
              <c:strCache>
                <c:ptCount val="1"/>
                <c:pt idx="0">
                  <c:v>ES-M</c:v>
                </c:pt>
              </c:strCache>
            </c:strRef>
          </c:tx>
          <c:spPr>
            <a:solidFill>
              <a:schemeClr val="bg1"/>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accuracy_summary!$I$3:$I$34</c:f>
              <c:numCache>
                <c:formatCode>0.00</c:formatCode>
                <c:ptCount val="32"/>
                <c:pt idx="0">
                  <c:v>1.098942032516431</c:v>
                </c:pt>
                <c:pt idx="1">
                  <c:v>1.1745767391503299</c:v>
                </c:pt>
                <c:pt idx="2">
                  <c:v>1.1500063389275359</c:v>
                </c:pt>
                <c:pt idx="3">
                  <c:v>1</c:v>
                </c:pt>
                <c:pt idx="4">
                  <c:v>1</c:v>
                </c:pt>
                <c:pt idx="5">
                  <c:v>1.077464788732394</c:v>
                </c:pt>
                <c:pt idx="6">
                  <c:v>1.2064343163538871</c:v>
                </c:pt>
                <c:pt idx="7">
                  <c:v>1.733166567218984</c:v>
                </c:pt>
                <c:pt idx="8">
                  <c:v>1.5641218637992831</c:v>
                </c:pt>
                <c:pt idx="9">
                  <c:v>1.465937178881884</c:v>
                </c:pt>
                <c:pt idx="10">
                  <c:v>1.0507990692877169</c:v>
                </c:pt>
                <c:pt idx="11">
                  <c:v>1.4265345409472121</c:v>
                </c:pt>
                <c:pt idx="12">
                  <c:v>1.42001448918166</c:v>
                </c:pt>
                <c:pt idx="13">
                  <c:v>1.5276554247573311</c:v>
                </c:pt>
                <c:pt idx="14">
                  <c:v>1.048055030269186</c:v>
                </c:pt>
                <c:pt idx="15">
                  <c:v>1.628941247851148</c:v>
                </c:pt>
                <c:pt idx="16">
                  <c:v>1.0098232374007661</c:v>
                </c:pt>
                <c:pt idx="17">
                  <c:v>1.6077912328764039</c:v>
                </c:pt>
                <c:pt idx="18">
                  <c:v>1.34928366221323</c:v>
                </c:pt>
                <c:pt idx="19">
                  <c:v>1.2842579288878511</c:v>
                </c:pt>
                <c:pt idx="20">
                  <c:v>1.329756568643957</c:v>
                </c:pt>
                <c:pt idx="21">
                  <c:v>1.2154863202133359</c:v>
                </c:pt>
                <c:pt idx="22">
                  <c:v>1.1009556543733681</c:v>
                </c:pt>
                <c:pt idx="23">
                  <c:v>1.2452879229277209</c:v>
                </c:pt>
                <c:pt idx="24">
                  <c:v>1.1752195663591181</c:v>
                </c:pt>
                <c:pt idx="25">
                  <c:v>1.5514918997377229</c:v>
                </c:pt>
                <c:pt idx="26">
                  <c:v>1.4488439138083899</c:v>
                </c:pt>
                <c:pt idx="27">
                  <c:v>1.430901708265609</c:v>
                </c:pt>
                <c:pt idx="28">
                  <c:v>1.4159874029758699</c:v>
                </c:pt>
                <c:pt idx="29">
                  <c:v>1.557361324945032</c:v>
                </c:pt>
                <c:pt idx="30">
                  <c:v>1.406389031957423</c:v>
                </c:pt>
                <c:pt idx="31">
                  <c:v>1.296210888442795</c:v>
                </c:pt>
              </c:numCache>
            </c:numRef>
          </c:val>
        </c:ser>
        <c:ser>
          <c:idx val="1"/>
          <c:order val="1"/>
          <c:tx>
            <c:strRef>
              <c:f>accuracy_summary!$J$2</c:f>
              <c:strCache>
                <c:ptCount val="1"/>
                <c:pt idx="0">
                  <c:v>AS</c:v>
                </c:pt>
              </c:strCache>
            </c:strRef>
          </c:tx>
          <c:spPr>
            <a:solidFill>
              <a:schemeClr val="bg1">
                <a:lumMod val="50000"/>
              </a:schemeClr>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accuracy_summary!$J$3:$J$34</c:f>
              <c:numCache>
                <c:formatCode>0.00</c:formatCode>
                <c:ptCount val="32"/>
                <c:pt idx="0">
                  <c:v>1.0048860370087329</c:v>
                </c:pt>
                <c:pt idx="1">
                  <c:v>1.0060422182823869</c:v>
                </c:pt>
                <c:pt idx="2">
                  <c:v>0.99902003180041798</c:v>
                </c:pt>
                <c:pt idx="3">
                  <c:v>1</c:v>
                </c:pt>
                <c:pt idx="4">
                  <c:v>1</c:v>
                </c:pt>
                <c:pt idx="5">
                  <c:v>1.018779342723005</c:v>
                </c:pt>
                <c:pt idx="6">
                  <c:v>1.0268096514745311</c:v>
                </c:pt>
                <c:pt idx="7">
                  <c:v>2.4682838389865509</c:v>
                </c:pt>
                <c:pt idx="8">
                  <c:v>1.0329749103942649</c:v>
                </c:pt>
                <c:pt idx="9">
                  <c:v>1</c:v>
                </c:pt>
                <c:pt idx="10">
                  <c:v>1.018423448349544</c:v>
                </c:pt>
                <c:pt idx="11">
                  <c:v>2.531571638449992</c:v>
                </c:pt>
                <c:pt idx="12">
                  <c:v>1</c:v>
                </c:pt>
                <c:pt idx="13">
                  <c:v>1</c:v>
                </c:pt>
                <c:pt idx="14">
                  <c:v>1.0337255001501831</c:v>
                </c:pt>
                <c:pt idx="15">
                  <c:v>2.4801294367479021</c:v>
                </c:pt>
                <c:pt idx="16">
                  <c:v>1.00206089283322</c:v>
                </c:pt>
                <c:pt idx="17">
                  <c:v>1.065412744402408</c:v>
                </c:pt>
                <c:pt idx="18">
                  <c:v>1.014827342773766</c:v>
                </c:pt>
                <c:pt idx="19">
                  <c:v>1.076310707563441</c:v>
                </c:pt>
                <c:pt idx="20">
                  <c:v>1.1975008815372741</c:v>
                </c:pt>
                <c:pt idx="21">
                  <c:v>1.0448258200935181</c:v>
                </c:pt>
                <c:pt idx="22">
                  <c:v>1.0388613513562519</c:v>
                </c:pt>
                <c:pt idx="23">
                  <c:v>1.148183681752865</c:v>
                </c:pt>
                <c:pt idx="24">
                  <c:v>1.044915681891591</c:v>
                </c:pt>
                <c:pt idx="25">
                  <c:v>1.1423700903499621</c:v>
                </c:pt>
                <c:pt idx="26">
                  <c:v>1.035294527220441</c:v>
                </c:pt>
                <c:pt idx="27">
                  <c:v>1.06724212134254</c:v>
                </c:pt>
                <c:pt idx="28">
                  <c:v>1.03774726251467</c:v>
                </c:pt>
                <c:pt idx="29">
                  <c:v>1.0404062762510169</c:v>
                </c:pt>
                <c:pt idx="30">
                  <c:v>1.061424635584006</c:v>
                </c:pt>
                <c:pt idx="31">
                  <c:v>1.1321135413819261</c:v>
                </c:pt>
              </c:numCache>
            </c:numRef>
          </c:val>
        </c:ser>
        <c:ser>
          <c:idx val="2"/>
          <c:order val="2"/>
          <c:tx>
            <c:strRef>
              <c:f>accuracy_summary!$K$2</c:f>
              <c:strCache>
                <c:ptCount val="1"/>
                <c:pt idx="0">
                  <c:v>AS-VIS</c:v>
                </c:pt>
              </c:strCache>
            </c:strRef>
          </c:tx>
          <c:spPr>
            <a:solidFill>
              <a:schemeClr val="tx1"/>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accuracy_summary!$K$3:$K$34</c:f>
              <c:numCache>
                <c:formatCode>0.00</c:formatCode>
                <c:ptCount val="32"/>
                <c:pt idx="0">
                  <c:v>1.0037317265998791</c:v>
                </c:pt>
                <c:pt idx="1">
                  <c:v>1.008307468469684</c:v>
                </c:pt>
                <c:pt idx="2">
                  <c:v>0.99902003180041798</c:v>
                </c:pt>
                <c:pt idx="3">
                  <c:v>0.32254098360655697</c:v>
                </c:pt>
                <c:pt idx="4">
                  <c:v>0.307556187974314</c:v>
                </c:pt>
                <c:pt idx="5">
                  <c:v>1.086697965571205</c:v>
                </c:pt>
                <c:pt idx="6">
                  <c:v>1.1233243967828419</c:v>
                </c:pt>
                <c:pt idx="7">
                  <c:v>2.4849222013127101</c:v>
                </c:pt>
                <c:pt idx="8">
                  <c:v>1.0333691756272401</c:v>
                </c:pt>
                <c:pt idx="9">
                  <c:v>0.98414197239425705</c:v>
                </c:pt>
                <c:pt idx="10">
                  <c:v>1.049131499420713</c:v>
                </c:pt>
                <c:pt idx="11">
                  <c:v>2.5520433587801619</c:v>
                </c:pt>
                <c:pt idx="12">
                  <c:v>1.010610151389542</c:v>
                </c:pt>
                <c:pt idx="13">
                  <c:v>0.90249135789317003</c:v>
                </c:pt>
                <c:pt idx="14">
                  <c:v>1.056011743852034</c:v>
                </c:pt>
                <c:pt idx="15">
                  <c:v>2.4963697037111938</c:v>
                </c:pt>
                <c:pt idx="16">
                  <c:v>1.0034683434949081</c:v>
                </c:pt>
                <c:pt idx="17">
                  <c:v>1.065412744402408</c:v>
                </c:pt>
                <c:pt idx="18">
                  <c:v>1.014827342773766</c:v>
                </c:pt>
                <c:pt idx="19">
                  <c:v>1.076310707563441</c:v>
                </c:pt>
                <c:pt idx="20">
                  <c:v>1.1975008815372741</c:v>
                </c:pt>
                <c:pt idx="21">
                  <c:v>1.0448258200935181</c:v>
                </c:pt>
                <c:pt idx="22">
                  <c:v>1.0388613513562519</c:v>
                </c:pt>
                <c:pt idx="23">
                  <c:v>1.148183681752865</c:v>
                </c:pt>
                <c:pt idx="24">
                  <c:v>1.044915681891591</c:v>
                </c:pt>
                <c:pt idx="25">
                  <c:v>1.036691179510264</c:v>
                </c:pt>
                <c:pt idx="26">
                  <c:v>1.035294527220441</c:v>
                </c:pt>
                <c:pt idx="27">
                  <c:v>1.034812179110268</c:v>
                </c:pt>
                <c:pt idx="28">
                  <c:v>1.021113832378362</c:v>
                </c:pt>
                <c:pt idx="29">
                  <c:v>1.0404062762510169</c:v>
                </c:pt>
                <c:pt idx="30">
                  <c:v>1.1006785536179999</c:v>
                </c:pt>
                <c:pt idx="31">
                  <c:v>1.05126594310387</c:v>
                </c:pt>
              </c:numCache>
            </c:numRef>
          </c:val>
        </c:ser>
        <c:dLbls>
          <c:showLegendKey val="0"/>
          <c:showVal val="0"/>
          <c:showCatName val="0"/>
          <c:showSerName val="0"/>
          <c:showPercent val="0"/>
          <c:showBubbleSize val="0"/>
        </c:dLbls>
        <c:gapWidth val="100"/>
        <c:axId val="113489408"/>
        <c:axId val="113411200"/>
      </c:barChart>
      <c:catAx>
        <c:axId val="113489408"/>
        <c:scaling>
          <c:orientation val="minMax"/>
        </c:scaling>
        <c:delete val="0"/>
        <c:axPos val="b"/>
        <c:numFmt formatCode="General" sourceLinked="1"/>
        <c:majorTickMark val="out"/>
        <c:minorTickMark val="none"/>
        <c:tickLblPos val="nextTo"/>
        <c:spPr>
          <a:noFill/>
          <a:ln w="12700">
            <a:solidFill>
              <a:schemeClr val="tx1"/>
            </a:solidFill>
          </a:ln>
        </c:spPr>
        <c:crossAx val="113411200"/>
        <c:crosses val="autoZero"/>
        <c:auto val="1"/>
        <c:lblAlgn val="ctr"/>
        <c:lblOffset val="50"/>
        <c:noMultiLvlLbl val="0"/>
      </c:catAx>
      <c:valAx>
        <c:axId val="113411200"/>
        <c:scaling>
          <c:orientation val="minMax"/>
          <c:max val="2"/>
          <c:min val="0"/>
        </c:scaling>
        <c:delete val="0"/>
        <c:axPos val="l"/>
        <c:majorGridlines/>
        <c:title>
          <c:tx>
            <c:rich>
              <a:bodyPr rot="-5400000" vert="horz"/>
              <a:lstStyle/>
              <a:p>
                <a:pPr>
                  <a:defRPr/>
                </a:pPr>
                <a:r>
                  <a:rPr lang="en-US"/>
                  <a:t>Normalized Execution Time</a:t>
                </a:r>
                <a:endParaRPr lang="ko-KR"/>
              </a:p>
            </c:rich>
          </c:tx>
          <c:layout>
            <c:manualLayout>
              <c:xMode val="edge"/>
              <c:yMode val="edge"/>
              <c:x val="0"/>
              <c:y val="6.6000000000000003E-2"/>
            </c:manualLayout>
          </c:layout>
          <c:overlay val="0"/>
        </c:title>
        <c:numFmt formatCode="#,##0.0_);[Red]\(#,##0.0\)" sourceLinked="0"/>
        <c:majorTickMark val="out"/>
        <c:minorTickMark val="none"/>
        <c:tickLblPos val="nextTo"/>
        <c:spPr>
          <a:noFill/>
          <a:ln w="12700">
            <a:solidFill>
              <a:schemeClr val="tx1"/>
            </a:solidFill>
          </a:ln>
        </c:spPr>
        <c:crossAx val="113489408"/>
        <c:crosses val="autoZero"/>
        <c:crossBetween val="between"/>
      </c:valAx>
      <c:spPr>
        <a:noFill/>
        <a:ln w="10160">
          <a:solidFill>
            <a:schemeClr val="tx1"/>
          </a:solidFill>
        </a:ln>
      </c:spPr>
    </c:plotArea>
    <c:legend>
      <c:legendPos val="t"/>
      <c:layout>
        <c:manualLayout>
          <c:xMode val="edge"/>
          <c:yMode val="edge"/>
          <c:x val="0.76147372498225097"/>
          <c:y val="2.2960595377935201E-2"/>
          <c:w val="0.22380983189775"/>
          <c:h val="0.15965614478114501"/>
        </c:manualLayout>
      </c:layout>
      <c:overlay val="0"/>
    </c:legend>
    <c:plotVisOnly val="1"/>
    <c:dispBlanksAs val="gap"/>
    <c:showDLblsOverMax val="0"/>
  </c:chart>
  <c:spPr>
    <a:noFill/>
    <a:ln>
      <a:noFill/>
    </a:ln>
  </c:spPr>
  <c:txPr>
    <a:bodyPr/>
    <a:lstStyle/>
    <a:p>
      <a:pPr>
        <a:defRPr sz="1100">
          <a:latin typeface="Arial" pitchFamily="34" charset="0"/>
          <a:cs typeface="Arial" pitchFamily="34" charset="0"/>
        </a:defRPr>
      </a:pPr>
      <a:endParaRPr lang="ko-KR"/>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639474424973097E-2"/>
          <c:y val="3.95905991207098E-2"/>
          <c:w val="0.89881285633936803"/>
          <c:h val="0.86210633122825997"/>
        </c:manualLayout>
      </c:layout>
      <c:lineChart>
        <c:grouping val="standard"/>
        <c:varyColors val="0"/>
        <c:ser>
          <c:idx val="0"/>
          <c:order val="0"/>
          <c:tx>
            <c:strRef>
              <c:f>compute_rhs2.B!$I$523</c:f>
              <c:strCache>
                <c:ptCount val="1"/>
                <c:pt idx="0">
                  <c:v>Exec. Time</c:v>
                </c:pt>
              </c:strCache>
            </c:strRef>
          </c:tx>
          <c:spPr>
            <a:ln w="28575">
              <a:solidFill>
                <a:schemeClr val="tx1"/>
              </a:solidFill>
            </a:ln>
          </c:spPr>
          <c:marker>
            <c:symbol val="none"/>
          </c:marker>
          <c:val>
            <c:numRef>
              <c:f>compute_rhs2.B!$I$524:$I$779</c:f>
              <c:numCache>
                <c:formatCode>0.000</c:formatCode>
                <c:ptCount val="256"/>
                <c:pt idx="0">
                  <c:v>1</c:v>
                </c:pt>
                <c:pt idx="1">
                  <c:v>0.70359028260344403</c:v>
                </c:pt>
                <c:pt idx="2">
                  <c:v>0.68187247864730605</c:v>
                </c:pt>
                <c:pt idx="3">
                  <c:v>0.63718130896729697</c:v>
                </c:pt>
                <c:pt idx="4">
                  <c:v>0.62976960892920697</c:v>
                </c:pt>
                <c:pt idx="5">
                  <c:v>0.62514357617666705</c:v>
                </c:pt>
                <c:pt idx="6">
                  <c:v>0.62272920036728796</c:v>
                </c:pt>
                <c:pt idx="7">
                  <c:v>0.61688842436025304</c:v>
                </c:pt>
                <c:pt idx="8">
                  <c:v>0.61621374143473495</c:v>
                </c:pt>
                <c:pt idx="9">
                  <c:v>0.60516252146160898</c:v>
                </c:pt>
                <c:pt idx="10">
                  <c:v>0.60464836518910803</c:v>
                </c:pt>
                <c:pt idx="11">
                  <c:v>0.59219361633776701</c:v>
                </c:pt>
                <c:pt idx="12">
                  <c:v>0.59153581029753</c:v>
                </c:pt>
                <c:pt idx="13">
                  <c:v>0.59015641929012297</c:v>
                </c:pt>
                <c:pt idx="14">
                  <c:v>0.58333815763678099</c:v>
                </c:pt>
                <c:pt idx="15">
                  <c:v>0.57964682958879099</c:v>
                </c:pt>
                <c:pt idx="16">
                  <c:v>0.57910343313132695</c:v>
                </c:pt>
                <c:pt idx="17">
                  <c:v>0.57664549140878196</c:v>
                </c:pt>
                <c:pt idx="18">
                  <c:v>0.57105492503817401</c:v>
                </c:pt>
                <c:pt idx="19">
                  <c:v>0.56862838217196499</c:v>
                </c:pt>
                <c:pt idx="20">
                  <c:v>0.56821862709678095</c:v>
                </c:pt>
                <c:pt idx="21">
                  <c:v>0.56807811721467805</c:v>
                </c:pt>
                <c:pt idx="22">
                  <c:v>0.55145379648477999</c:v>
                </c:pt>
                <c:pt idx="23">
                  <c:v>0.54333365975061099</c:v>
                </c:pt>
                <c:pt idx="24">
                  <c:v>0.53774741072274901</c:v>
                </c:pt>
                <c:pt idx="25">
                  <c:v>0.53212995908140304</c:v>
                </c:pt>
                <c:pt idx="26">
                  <c:v>0.52995951313718304</c:v>
                </c:pt>
                <c:pt idx="27">
                  <c:v>0.52990927496704598</c:v>
                </c:pt>
                <c:pt idx="28">
                  <c:v>0.52732397163348799</c:v>
                </c:pt>
                <c:pt idx="29">
                  <c:v>0.52357141581564304</c:v>
                </c:pt>
                <c:pt idx="30">
                  <c:v>0.52114526543513795</c:v>
                </c:pt>
                <c:pt idx="31">
                  <c:v>0.52112721109274496</c:v>
                </c:pt>
                <c:pt idx="32">
                  <c:v>0.52070038288942899</c:v>
                </c:pt>
                <c:pt idx="33">
                  <c:v>0.52005337020605702</c:v>
                </c:pt>
                <c:pt idx="34">
                  <c:v>0.51523246830138303</c:v>
                </c:pt>
                <c:pt idx="35">
                  <c:v>0.50905827568863105</c:v>
                </c:pt>
                <c:pt idx="36">
                  <c:v>0.505278638357196</c:v>
                </c:pt>
                <c:pt idx="37">
                  <c:v>0.49887189796470599</c:v>
                </c:pt>
                <c:pt idx="38">
                  <c:v>0.49805749012849398</c:v>
                </c:pt>
                <c:pt idx="39">
                  <c:v>0.497296656590904</c:v>
                </c:pt>
                <c:pt idx="40">
                  <c:v>0.48813721771201601</c:v>
                </c:pt>
                <c:pt idx="41">
                  <c:v>0.487605792068531</c:v>
                </c:pt>
                <c:pt idx="42">
                  <c:v>0.48533840215537399</c:v>
                </c:pt>
                <c:pt idx="43">
                  <c:v>0.48047707422316799</c:v>
                </c:pt>
                <c:pt idx="44">
                  <c:v>0.47744139354404203</c:v>
                </c:pt>
                <c:pt idx="45">
                  <c:v>0.47498757292139099</c:v>
                </c:pt>
                <c:pt idx="46">
                  <c:v>0.47472284131390902</c:v>
                </c:pt>
                <c:pt idx="47">
                  <c:v>0.47317644763936501</c:v>
                </c:pt>
                <c:pt idx="48">
                  <c:v>0.46856022702943101</c:v>
                </c:pt>
                <c:pt idx="49">
                  <c:v>0.46832532433546797</c:v>
                </c:pt>
                <c:pt idx="50">
                  <c:v>0.46708605072446002</c:v>
                </c:pt>
                <c:pt idx="51">
                  <c:v>0.46668708900614198</c:v>
                </c:pt>
                <c:pt idx="52">
                  <c:v>0.465581260534562</c:v>
                </c:pt>
                <c:pt idx="53">
                  <c:v>0.45657469483745899</c:v>
                </c:pt>
                <c:pt idx="54">
                  <c:v>0.45543530883817002</c:v>
                </c:pt>
                <c:pt idx="55">
                  <c:v>0.45459794058826097</c:v>
                </c:pt>
                <c:pt idx="56">
                  <c:v>0.45450237031928897</c:v>
                </c:pt>
                <c:pt idx="57">
                  <c:v>0.45424588091159501</c:v>
                </c:pt>
                <c:pt idx="58">
                  <c:v>0.45354863005808599</c:v>
                </c:pt>
                <c:pt idx="59">
                  <c:v>0.45175987646120003</c:v>
                </c:pt>
                <c:pt idx="60">
                  <c:v>0.45129831327306202</c:v>
                </c:pt>
                <c:pt idx="61">
                  <c:v>0.45124670140296003</c:v>
                </c:pt>
                <c:pt idx="62">
                  <c:v>0.44707654079584702</c:v>
                </c:pt>
                <c:pt idx="63">
                  <c:v>0.44700275348345803</c:v>
                </c:pt>
                <c:pt idx="64">
                  <c:v>0.442945628759154</c:v>
                </c:pt>
                <c:pt idx="65">
                  <c:v>0.44246699244288401</c:v>
                </c:pt>
                <c:pt idx="66">
                  <c:v>0.441439661112144</c:v>
                </c:pt>
                <c:pt idx="67">
                  <c:v>0.441373527270986</c:v>
                </c:pt>
                <c:pt idx="68">
                  <c:v>0.44080775912838299</c:v>
                </c:pt>
                <c:pt idx="69">
                  <c:v>0.43982831105355502</c:v>
                </c:pt>
                <c:pt idx="70">
                  <c:v>0.43839671944748998</c:v>
                </c:pt>
                <c:pt idx="71">
                  <c:v>0.43402560615982799</c:v>
                </c:pt>
                <c:pt idx="72">
                  <c:v>0.431195784232554</c:v>
                </c:pt>
                <c:pt idx="73">
                  <c:v>0.43096048905288697</c:v>
                </c:pt>
                <c:pt idx="74">
                  <c:v>0.430951658124542</c:v>
                </c:pt>
                <c:pt idx="75">
                  <c:v>0.427406531001366</c:v>
                </c:pt>
                <c:pt idx="76">
                  <c:v>0.42677894636035202</c:v>
                </c:pt>
                <c:pt idx="77">
                  <c:v>0.42670457031940701</c:v>
                </c:pt>
                <c:pt idx="78">
                  <c:v>0.42501197572004901</c:v>
                </c:pt>
                <c:pt idx="79">
                  <c:v>0.42310214028341803</c:v>
                </c:pt>
                <c:pt idx="80">
                  <c:v>0.422889020546038</c:v>
                </c:pt>
                <c:pt idx="81">
                  <c:v>0.42052606036390899</c:v>
                </c:pt>
                <c:pt idx="82">
                  <c:v>0.41971616611329399</c:v>
                </c:pt>
                <c:pt idx="83">
                  <c:v>0.41657353307977402</c:v>
                </c:pt>
                <c:pt idx="84">
                  <c:v>0.41308786754078503</c:v>
                </c:pt>
                <c:pt idx="85">
                  <c:v>0.41195221015568501</c:v>
                </c:pt>
                <c:pt idx="86">
                  <c:v>0.40758541421076899</c:v>
                </c:pt>
                <c:pt idx="87">
                  <c:v>0.40629629491532798</c:v>
                </c:pt>
                <c:pt idx="88">
                  <c:v>0.40555822554858201</c:v>
                </c:pt>
                <c:pt idx="89">
                  <c:v>0.40455640578861501</c:v>
                </c:pt>
                <c:pt idx="90">
                  <c:v>0.40334774606253398</c:v>
                </c:pt>
                <c:pt idx="91">
                  <c:v>0.400967712752273</c:v>
                </c:pt>
                <c:pt idx="92">
                  <c:v>0.40003124186205402</c:v>
                </c:pt>
                <c:pt idx="93">
                  <c:v>0.39858022221363099</c:v>
                </c:pt>
                <c:pt idx="94">
                  <c:v>0.39841243457508602</c:v>
                </c:pt>
                <c:pt idx="95">
                  <c:v>0.39713332366510201</c:v>
                </c:pt>
                <c:pt idx="96">
                  <c:v>0.39512281564534402</c:v>
                </c:pt>
                <c:pt idx="97">
                  <c:v>0.39419674562628598</c:v>
                </c:pt>
                <c:pt idx="98">
                  <c:v>0.39338567391856</c:v>
                </c:pt>
                <c:pt idx="99">
                  <c:v>0.39291253240214802</c:v>
                </c:pt>
                <c:pt idx="100">
                  <c:v>0.39261875685255498</c:v>
                </c:pt>
                <c:pt idx="101">
                  <c:v>0.39257636839650201</c:v>
                </c:pt>
                <c:pt idx="102">
                  <c:v>0.391007799279671</c:v>
                </c:pt>
                <c:pt idx="103">
                  <c:v>0.390285821826797</c:v>
                </c:pt>
                <c:pt idx="104">
                  <c:v>0.38999891477702803</c:v>
                </c:pt>
                <c:pt idx="105">
                  <c:v>0.38925064078197302</c:v>
                </c:pt>
                <c:pt idx="106">
                  <c:v>0.38916233149852802</c:v>
                </c:pt>
                <c:pt idx="107">
                  <c:v>0.38732176978868799</c:v>
                </c:pt>
                <c:pt idx="108">
                  <c:v>0.38418875265491997</c:v>
                </c:pt>
                <c:pt idx="109">
                  <c:v>0.38039223843820502</c:v>
                </c:pt>
                <c:pt idx="110">
                  <c:v>0.37838820643256599</c:v>
                </c:pt>
                <c:pt idx="111">
                  <c:v>0.378192159823319</c:v>
                </c:pt>
                <c:pt idx="112">
                  <c:v>0.37506581494652302</c:v>
                </c:pt>
                <c:pt idx="113">
                  <c:v>0.373429149560014</c:v>
                </c:pt>
                <c:pt idx="114">
                  <c:v>0.37183703130093099</c:v>
                </c:pt>
                <c:pt idx="115">
                  <c:v>0.37115351744706898</c:v>
                </c:pt>
                <c:pt idx="116">
                  <c:v>0.37026689224128401</c:v>
                </c:pt>
                <c:pt idx="117">
                  <c:v>0.36796614104327002</c:v>
                </c:pt>
                <c:pt idx="118">
                  <c:v>0.36734836854486103</c:v>
                </c:pt>
                <c:pt idx="119">
                  <c:v>0.366430540725592</c:v>
                </c:pt>
                <c:pt idx="120">
                  <c:v>0.35994530319226298</c:v>
                </c:pt>
                <c:pt idx="121">
                  <c:v>0.35583637035500498</c:v>
                </c:pt>
                <c:pt idx="122">
                  <c:v>0.354822383538208</c:v>
                </c:pt>
                <c:pt idx="123">
                  <c:v>0.35439241544925798</c:v>
                </c:pt>
                <c:pt idx="124">
                  <c:v>0.35313077015311101</c:v>
                </c:pt>
                <c:pt idx="125">
                  <c:v>0.35245863838467001</c:v>
                </c:pt>
                <c:pt idx="126">
                  <c:v>0.35225690073271199</c:v>
                </c:pt>
                <c:pt idx="127">
                  <c:v>0.350696181329965</c:v>
                </c:pt>
                <c:pt idx="128">
                  <c:v>0.35056371740479803</c:v>
                </c:pt>
                <c:pt idx="129">
                  <c:v>0.35055253156222799</c:v>
                </c:pt>
                <c:pt idx="130">
                  <c:v>0.34987215759399998</c:v>
                </c:pt>
                <c:pt idx="131">
                  <c:v>0.34786204205994498</c:v>
                </c:pt>
                <c:pt idx="132">
                  <c:v>0.34722209411924898</c:v>
                </c:pt>
                <c:pt idx="133">
                  <c:v>0.34617140988910899</c:v>
                </c:pt>
                <c:pt idx="134">
                  <c:v>0.34512543548741897</c:v>
                </c:pt>
                <c:pt idx="135">
                  <c:v>0.34366774358202501</c:v>
                </c:pt>
                <c:pt idx="136">
                  <c:v>0.34087520779664998</c:v>
                </c:pt>
                <c:pt idx="137">
                  <c:v>0.34082241846943501</c:v>
                </c:pt>
                <c:pt idx="138">
                  <c:v>0.34021740175641302</c:v>
                </c:pt>
                <c:pt idx="139">
                  <c:v>0.33905132672923799</c:v>
                </c:pt>
                <c:pt idx="140">
                  <c:v>0.33653353093680199</c:v>
                </c:pt>
                <c:pt idx="141">
                  <c:v>0.33625898718671499</c:v>
                </c:pt>
                <c:pt idx="142">
                  <c:v>0.33594617608046901</c:v>
                </c:pt>
                <c:pt idx="143">
                  <c:v>0.33553092620542702</c:v>
                </c:pt>
                <c:pt idx="144">
                  <c:v>0.33497183031979499</c:v>
                </c:pt>
                <c:pt idx="145">
                  <c:v>0.33393586430356298</c:v>
                </c:pt>
                <c:pt idx="146">
                  <c:v>0.333853638548533</c:v>
                </c:pt>
                <c:pt idx="147">
                  <c:v>0.333602643940698</c:v>
                </c:pt>
                <c:pt idx="148">
                  <c:v>0.33283415693187601</c:v>
                </c:pt>
                <c:pt idx="149">
                  <c:v>0.331192192988361</c:v>
                </c:pt>
                <c:pt idx="150">
                  <c:v>0.33088232552489599</c:v>
                </c:pt>
                <c:pt idx="151">
                  <c:v>0.330775961899058</c:v>
                </c:pt>
                <c:pt idx="152">
                  <c:v>0.329770021039196</c:v>
                </c:pt>
                <c:pt idx="153">
                  <c:v>0.32858765785529698</c:v>
                </c:pt>
                <c:pt idx="154">
                  <c:v>0.32796301685706503</c:v>
                </c:pt>
                <c:pt idx="155">
                  <c:v>0.32770633120651899</c:v>
                </c:pt>
                <c:pt idx="156">
                  <c:v>0.32620154101662002</c:v>
                </c:pt>
                <c:pt idx="157">
                  <c:v>0.32577804894179002</c:v>
                </c:pt>
                <c:pt idx="158">
                  <c:v>0.32367844666717799</c:v>
                </c:pt>
                <c:pt idx="159">
                  <c:v>0.32306008544021297</c:v>
                </c:pt>
                <c:pt idx="160">
                  <c:v>0.32006875564566201</c:v>
                </c:pt>
                <c:pt idx="161">
                  <c:v>0.31916348736892702</c:v>
                </c:pt>
                <c:pt idx="162">
                  <c:v>0.31872252968025899</c:v>
                </c:pt>
                <c:pt idx="163">
                  <c:v>0.31863206172544201</c:v>
                </c:pt>
                <c:pt idx="164">
                  <c:v>0.31857593626974101</c:v>
                </c:pt>
                <c:pt idx="165">
                  <c:v>0.31690061104136902</c:v>
                </c:pt>
                <c:pt idx="166">
                  <c:v>0.31663568319103402</c:v>
                </c:pt>
                <c:pt idx="167">
                  <c:v>0.31491227846389702</c:v>
                </c:pt>
                <c:pt idx="168">
                  <c:v>0.31366103403891099</c:v>
                </c:pt>
                <c:pt idx="169">
                  <c:v>0.31351679554261802</c:v>
                </c:pt>
                <c:pt idx="170">
                  <c:v>0.31330799314798502</c:v>
                </c:pt>
                <c:pt idx="171">
                  <c:v>0.31318337893690101</c:v>
                </c:pt>
                <c:pt idx="172">
                  <c:v>0.31298733232765402</c:v>
                </c:pt>
                <c:pt idx="173">
                  <c:v>0.31243667488466298</c:v>
                </c:pt>
                <c:pt idx="174">
                  <c:v>0.31181517377206402</c:v>
                </c:pt>
                <c:pt idx="175">
                  <c:v>0.31101607287831501</c:v>
                </c:pt>
                <c:pt idx="176">
                  <c:v>0.31081296152639298</c:v>
                </c:pt>
                <c:pt idx="177">
                  <c:v>0.30955877345862498</c:v>
                </c:pt>
                <c:pt idx="178">
                  <c:v>0.30391306284657699</c:v>
                </c:pt>
                <c:pt idx="179">
                  <c:v>0.30302251278374998</c:v>
                </c:pt>
                <c:pt idx="180">
                  <c:v>0.30299248762737901</c:v>
                </c:pt>
                <c:pt idx="181">
                  <c:v>0.30207760345089102</c:v>
                </c:pt>
                <c:pt idx="182">
                  <c:v>0.30156953070680598</c:v>
                </c:pt>
                <c:pt idx="183">
                  <c:v>0.30098845562173898</c:v>
                </c:pt>
                <c:pt idx="184">
                  <c:v>0.30083891856843997</c:v>
                </c:pt>
                <c:pt idx="185">
                  <c:v>0.30050373577705403</c:v>
                </c:pt>
                <c:pt idx="186">
                  <c:v>0.30030886662491901</c:v>
                </c:pt>
                <c:pt idx="187">
                  <c:v>0.29843945721581999</c:v>
                </c:pt>
                <c:pt idx="188">
                  <c:v>0.29839275141702098</c:v>
                </c:pt>
                <c:pt idx="189">
                  <c:v>0.298328580004384</c:v>
                </c:pt>
                <c:pt idx="190">
                  <c:v>0.29773867399097298</c:v>
                </c:pt>
                <c:pt idx="191">
                  <c:v>0.297509658582573</c:v>
                </c:pt>
                <c:pt idx="192">
                  <c:v>0.297062617365491</c:v>
                </c:pt>
                <c:pt idx="193">
                  <c:v>0.29551740114806002</c:v>
                </c:pt>
                <c:pt idx="194">
                  <c:v>0.295359621894972</c:v>
                </c:pt>
                <c:pt idx="195">
                  <c:v>0.29504288593168398</c:v>
                </c:pt>
                <c:pt idx="196">
                  <c:v>0.29470848811170602</c:v>
                </c:pt>
                <c:pt idx="197">
                  <c:v>0.29456915568671599</c:v>
                </c:pt>
                <c:pt idx="198">
                  <c:v>0.29293994752858599</c:v>
                </c:pt>
                <c:pt idx="199">
                  <c:v>0.28878882247812698</c:v>
                </c:pt>
                <c:pt idx="200">
                  <c:v>0.28871209152295602</c:v>
                </c:pt>
                <c:pt idx="201">
                  <c:v>0.28828899193383001</c:v>
                </c:pt>
                <c:pt idx="202">
                  <c:v>0.28777463941847697</c:v>
                </c:pt>
                <c:pt idx="203">
                  <c:v>0.28667116586112201</c:v>
                </c:pt>
                <c:pt idx="204">
                  <c:v>0.285704081085977</c:v>
                </c:pt>
                <c:pt idx="205">
                  <c:v>0.284362957434729</c:v>
                </c:pt>
                <c:pt idx="206">
                  <c:v>0.28404504401432801</c:v>
                </c:pt>
                <c:pt idx="207">
                  <c:v>0.28331403939025801</c:v>
                </c:pt>
                <c:pt idx="208">
                  <c:v>0.28302458118341101</c:v>
                </c:pt>
                <c:pt idx="209">
                  <c:v>0.28250669629672098</c:v>
                </c:pt>
                <c:pt idx="210">
                  <c:v>0.28211342562111302</c:v>
                </c:pt>
                <c:pt idx="211">
                  <c:v>0.28156414187808698</c:v>
                </c:pt>
                <c:pt idx="212">
                  <c:v>0.28002540167477602</c:v>
                </c:pt>
                <c:pt idx="213">
                  <c:v>0.27932128232144299</c:v>
                </c:pt>
                <c:pt idx="214">
                  <c:v>0.27824508652052998</c:v>
                </c:pt>
                <c:pt idx="215">
                  <c:v>0.27791068870055202</c:v>
                </c:pt>
                <c:pt idx="216">
                  <c:v>0.27772347301965</c:v>
                </c:pt>
                <c:pt idx="217">
                  <c:v>0.277236986989295</c:v>
                </c:pt>
                <c:pt idx="218">
                  <c:v>0.27553732764726202</c:v>
                </c:pt>
                <c:pt idx="219">
                  <c:v>0.27493329214849999</c:v>
                </c:pt>
                <c:pt idx="220">
                  <c:v>0.27492544243441602</c:v>
                </c:pt>
                <c:pt idx="221">
                  <c:v>0.27487284935005302</c:v>
                </c:pt>
                <c:pt idx="222">
                  <c:v>0.27486441090741298</c:v>
                </c:pt>
                <c:pt idx="223">
                  <c:v>0.27471938743971203</c:v>
                </c:pt>
                <c:pt idx="224">
                  <c:v>0.27441187489047197</c:v>
                </c:pt>
                <c:pt idx="225">
                  <c:v>0.27382785616262401</c:v>
                </c:pt>
                <c:pt idx="226">
                  <c:v>0.273425165830116</c:v>
                </c:pt>
                <c:pt idx="227">
                  <c:v>0.27266236986400599</c:v>
                </c:pt>
                <c:pt idx="228">
                  <c:v>0.271877005969904</c:v>
                </c:pt>
                <c:pt idx="229">
                  <c:v>0.271281016428078</c:v>
                </c:pt>
                <c:pt idx="230">
                  <c:v>0.27124922508603799</c:v>
                </c:pt>
                <c:pt idx="231">
                  <c:v>0.27004488270270399</c:v>
                </c:pt>
                <c:pt idx="232">
                  <c:v>0.26991084883472</c:v>
                </c:pt>
                <c:pt idx="233">
                  <c:v>0.26988180489260899</c:v>
                </c:pt>
                <c:pt idx="234">
                  <c:v>0.26927718066529099</c:v>
                </c:pt>
                <c:pt idx="235">
                  <c:v>0.269100169612697</c:v>
                </c:pt>
                <c:pt idx="236">
                  <c:v>0.26792212377154401</c:v>
                </c:pt>
                <c:pt idx="237">
                  <c:v>0.26768898726325002</c:v>
                </c:pt>
                <c:pt idx="238">
                  <c:v>0.267667989278076</c:v>
                </c:pt>
                <c:pt idx="239">
                  <c:v>0.26766033580684401</c:v>
                </c:pt>
                <c:pt idx="240">
                  <c:v>0.26753179673871802</c:v>
                </c:pt>
                <c:pt idx="241">
                  <c:v>0.26741817212735303</c:v>
                </c:pt>
                <c:pt idx="242">
                  <c:v>0.26705983267941902</c:v>
                </c:pt>
                <c:pt idx="243">
                  <c:v>0.266678336574938</c:v>
                </c:pt>
                <c:pt idx="244">
                  <c:v>0.26643048185273699</c:v>
                </c:pt>
                <c:pt idx="245">
                  <c:v>0.26597029236456299</c:v>
                </c:pt>
                <c:pt idx="246">
                  <c:v>0.26521044004123501</c:v>
                </c:pt>
                <c:pt idx="247">
                  <c:v>0.264926869119951</c:v>
                </c:pt>
                <c:pt idx="248">
                  <c:v>0.26428123013654398</c:v>
                </c:pt>
                <c:pt idx="249">
                  <c:v>0.26425022376591201</c:v>
                </c:pt>
                <c:pt idx="250">
                  <c:v>0.26400825632927299</c:v>
                </c:pt>
                <c:pt idx="251">
                  <c:v>0.26315146003700701</c:v>
                </c:pt>
                <c:pt idx="252">
                  <c:v>0.26312398603771397</c:v>
                </c:pt>
                <c:pt idx="253">
                  <c:v>0.26312221985204498</c:v>
                </c:pt>
                <c:pt idx="254">
                  <c:v>0.26223834204618901</c:v>
                </c:pt>
                <c:pt idx="255">
                  <c:v>0.25991286424881099</c:v>
                </c:pt>
              </c:numCache>
            </c:numRef>
          </c:val>
          <c:smooth val="0"/>
        </c:ser>
        <c:ser>
          <c:idx val="1"/>
          <c:order val="1"/>
          <c:tx>
            <c:strRef>
              <c:f>compute_rhs2.B!$J$523</c:f>
              <c:strCache>
                <c:ptCount val="1"/>
                <c:pt idx="0">
                  <c:v>L1D Miss</c:v>
                </c:pt>
              </c:strCache>
            </c:strRef>
          </c:tx>
          <c:spPr>
            <a:ln w="28575">
              <a:solidFill>
                <a:srgbClr val="0000FF"/>
              </a:solidFill>
            </a:ln>
          </c:spPr>
          <c:marker>
            <c:symbol val="none"/>
          </c:marker>
          <c:val>
            <c:numRef>
              <c:f>compute_rhs2.B!$J$524:$J$779</c:f>
              <c:numCache>
                <c:formatCode>0.000</c:formatCode>
                <c:ptCount val="256"/>
                <c:pt idx="0">
                  <c:v>1</c:v>
                </c:pt>
                <c:pt idx="1">
                  <c:v>0.86227669639958404</c:v>
                </c:pt>
                <c:pt idx="2">
                  <c:v>0.78173571810680098</c:v>
                </c:pt>
                <c:pt idx="3">
                  <c:v>0.74555772588449098</c:v>
                </c:pt>
                <c:pt idx="4">
                  <c:v>0.83841886543440303</c:v>
                </c:pt>
                <c:pt idx="5">
                  <c:v>0.66101619555858104</c:v>
                </c:pt>
                <c:pt idx="6">
                  <c:v>0.77708220886367896</c:v>
                </c:pt>
                <c:pt idx="7">
                  <c:v>0.63903911379719103</c:v>
                </c:pt>
                <c:pt idx="8">
                  <c:v>0.62729765100413304</c:v>
                </c:pt>
                <c:pt idx="9">
                  <c:v>0.61986046831095498</c:v>
                </c:pt>
                <c:pt idx="10">
                  <c:v>0.77675674670379802</c:v>
                </c:pt>
                <c:pt idx="11">
                  <c:v>0.60045956491450803</c:v>
                </c:pt>
                <c:pt idx="12">
                  <c:v>0.60269427002853904</c:v>
                </c:pt>
                <c:pt idx="13">
                  <c:v>0.76015140024908601</c:v>
                </c:pt>
                <c:pt idx="14">
                  <c:v>0.59326337363113002</c:v>
                </c:pt>
                <c:pt idx="15">
                  <c:v>0.62173301224668198</c:v>
                </c:pt>
                <c:pt idx="16">
                  <c:v>0.75599065646557395</c:v>
                </c:pt>
                <c:pt idx="17">
                  <c:v>0.71843005874201604</c:v>
                </c:pt>
                <c:pt idx="18">
                  <c:v>0.63284192519450899</c:v>
                </c:pt>
                <c:pt idx="19">
                  <c:v>0.68189815102950702</c:v>
                </c:pt>
                <c:pt idx="20">
                  <c:v>0.70632883144124403</c:v>
                </c:pt>
                <c:pt idx="21">
                  <c:v>0.76295627282115397</c:v>
                </c:pt>
                <c:pt idx="22">
                  <c:v>0.72523090399447399</c:v>
                </c:pt>
                <c:pt idx="23">
                  <c:v>0.62699813613210698</c:v>
                </c:pt>
                <c:pt idx="24">
                  <c:v>0.52396024821290199</c:v>
                </c:pt>
                <c:pt idx="25">
                  <c:v>0.50256541474612804</c:v>
                </c:pt>
                <c:pt idx="26">
                  <c:v>0.55337144312209896</c:v>
                </c:pt>
                <c:pt idx="27">
                  <c:v>0.49124705466303498</c:v>
                </c:pt>
                <c:pt idx="28">
                  <c:v>0.49084968763012898</c:v>
                </c:pt>
                <c:pt idx="29">
                  <c:v>0.51840179847682799</c:v>
                </c:pt>
                <c:pt idx="30">
                  <c:v>0.60222911621136099</c:v>
                </c:pt>
                <c:pt idx="31">
                  <c:v>0.49903432245323498</c:v>
                </c:pt>
                <c:pt idx="32">
                  <c:v>0.65984344614829504</c:v>
                </c:pt>
                <c:pt idx="33">
                  <c:v>0.498682658597013</c:v>
                </c:pt>
                <c:pt idx="34">
                  <c:v>0.47854939401135199</c:v>
                </c:pt>
                <c:pt idx="35">
                  <c:v>0.58574357713205005</c:v>
                </c:pt>
                <c:pt idx="36">
                  <c:v>0.54047439279209297</c:v>
                </c:pt>
                <c:pt idx="37">
                  <c:v>0.53738057399956296</c:v>
                </c:pt>
                <c:pt idx="38">
                  <c:v>0.51945641913218799</c:v>
                </c:pt>
                <c:pt idx="39">
                  <c:v>0.52168363227297299</c:v>
                </c:pt>
                <c:pt idx="40">
                  <c:v>0.601959324334431</c:v>
                </c:pt>
                <c:pt idx="41">
                  <c:v>0.56811938413478602</c:v>
                </c:pt>
                <c:pt idx="42">
                  <c:v>0.53157263037945102</c:v>
                </c:pt>
                <c:pt idx="43">
                  <c:v>0.50965091931718798</c:v>
                </c:pt>
                <c:pt idx="44">
                  <c:v>0.549902438387876</c:v>
                </c:pt>
                <c:pt idx="45">
                  <c:v>0.50673364336993798</c:v>
                </c:pt>
                <c:pt idx="46">
                  <c:v>0.490406080071775</c:v>
                </c:pt>
                <c:pt idx="47">
                  <c:v>0.49430442884562698</c:v>
                </c:pt>
                <c:pt idx="48">
                  <c:v>0.56656025956475098</c:v>
                </c:pt>
                <c:pt idx="49">
                  <c:v>0.49074829039399998</c:v>
                </c:pt>
                <c:pt idx="50">
                  <c:v>0.52568002104200695</c:v>
                </c:pt>
                <c:pt idx="51">
                  <c:v>0.55880113125514896</c:v>
                </c:pt>
                <c:pt idx="52">
                  <c:v>0.48271463392987102</c:v>
                </c:pt>
                <c:pt idx="53">
                  <c:v>0.54748740996602596</c:v>
                </c:pt>
                <c:pt idx="54">
                  <c:v>0.55001730738548105</c:v>
                </c:pt>
                <c:pt idx="55">
                  <c:v>0.467753512872366</c:v>
                </c:pt>
                <c:pt idx="56">
                  <c:v>0.46769268071257702</c:v>
                </c:pt>
                <c:pt idx="57">
                  <c:v>0.54430516877011903</c:v>
                </c:pt>
                <c:pt idx="58">
                  <c:v>0.45794279649459202</c:v>
                </c:pt>
                <c:pt idx="59">
                  <c:v>0.52955098405011902</c:v>
                </c:pt>
                <c:pt idx="60">
                  <c:v>0.53217180040481704</c:v>
                </c:pt>
                <c:pt idx="61">
                  <c:v>0.53130691854888401</c:v>
                </c:pt>
                <c:pt idx="62">
                  <c:v>0.50597095050738305</c:v>
                </c:pt>
                <c:pt idx="63">
                  <c:v>0.49613964606349098</c:v>
                </c:pt>
                <c:pt idx="64">
                  <c:v>0.45796036019067798</c:v>
                </c:pt>
                <c:pt idx="65">
                  <c:v>0.48075249065431602</c:v>
                </c:pt>
                <c:pt idx="66">
                  <c:v>0.52907650509201198</c:v>
                </c:pt>
                <c:pt idx="67">
                  <c:v>0.52762039218204504</c:v>
                </c:pt>
                <c:pt idx="68">
                  <c:v>0.45565143199546099</c:v>
                </c:pt>
                <c:pt idx="69">
                  <c:v>0.425837962585005</c:v>
                </c:pt>
                <c:pt idx="70">
                  <c:v>0.44942062818562201</c:v>
                </c:pt>
                <c:pt idx="71">
                  <c:v>0.50645088379320402</c:v>
                </c:pt>
                <c:pt idx="72">
                  <c:v>0.42667117177333802</c:v>
                </c:pt>
                <c:pt idx="73">
                  <c:v>0.45392211528168103</c:v>
                </c:pt>
                <c:pt idx="74">
                  <c:v>0.52326370868948302</c:v>
                </c:pt>
                <c:pt idx="75">
                  <c:v>0.45354808487759402</c:v>
                </c:pt>
                <c:pt idx="76">
                  <c:v>0.51004704521710897</c:v>
                </c:pt>
                <c:pt idx="77">
                  <c:v>0.515075298159136</c:v>
                </c:pt>
                <c:pt idx="78">
                  <c:v>0.46766591075802999</c:v>
                </c:pt>
                <c:pt idx="79">
                  <c:v>0.50411919673797201</c:v>
                </c:pt>
                <c:pt idx="80">
                  <c:v>0.50536655440864497</c:v>
                </c:pt>
                <c:pt idx="81">
                  <c:v>0.44215875433768798</c:v>
                </c:pt>
                <c:pt idx="82">
                  <c:v>0.44578678101879499</c:v>
                </c:pt>
                <c:pt idx="83">
                  <c:v>0.45444446821037099</c:v>
                </c:pt>
                <c:pt idx="84">
                  <c:v>0.41813784515575397</c:v>
                </c:pt>
                <c:pt idx="85">
                  <c:v>0.41765460693727302</c:v>
                </c:pt>
                <c:pt idx="86">
                  <c:v>0.434481036743395</c:v>
                </c:pt>
                <c:pt idx="87">
                  <c:v>0.42110805233385101</c:v>
                </c:pt>
                <c:pt idx="88">
                  <c:v>0.46326661978829697</c:v>
                </c:pt>
                <c:pt idx="89">
                  <c:v>0.49315674223762102</c:v>
                </c:pt>
                <c:pt idx="90">
                  <c:v>0.44406841338048297</c:v>
                </c:pt>
                <c:pt idx="91">
                  <c:v>0.47659383682462297</c:v>
                </c:pt>
                <c:pt idx="92">
                  <c:v>0.41682174488575202</c:v>
                </c:pt>
                <c:pt idx="93">
                  <c:v>0.40736009359341002</c:v>
                </c:pt>
                <c:pt idx="94">
                  <c:v>0.453228010471244</c:v>
                </c:pt>
                <c:pt idx="95">
                  <c:v>0.38699300145557802</c:v>
                </c:pt>
                <c:pt idx="96">
                  <c:v>0.48289174741100599</c:v>
                </c:pt>
                <c:pt idx="97">
                  <c:v>0.47795597551987401</c:v>
                </c:pt>
                <c:pt idx="98">
                  <c:v>0.45463648717556798</c:v>
                </c:pt>
                <c:pt idx="99">
                  <c:v>0.47004435666627797</c:v>
                </c:pt>
                <c:pt idx="100">
                  <c:v>0.46660075473819901</c:v>
                </c:pt>
                <c:pt idx="101">
                  <c:v>0.40698900909692498</c:v>
                </c:pt>
                <c:pt idx="102">
                  <c:v>0.41615246749030499</c:v>
                </c:pt>
                <c:pt idx="103">
                  <c:v>0.43759190803739101</c:v>
                </c:pt>
                <c:pt idx="104">
                  <c:v>0.45402342930008199</c:v>
                </c:pt>
                <c:pt idx="105">
                  <c:v>0.47016167464276098</c:v>
                </c:pt>
                <c:pt idx="106">
                  <c:v>0.38289479698412099</c:v>
                </c:pt>
                <c:pt idx="107">
                  <c:v>0.43480655834451098</c:v>
                </c:pt>
                <c:pt idx="108">
                  <c:v>0.38937830450468303</c:v>
                </c:pt>
                <c:pt idx="109">
                  <c:v>0.42286756995025498</c:v>
                </c:pt>
                <c:pt idx="110">
                  <c:v>0.433904929917167</c:v>
                </c:pt>
                <c:pt idx="111">
                  <c:v>0.44786303719944698</c:v>
                </c:pt>
                <c:pt idx="112">
                  <c:v>0.39462195821606399</c:v>
                </c:pt>
                <c:pt idx="113">
                  <c:v>0.38560996084448901</c:v>
                </c:pt>
                <c:pt idx="114">
                  <c:v>0.38407916358935401</c:v>
                </c:pt>
                <c:pt idx="115">
                  <c:v>0.41879477541789001</c:v>
                </c:pt>
                <c:pt idx="116">
                  <c:v>0.38426505535205802</c:v>
                </c:pt>
                <c:pt idx="117">
                  <c:v>0.40008550645415802</c:v>
                </c:pt>
                <c:pt idx="118">
                  <c:v>0.37744487029941598</c:v>
                </c:pt>
                <c:pt idx="119">
                  <c:v>0.416932089216557</c:v>
                </c:pt>
                <c:pt idx="120">
                  <c:v>0.387589732012664</c:v>
                </c:pt>
                <c:pt idx="121">
                  <c:v>0.40524175539610402</c:v>
                </c:pt>
                <c:pt idx="122">
                  <c:v>0.36873158415437002</c:v>
                </c:pt>
                <c:pt idx="123">
                  <c:v>0.373969329407004</c:v>
                </c:pt>
                <c:pt idx="124">
                  <c:v>0.37349870937386598</c:v>
                </c:pt>
                <c:pt idx="125">
                  <c:v>0.39826348994573901</c:v>
                </c:pt>
                <c:pt idx="126">
                  <c:v>0.396121648684155</c:v>
                </c:pt>
                <c:pt idx="127">
                  <c:v>0.39895792049414303</c:v>
                </c:pt>
                <c:pt idx="128">
                  <c:v>0.39013816083150898</c:v>
                </c:pt>
                <c:pt idx="129">
                  <c:v>0.372530644667107</c:v>
                </c:pt>
                <c:pt idx="130">
                  <c:v>0.40353465543827799</c:v>
                </c:pt>
                <c:pt idx="131">
                  <c:v>0.39229420141528298</c:v>
                </c:pt>
                <c:pt idx="132">
                  <c:v>0.38572476802320999</c:v>
                </c:pt>
                <c:pt idx="133">
                  <c:v>0.37308192645599397</c:v>
                </c:pt>
                <c:pt idx="134">
                  <c:v>0.39323263585527202</c:v>
                </c:pt>
                <c:pt idx="135">
                  <c:v>0.378147712971382</c:v>
                </c:pt>
                <c:pt idx="136">
                  <c:v>0.36204342283972302</c:v>
                </c:pt>
                <c:pt idx="137">
                  <c:v>0.40123818137059603</c:v>
                </c:pt>
                <c:pt idx="138">
                  <c:v>0.36879917834904102</c:v>
                </c:pt>
                <c:pt idx="139">
                  <c:v>0.38152573932912798</c:v>
                </c:pt>
                <c:pt idx="140">
                  <c:v>0.363869911706655</c:v>
                </c:pt>
                <c:pt idx="141">
                  <c:v>0.401365269108445</c:v>
                </c:pt>
                <c:pt idx="142">
                  <c:v>0.37260791351716899</c:v>
                </c:pt>
                <c:pt idx="143">
                  <c:v>0.38752939678159798</c:v>
                </c:pt>
                <c:pt idx="144">
                  <c:v>0.367774784750449</c:v>
                </c:pt>
                <c:pt idx="145">
                  <c:v>0.36495008020477099</c:v>
                </c:pt>
                <c:pt idx="146">
                  <c:v>0.38022779241226301</c:v>
                </c:pt>
                <c:pt idx="147">
                  <c:v>0.37178247448706098</c:v>
                </c:pt>
                <c:pt idx="148">
                  <c:v>0.34964050511772898</c:v>
                </c:pt>
                <c:pt idx="149">
                  <c:v>0.36723612827985302</c:v>
                </c:pt>
                <c:pt idx="150">
                  <c:v>0.36015148441787498</c:v>
                </c:pt>
                <c:pt idx="151">
                  <c:v>0.349650075156546</c:v>
                </c:pt>
                <c:pt idx="152">
                  <c:v>0.36096003738197402</c:v>
                </c:pt>
                <c:pt idx="153">
                  <c:v>0.35308489642540802</c:v>
                </c:pt>
                <c:pt idx="154">
                  <c:v>0.366867250242007</c:v>
                </c:pt>
                <c:pt idx="155">
                  <c:v>0.34439111651600501</c:v>
                </c:pt>
                <c:pt idx="156">
                  <c:v>0.35239726119897602</c:v>
                </c:pt>
                <c:pt idx="157">
                  <c:v>0.34343133553974098</c:v>
                </c:pt>
                <c:pt idx="158">
                  <c:v>0.39854687484426399</c:v>
                </c:pt>
                <c:pt idx="159">
                  <c:v>0.35011961811450798</c:v>
                </c:pt>
                <c:pt idx="160">
                  <c:v>0.345756664760489</c:v>
                </c:pt>
                <c:pt idx="161">
                  <c:v>0.37468113106189299</c:v>
                </c:pt>
                <c:pt idx="162">
                  <c:v>0.33583997179385</c:v>
                </c:pt>
                <c:pt idx="163">
                  <c:v>0.35252247772675099</c:v>
                </c:pt>
                <c:pt idx="164">
                  <c:v>0.37631737469007798</c:v>
                </c:pt>
                <c:pt idx="165">
                  <c:v>0.382572998781959</c:v>
                </c:pt>
                <c:pt idx="166">
                  <c:v>0.35280691592395902</c:v>
                </c:pt>
                <c:pt idx="167">
                  <c:v>0.35366076073139702</c:v>
                </c:pt>
                <c:pt idx="168">
                  <c:v>0.35664943273470101</c:v>
                </c:pt>
                <c:pt idx="169">
                  <c:v>0.324170927446086</c:v>
                </c:pt>
                <c:pt idx="170">
                  <c:v>0.332058919597636</c:v>
                </c:pt>
                <c:pt idx="171">
                  <c:v>0.32777617386833202</c:v>
                </c:pt>
                <c:pt idx="172">
                  <c:v>0.34669296882661998</c:v>
                </c:pt>
                <c:pt idx="173">
                  <c:v>0.35425255528833699</c:v>
                </c:pt>
                <c:pt idx="174">
                  <c:v>0.354355654921434</c:v>
                </c:pt>
                <c:pt idx="175">
                  <c:v>0.36608297545588703</c:v>
                </c:pt>
                <c:pt idx="176">
                  <c:v>0.33863284674706701</c:v>
                </c:pt>
                <c:pt idx="177">
                  <c:v>0.347592899612295</c:v>
                </c:pt>
                <c:pt idx="178">
                  <c:v>0.31816017508781902</c:v>
                </c:pt>
                <c:pt idx="179">
                  <c:v>0.32589097608252099</c:v>
                </c:pt>
                <c:pt idx="180">
                  <c:v>0.32681838298461302</c:v>
                </c:pt>
                <c:pt idx="181">
                  <c:v>0.34740534349501401</c:v>
                </c:pt>
                <c:pt idx="182">
                  <c:v>0.31627689844272</c:v>
                </c:pt>
                <c:pt idx="183">
                  <c:v>0.31813239225463003</c:v>
                </c:pt>
                <c:pt idx="184">
                  <c:v>0.31935302276844701</c:v>
                </c:pt>
                <c:pt idx="185">
                  <c:v>0.32200575193333297</c:v>
                </c:pt>
                <c:pt idx="186">
                  <c:v>0.32829542396456002</c:v>
                </c:pt>
                <c:pt idx="187">
                  <c:v>0.31416691292774002</c:v>
                </c:pt>
                <c:pt idx="188">
                  <c:v>0.31280191629791498</c:v>
                </c:pt>
                <c:pt idx="189">
                  <c:v>0.34556299570661198</c:v>
                </c:pt>
                <c:pt idx="190">
                  <c:v>0.32858371870908798</c:v>
                </c:pt>
                <c:pt idx="191">
                  <c:v>0.32818157260089698</c:v>
                </c:pt>
                <c:pt idx="192">
                  <c:v>0.32696400925480101</c:v>
                </c:pt>
                <c:pt idx="193">
                  <c:v>0.32442924003173301</c:v>
                </c:pt>
                <c:pt idx="194">
                  <c:v>0.33710854760773101</c:v>
                </c:pt>
                <c:pt idx="195">
                  <c:v>0.31623843758609499</c:v>
                </c:pt>
                <c:pt idx="196">
                  <c:v>0.32221883924982497</c:v>
                </c:pt>
                <c:pt idx="197">
                  <c:v>0.34780713771109401</c:v>
                </c:pt>
                <c:pt idx="198">
                  <c:v>0.31765180987052399</c:v>
                </c:pt>
                <c:pt idx="199">
                  <c:v>0.31127393893496402</c:v>
                </c:pt>
                <c:pt idx="200">
                  <c:v>0.30959460754443002</c:v>
                </c:pt>
                <c:pt idx="201">
                  <c:v>0.30802429851163698</c:v>
                </c:pt>
                <c:pt idx="202">
                  <c:v>0.30891522751669998</c:v>
                </c:pt>
                <c:pt idx="203">
                  <c:v>0.32008546004244198</c:v>
                </c:pt>
                <c:pt idx="204">
                  <c:v>0.31391853653891699</c:v>
                </c:pt>
                <c:pt idx="205">
                  <c:v>0.30630860810654398</c:v>
                </c:pt>
                <c:pt idx="206">
                  <c:v>0.30506766533393997</c:v>
                </c:pt>
                <c:pt idx="207">
                  <c:v>0.323212737117268</c:v>
                </c:pt>
                <c:pt idx="208">
                  <c:v>0.305233908202038</c:v>
                </c:pt>
                <c:pt idx="209">
                  <c:v>0.30554762001860603</c:v>
                </c:pt>
                <c:pt idx="210">
                  <c:v>0.30251749607573702</c:v>
                </c:pt>
                <c:pt idx="211">
                  <c:v>0.31154855981781598</c:v>
                </c:pt>
                <c:pt idx="212">
                  <c:v>0.32155760781993298</c:v>
                </c:pt>
                <c:pt idx="213">
                  <c:v>0.29983428544559798</c:v>
                </c:pt>
                <c:pt idx="214">
                  <c:v>0.30884191507523301</c:v>
                </c:pt>
                <c:pt idx="215">
                  <c:v>0.30416671691432401</c:v>
                </c:pt>
                <c:pt idx="216">
                  <c:v>0.29689144025674702</c:v>
                </c:pt>
                <c:pt idx="217">
                  <c:v>0.29875466380684301</c:v>
                </c:pt>
                <c:pt idx="218">
                  <c:v>0.30519367837426298</c:v>
                </c:pt>
                <c:pt idx="219">
                  <c:v>0.303053209016381</c:v>
                </c:pt>
                <c:pt idx="220">
                  <c:v>0.29727741597139801</c:v>
                </c:pt>
                <c:pt idx="221">
                  <c:v>0.31365447241938099</c:v>
                </c:pt>
                <c:pt idx="222">
                  <c:v>0.30392177385122798</c:v>
                </c:pt>
                <c:pt idx="223">
                  <c:v>0.29536765468967902</c:v>
                </c:pt>
                <c:pt idx="224">
                  <c:v>0.29506147051109899</c:v>
                </c:pt>
                <c:pt idx="225">
                  <c:v>0.294974881275406</c:v>
                </c:pt>
                <c:pt idx="226">
                  <c:v>0.29751608917303701</c:v>
                </c:pt>
                <c:pt idx="227">
                  <c:v>0.30960343813428498</c:v>
                </c:pt>
                <c:pt idx="228">
                  <c:v>0.29467653145158401</c:v>
                </c:pt>
                <c:pt idx="229">
                  <c:v>0.29556175172044802</c:v>
                </c:pt>
                <c:pt idx="230">
                  <c:v>0.29633340594357599</c:v>
                </c:pt>
                <c:pt idx="231">
                  <c:v>0.29425465323105798</c:v>
                </c:pt>
                <c:pt idx="232">
                  <c:v>0.299337837007074</c:v>
                </c:pt>
                <c:pt idx="233">
                  <c:v>0.29797890338320898</c:v>
                </c:pt>
                <c:pt idx="234">
                  <c:v>0.302799295082116</c:v>
                </c:pt>
                <c:pt idx="235">
                  <c:v>0.29831606357811702</c:v>
                </c:pt>
                <c:pt idx="236">
                  <c:v>0.29678741809568498</c:v>
                </c:pt>
                <c:pt idx="237">
                  <c:v>0.29706366529072398</c:v>
                </c:pt>
                <c:pt idx="238">
                  <c:v>0.29096288799338799</c:v>
                </c:pt>
                <c:pt idx="239">
                  <c:v>0.28637476173099902</c:v>
                </c:pt>
                <c:pt idx="240">
                  <c:v>0.29759313214640598</c:v>
                </c:pt>
                <c:pt idx="241">
                  <c:v>0.294068533214012</c:v>
                </c:pt>
                <c:pt idx="242">
                  <c:v>0.29003532654408498</c:v>
                </c:pt>
                <c:pt idx="243">
                  <c:v>0.29819291798296499</c:v>
                </c:pt>
                <c:pt idx="244">
                  <c:v>0.30005413955227</c:v>
                </c:pt>
                <c:pt idx="245">
                  <c:v>0.29326163509389203</c:v>
                </c:pt>
                <c:pt idx="246">
                  <c:v>0.28973503180305799</c:v>
                </c:pt>
                <c:pt idx="247">
                  <c:v>0.29924372251104397</c:v>
                </c:pt>
                <c:pt idx="248">
                  <c:v>0.29455901137490298</c:v>
                </c:pt>
                <c:pt idx="249">
                  <c:v>0.29035323728948598</c:v>
                </c:pt>
                <c:pt idx="250">
                  <c:v>0.29212956250946798</c:v>
                </c:pt>
                <c:pt idx="251">
                  <c:v>0.29011028194128502</c:v>
                </c:pt>
                <c:pt idx="252">
                  <c:v>0.28781157526082002</c:v>
                </c:pt>
                <c:pt idx="253">
                  <c:v>0.28991997250600399</c:v>
                </c:pt>
                <c:pt idx="254">
                  <c:v>0.28771503556240702</c:v>
                </c:pt>
                <c:pt idx="255">
                  <c:v>0.28745496113855701</c:v>
                </c:pt>
              </c:numCache>
            </c:numRef>
          </c:val>
          <c:smooth val="0"/>
        </c:ser>
        <c:ser>
          <c:idx val="2"/>
          <c:order val="2"/>
          <c:tx>
            <c:strRef>
              <c:f>compute_rhs2.B!$K$523</c:f>
              <c:strCache>
                <c:ptCount val="1"/>
                <c:pt idx="0">
                  <c:v>L2D Miss</c:v>
                </c:pt>
              </c:strCache>
            </c:strRef>
          </c:tx>
          <c:spPr>
            <a:ln w="28575">
              <a:solidFill>
                <a:schemeClr val="accent6"/>
              </a:solidFill>
              <a:prstDash val="sysDash"/>
            </a:ln>
          </c:spPr>
          <c:marker>
            <c:symbol val="none"/>
          </c:marker>
          <c:val>
            <c:numRef>
              <c:f>compute_rhs2.B!$K$524:$K$779</c:f>
              <c:numCache>
                <c:formatCode>0.000</c:formatCode>
                <c:ptCount val="256"/>
                <c:pt idx="0">
                  <c:v>0.27227561856642102</c:v>
                </c:pt>
                <c:pt idx="1">
                  <c:v>0.97637997489120398</c:v>
                </c:pt>
                <c:pt idx="2">
                  <c:v>0.98569928584478805</c:v>
                </c:pt>
                <c:pt idx="3">
                  <c:v>0.79766580647149499</c:v>
                </c:pt>
                <c:pt idx="4">
                  <c:v>0.83393268171775903</c:v>
                </c:pt>
                <c:pt idx="5">
                  <c:v>0.98252363213192195</c:v>
                </c:pt>
                <c:pt idx="6">
                  <c:v>0.97389037390974498</c:v>
                </c:pt>
                <c:pt idx="7">
                  <c:v>0.97415232131628204</c:v>
                </c:pt>
                <c:pt idx="8">
                  <c:v>0.97817325069394001</c:v>
                </c:pt>
                <c:pt idx="9">
                  <c:v>0.96986577580090205</c:v>
                </c:pt>
                <c:pt idx="10">
                  <c:v>0.56862178243103301</c:v>
                </c:pt>
                <c:pt idx="11">
                  <c:v>0.157141295311582</c:v>
                </c:pt>
                <c:pt idx="12">
                  <c:v>0.17583861691769301</c:v>
                </c:pt>
                <c:pt idx="13">
                  <c:v>0.22283726462337899</c:v>
                </c:pt>
                <c:pt idx="14">
                  <c:v>0.15557181211106899</c:v>
                </c:pt>
                <c:pt idx="15">
                  <c:v>0.95313489410941199</c:v>
                </c:pt>
                <c:pt idx="16">
                  <c:v>0.97979776486221304</c:v>
                </c:pt>
                <c:pt idx="17">
                  <c:v>0.357864182104076</c:v>
                </c:pt>
                <c:pt idx="18">
                  <c:v>0.98356481804193896</c:v>
                </c:pt>
                <c:pt idx="19">
                  <c:v>0.17337322956204901</c:v>
                </c:pt>
                <c:pt idx="20">
                  <c:v>0.26676885305924503</c:v>
                </c:pt>
                <c:pt idx="21">
                  <c:v>0.51511553935117804</c:v>
                </c:pt>
                <c:pt idx="22">
                  <c:v>0.696521822713702</c:v>
                </c:pt>
                <c:pt idx="23">
                  <c:v>0.72977520216543201</c:v>
                </c:pt>
                <c:pt idx="24">
                  <c:v>0.98513136625750497</c:v>
                </c:pt>
                <c:pt idx="25">
                  <c:v>0.97820773676706996</c:v>
                </c:pt>
                <c:pt idx="26">
                  <c:v>0.74106975798847896</c:v>
                </c:pt>
                <c:pt idx="27">
                  <c:v>0.99581984768895604</c:v>
                </c:pt>
                <c:pt idx="28">
                  <c:v>0.97720470566136597</c:v>
                </c:pt>
                <c:pt idx="29">
                  <c:v>0.97224971732426202</c:v>
                </c:pt>
                <c:pt idx="30">
                  <c:v>0.91366154780833697</c:v>
                </c:pt>
                <c:pt idx="31">
                  <c:v>0.969225215336177</c:v>
                </c:pt>
                <c:pt idx="32">
                  <c:v>0.78654661599904296</c:v>
                </c:pt>
                <c:pt idx="33">
                  <c:v>0.97822828166169995</c:v>
                </c:pt>
                <c:pt idx="34">
                  <c:v>0.98410632276469701</c:v>
                </c:pt>
                <c:pt idx="35">
                  <c:v>0.98404835681198999</c:v>
                </c:pt>
                <c:pt idx="36">
                  <c:v>0.67075118738484796</c:v>
                </c:pt>
                <c:pt idx="37">
                  <c:v>1</c:v>
                </c:pt>
                <c:pt idx="38">
                  <c:v>0.99358852538285003</c:v>
                </c:pt>
                <c:pt idx="39">
                  <c:v>0.83505237847511404</c:v>
                </c:pt>
                <c:pt idx="40">
                  <c:v>0.97800155407452904</c:v>
                </c:pt>
                <c:pt idx="41">
                  <c:v>0.69199167344770496</c:v>
                </c:pt>
                <c:pt idx="42">
                  <c:v>0.66620049322422004</c:v>
                </c:pt>
                <c:pt idx="43">
                  <c:v>0.100767571938315</c:v>
                </c:pt>
                <c:pt idx="44">
                  <c:v>0.41155753047431598</c:v>
                </c:pt>
                <c:pt idx="45">
                  <c:v>0.90384182192125595</c:v>
                </c:pt>
                <c:pt idx="46">
                  <c:v>0.14261532106167199</c:v>
                </c:pt>
                <c:pt idx="47">
                  <c:v>0.78854167201689995</c:v>
                </c:pt>
                <c:pt idx="48">
                  <c:v>0.78483331853611804</c:v>
                </c:pt>
                <c:pt idx="49">
                  <c:v>0.14649023493820801</c:v>
                </c:pt>
                <c:pt idx="50">
                  <c:v>0.83684858926279804</c:v>
                </c:pt>
                <c:pt idx="51">
                  <c:v>0.78634190079897603</c:v>
                </c:pt>
                <c:pt idx="52">
                  <c:v>0.79328827642275201</c:v>
                </c:pt>
                <c:pt idx="53">
                  <c:v>0.60949511655192101</c:v>
                </c:pt>
                <c:pt idx="54">
                  <c:v>0.93112250700544197</c:v>
                </c:pt>
                <c:pt idx="55">
                  <c:v>0.117265122326504</c:v>
                </c:pt>
                <c:pt idx="56">
                  <c:v>0.72625688895998097</c:v>
                </c:pt>
                <c:pt idx="57">
                  <c:v>0.99001664870211303</c:v>
                </c:pt>
                <c:pt idx="58">
                  <c:v>0.73732765218080398</c:v>
                </c:pt>
                <c:pt idx="59">
                  <c:v>0.25740404983897902</c:v>
                </c:pt>
                <c:pt idx="60">
                  <c:v>0.73487620600365799</c:v>
                </c:pt>
                <c:pt idx="61">
                  <c:v>0.36212871523235202</c:v>
                </c:pt>
                <c:pt idx="62">
                  <c:v>0.66702595774061901</c:v>
                </c:pt>
                <c:pt idx="63">
                  <c:v>0.786880470536787</c:v>
                </c:pt>
                <c:pt idx="64">
                  <c:v>0.72426623541954505</c:v>
                </c:pt>
                <c:pt idx="65">
                  <c:v>0.79959335783556595</c:v>
                </c:pt>
                <c:pt idx="66">
                  <c:v>0.796632691770082</c:v>
                </c:pt>
                <c:pt idx="67">
                  <c:v>0.42842195398090399</c:v>
                </c:pt>
                <c:pt idx="68">
                  <c:v>0.68182488559061805</c:v>
                </c:pt>
                <c:pt idx="69">
                  <c:v>0.69495674199060897</c:v>
                </c:pt>
                <c:pt idx="70">
                  <c:v>0.68542097589716999</c:v>
                </c:pt>
                <c:pt idx="71">
                  <c:v>0.45941025879963499</c:v>
                </c:pt>
                <c:pt idx="72">
                  <c:v>0.69179062697882199</c:v>
                </c:pt>
                <c:pt idx="73">
                  <c:v>0.62548197955929696</c:v>
                </c:pt>
                <c:pt idx="74">
                  <c:v>0.70007388824604599</c:v>
                </c:pt>
                <c:pt idx="75">
                  <c:v>0.64650454298982496</c:v>
                </c:pt>
                <c:pt idx="76">
                  <c:v>0.59842655456980798</c:v>
                </c:pt>
                <c:pt idx="77">
                  <c:v>0.79986411019694503</c:v>
                </c:pt>
                <c:pt idx="78">
                  <c:v>0.73101596705185901</c:v>
                </c:pt>
                <c:pt idx="79">
                  <c:v>0.72784985204007102</c:v>
                </c:pt>
                <c:pt idx="80">
                  <c:v>0.788835170511619</c:v>
                </c:pt>
                <c:pt idx="81">
                  <c:v>0.14248104550033799</c:v>
                </c:pt>
                <c:pt idx="82">
                  <c:v>0.70374188568380402</c:v>
                </c:pt>
                <c:pt idx="83">
                  <c:v>0.42423593169996499</c:v>
                </c:pt>
                <c:pt idx="84">
                  <c:v>0.33140235782015698</c:v>
                </c:pt>
                <c:pt idx="85">
                  <c:v>0.63731070264273404</c:v>
                </c:pt>
                <c:pt idx="86">
                  <c:v>0.580775555097372</c:v>
                </c:pt>
                <c:pt idx="87">
                  <c:v>0.200919530783956</c:v>
                </c:pt>
                <c:pt idx="88">
                  <c:v>0.45877850328975101</c:v>
                </c:pt>
                <c:pt idx="89">
                  <c:v>0.638643185808761</c:v>
                </c:pt>
                <c:pt idx="90">
                  <c:v>0.54385124322293599</c:v>
                </c:pt>
                <c:pt idx="91">
                  <c:v>0.72462943980676098</c:v>
                </c:pt>
                <c:pt idx="92">
                  <c:v>0.122727129313236</c:v>
                </c:pt>
                <c:pt idx="93">
                  <c:v>0.18971302450932601</c:v>
                </c:pt>
                <c:pt idx="94">
                  <c:v>0.24912519104917599</c:v>
                </c:pt>
                <c:pt idx="95">
                  <c:v>0.17014401237389701</c:v>
                </c:pt>
                <c:pt idx="96">
                  <c:v>0.694577395186184</c:v>
                </c:pt>
                <c:pt idx="97">
                  <c:v>0.20698027469991601</c:v>
                </c:pt>
                <c:pt idx="98">
                  <c:v>0.31820006178143301</c:v>
                </c:pt>
                <c:pt idx="99">
                  <c:v>0.48265754082013701</c:v>
                </c:pt>
                <c:pt idx="100">
                  <c:v>0.45065299746343901</c:v>
                </c:pt>
                <c:pt idx="101">
                  <c:v>9.8459940023582604E-2</c:v>
                </c:pt>
                <c:pt idx="102">
                  <c:v>0.119062066860425</c:v>
                </c:pt>
                <c:pt idx="103">
                  <c:v>0.555844325463416</c:v>
                </c:pt>
                <c:pt idx="104">
                  <c:v>0.16910429395635199</c:v>
                </c:pt>
                <c:pt idx="105">
                  <c:v>0.47833137300797102</c:v>
                </c:pt>
                <c:pt idx="106">
                  <c:v>0.17999162061797599</c:v>
                </c:pt>
                <c:pt idx="107">
                  <c:v>0.1006655812114</c:v>
                </c:pt>
                <c:pt idx="108">
                  <c:v>0.52410393075196504</c:v>
                </c:pt>
                <c:pt idx="109">
                  <c:v>0.15276963523273299</c:v>
                </c:pt>
                <c:pt idx="110">
                  <c:v>0.17407689220313899</c:v>
                </c:pt>
                <c:pt idx="111">
                  <c:v>0.20441509785606701</c:v>
                </c:pt>
                <c:pt idx="112">
                  <c:v>0.50076346295938901</c:v>
                </c:pt>
                <c:pt idx="113">
                  <c:v>0.49740804141850797</c:v>
                </c:pt>
                <c:pt idx="114">
                  <c:v>0.49823644091985397</c:v>
                </c:pt>
                <c:pt idx="115">
                  <c:v>0.10089304254480801</c:v>
                </c:pt>
                <c:pt idx="116">
                  <c:v>0.48315868949987101</c:v>
                </c:pt>
                <c:pt idx="117">
                  <c:v>0.49134583001007398</c:v>
                </c:pt>
                <c:pt idx="118">
                  <c:v>0.38378009918781603</c:v>
                </c:pt>
                <c:pt idx="119">
                  <c:v>0.36527722033445598</c:v>
                </c:pt>
                <c:pt idx="120">
                  <c:v>0.50527893730064999</c:v>
                </c:pt>
                <c:pt idx="121">
                  <c:v>0.35761544212980101</c:v>
                </c:pt>
                <c:pt idx="122">
                  <c:v>0.42296875194901301</c:v>
                </c:pt>
                <c:pt idx="123">
                  <c:v>0.41881501450249398</c:v>
                </c:pt>
                <c:pt idx="124">
                  <c:v>0.38629464754132598</c:v>
                </c:pt>
                <c:pt idx="125">
                  <c:v>0.18357450349226501</c:v>
                </c:pt>
                <c:pt idx="126">
                  <c:v>0.17596555501666</c:v>
                </c:pt>
                <c:pt idx="127">
                  <c:v>0.183292744937334</c:v>
                </c:pt>
                <c:pt idx="128">
                  <c:v>0.25292526280955802</c:v>
                </c:pt>
                <c:pt idx="129">
                  <c:v>0.194339294532343</c:v>
                </c:pt>
                <c:pt idx="130">
                  <c:v>0.25254811724384402</c:v>
                </c:pt>
                <c:pt idx="131">
                  <c:v>0.22869109210056099</c:v>
                </c:pt>
                <c:pt idx="132">
                  <c:v>0.15718532008579</c:v>
                </c:pt>
                <c:pt idx="133">
                  <c:v>0.222653094317943</c:v>
                </c:pt>
                <c:pt idx="134">
                  <c:v>4.23114767450136E-2</c:v>
                </c:pt>
                <c:pt idx="135">
                  <c:v>0.42831849576151498</c:v>
                </c:pt>
                <c:pt idx="136">
                  <c:v>0.328260456434184</c:v>
                </c:pt>
                <c:pt idx="137">
                  <c:v>0.49268785187718001</c:v>
                </c:pt>
                <c:pt idx="138">
                  <c:v>0.207380166398972</c:v>
                </c:pt>
                <c:pt idx="139">
                  <c:v>0.20996368689874101</c:v>
                </c:pt>
                <c:pt idx="140">
                  <c:v>0.18838494382071899</c:v>
                </c:pt>
                <c:pt idx="141">
                  <c:v>0.50591656278042896</c:v>
                </c:pt>
                <c:pt idx="142">
                  <c:v>0.320358743210096</c:v>
                </c:pt>
                <c:pt idx="143">
                  <c:v>0.186169030185586</c:v>
                </c:pt>
                <c:pt idx="144">
                  <c:v>0.17729436945150301</c:v>
                </c:pt>
                <c:pt idx="145">
                  <c:v>0.39226293943144902</c:v>
                </c:pt>
                <c:pt idx="146">
                  <c:v>0.37263376010460297</c:v>
                </c:pt>
                <c:pt idx="147">
                  <c:v>0.15554466350030699</c:v>
                </c:pt>
                <c:pt idx="148">
                  <c:v>8.1818575372981497E-2</c:v>
                </c:pt>
                <c:pt idx="149">
                  <c:v>0.14740741773420599</c:v>
                </c:pt>
                <c:pt idx="150">
                  <c:v>0.19395774648920799</c:v>
                </c:pt>
                <c:pt idx="151">
                  <c:v>7.86796089719555E-2</c:v>
                </c:pt>
                <c:pt idx="152">
                  <c:v>0.26130757981875002</c:v>
                </c:pt>
                <c:pt idx="153">
                  <c:v>9.3384617303644002E-2</c:v>
                </c:pt>
                <c:pt idx="154">
                  <c:v>0.199939245811593</c:v>
                </c:pt>
                <c:pt idx="155">
                  <c:v>0.22466796148419299</c:v>
                </c:pt>
                <c:pt idx="156">
                  <c:v>7.8788937161238498E-2</c:v>
                </c:pt>
                <c:pt idx="157">
                  <c:v>0.22630494933849099</c:v>
                </c:pt>
                <c:pt idx="158">
                  <c:v>0.30096949890268199</c:v>
                </c:pt>
                <c:pt idx="159">
                  <c:v>0.20712042023114499</c:v>
                </c:pt>
                <c:pt idx="160">
                  <c:v>0.149881610044692</c:v>
                </c:pt>
                <c:pt idx="161">
                  <c:v>0.32196124499126499</c:v>
                </c:pt>
                <c:pt idx="162">
                  <c:v>0.133872000903975</c:v>
                </c:pt>
                <c:pt idx="163">
                  <c:v>0.244716843658488</c:v>
                </c:pt>
                <c:pt idx="164">
                  <c:v>0.17518998524436299</c:v>
                </c:pt>
                <c:pt idx="165">
                  <c:v>0.33122479123085202</c:v>
                </c:pt>
                <c:pt idx="166">
                  <c:v>0.14079122791699</c:v>
                </c:pt>
                <c:pt idx="167">
                  <c:v>0.17949560816189999</c:v>
                </c:pt>
                <c:pt idx="168">
                  <c:v>0.128179597598889</c:v>
                </c:pt>
                <c:pt idx="169">
                  <c:v>0.20371290270744999</c:v>
                </c:pt>
                <c:pt idx="170">
                  <c:v>8.8551430841848994E-2</c:v>
                </c:pt>
                <c:pt idx="171">
                  <c:v>0.20602713833831399</c:v>
                </c:pt>
                <c:pt idx="172">
                  <c:v>0.194398727977524</c:v>
                </c:pt>
                <c:pt idx="173">
                  <c:v>0.12102116931267801</c:v>
                </c:pt>
                <c:pt idx="174">
                  <c:v>0.182950085444749</c:v>
                </c:pt>
                <c:pt idx="175">
                  <c:v>0.14378491256313</c:v>
                </c:pt>
                <c:pt idx="176">
                  <c:v>0.15988257125226299</c:v>
                </c:pt>
                <c:pt idx="177">
                  <c:v>0.16088413486549299</c:v>
                </c:pt>
                <c:pt idx="178">
                  <c:v>0.12887739027008499</c:v>
                </c:pt>
                <c:pt idx="179">
                  <c:v>8.7767789860947701E-2</c:v>
                </c:pt>
                <c:pt idx="180">
                  <c:v>9.4200543118964405E-2</c:v>
                </c:pt>
                <c:pt idx="181">
                  <c:v>0.164651188045219</c:v>
                </c:pt>
                <c:pt idx="182">
                  <c:v>0.12961627273054099</c:v>
                </c:pt>
                <c:pt idx="183">
                  <c:v>0.13148145566448399</c:v>
                </c:pt>
                <c:pt idx="184">
                  <c:v>6.7913350439403899E-2</c:v>
                </c:pt>
                <c:pt idx="185">
                  <c:v>8.6898300570340897E-2</c:v>
                </c:pt>
                <c:pt idx="186">
                  <c:v>0.16367457180403999</c:v>
                </c:pt>
                <c:pt idx="187">
                  <c:v>0.108890876525917</c:v>
                </c:pt>
                <c:pt idx="188">
                  <c:v>0.117441221423336</c:v>
                </c:pt>
                <c:pt idx="189">
                  <c:v>8.72879198220812E-2</c:v>
                </c:pt>
                <c:pt idx="190">
                  <c:v>0.20477463351209799</c:v>
                </c:pt>
                <c:pt idx="191">
                  <c:v>9.2449090851725299E-2</c:v>
                </c:pt>
                <c:pt idx="192">
                  <c:v>9.0539883143574307E-2</c:v>
                </c:pt>
                <c:pt idx="193">
                  <c:v>9.2212824563476001E-2</c:v>
                </c:pt>
                <c:pt idx="194">
                  <c:v>9.2915753458329406E-2</c:v>
                </c:pt>
                <c:pt idx="195">
                  <c:v>7.4955846820200595E-2</c:v>
                </c:pt>
                <c:pt idx="196">
                  <c:v>8.7057523503726295E-2</c:v>
                </c:pt>
                <c:pt idx="197">
                  <c:v>8.8803839547307903E-2</c:v>
                </c:pt>
                <c:pt idx="198">
                  <c:v>8.8901427796802199E-2</c:v>
                </c:pt>
                <c:pt idx="199">
                  <c:v>0.14773760354076601</c:v>
                </c:pt>
                <c:pt idx="200">
                  <c:v>0.111723136999961</c:v>
                </c:pt>
                <c:pt idx="201">
                  <c:v>0.120365933923216</c:v>
                </c:pt>
                <c:pt idx="202">
                  <c:v>7.1323802948045606E-2</c:v>
                </c:pt>
                <c:pt idx="203">
                  <c:v>0.14732597190192201</c:v>
                </c:pt>
                <c:pt idx="204">
                  <c:v>0.14762093788911501</c:v>
                </c:pt>
                <c:pt idx="205">
                  <c:v>6.7975718869531798E-2</c:v>
                </c:pt>
                <c:pt idx="206">
                  <c:v>9.2060205346221793E-2</c:v>
                </c:pt>
                <c:pt idx="207">
                  <c:v>0.159666116112407</c:v>
                </c:pt>
                <c:pt idx="208">
                  <c:v>9.2997199290614105E-2</c:v>
                </c:pt>
                <c:pt idx="209">
                  <c:v>0.112907403426155</c:v>
                </c:pt>
                <c:pt idx="210">
                  <c:v>6.7462830250009306E-2</c:v>
                </c:pt>
                <c:pt idx="211">
                  <c:v>0.118717206129129</c:v>
                </c:pt>
                <c:pt idx="212">
                  <c:v>4.77910936414285E-2</c:v>
                </c:pt>
                <c:pt idx="213">
                  <c:v>9.3028750378796501E-2</c:v>
                </c:pt>
                <c:pt idx="214">
                  <c:v>5.46097974200015E-2</c:v>
                </c:pt>
                <c:pt idx="215">
                  <c:v>6.8242802499726696E-2</c:v>
                </c:pt>
                <c:pt idx="216">
                  <c:v>8.9205932485073705E-2</c:v>
                </c:pt>
                <c:pt idx="217">
                  <c:v>6.4656250894253198E-2</c:v>
                </c:pt>
                <c:pt idx="218">
                  <c:v>8.3060074005645398E-2</c:v>
                </c:pt>
                <c:pt idx="219">
                  <c:v>0.10757086704591599</c:v>
                </c:pt>
                <c:pt idx="220">
                  <c:v>8.9366622910932697E-2</c:v>
                </c:pt>
                <c:pt idx="221">
                  <c:v>0.133415610744686</c:v>
                </c:pt>
                <c:pt idx="222">
                  <c:v>5.2437908559076499E-2</c:v>
                </c:pt>
                <c:pt idx="223">
                  <c:v>6.6197117991531093E-2</c:v>
                </c:pt>
                <c:pt idx="224">
                  <c:v>4.2682018594597103E-2</c:v>
                </c:pt>
                <c:pt idx="225">
                  <c:v>7.8866714262339196E-2</c:v>
                </c:pt>
                <c:pt idx="226">
                  <c:v>4.0645139041243103E-2</c:v>
                </c:pt>
                <c:pt idx="227">
                  <c:v>7.6737382683148503E-2</c:v>
                </c:pt>
                <c:pt idx="228">
                  <c:v>4.9836778149624103E-2</c:v>
                </c:pt>
                <c:pt idx="229">
                  <c:v>6.5153730842802904E-2</c:v>
                </c:pt>
                <c:pt idx="230">
                  <c:v>6.2775659289337399E-2</c:v>
                </c:pt>
                <c:pt idx="231">
                  <c:v>5.9741618600173602E-2</c:v>
                </c:pt>
                <c:pt idx="232">
                  <c:v>7.68070885756445E-2</c:v>
                </c:pt>
                <c:pt idx="233">
                  <c:v>8.3721913111238097E-2</c:v>
                </c:pt>
                <c:pt idx="234">
                  <c:v>6.8536300994446298E-2</c:v>
                </c:pt>
                <c:pt idx="235">
                  <c:v>4.5860607292410302E-2</c:v>
                </c:pt>
                <c:pt idx="236">
                  <c:v>6.0095284286310703E-2</c:v>
                </c:pt>
                <c:pt idx="237">
                  <c:v>6.1080705482331701E-2</c:v>
                </c:pt>
                <c:pt idx="238">
                  <c:v>4.2423006173007101E-2</c:v>
                </c:pt>
                <c:pt idx="239">
                  <c:v>3.6958797947565E-2</c:v>
                </c:pt>
                <c:pt idx="240">
                  <c:v>7.4305013908159898E-2</c:v>
                </c:pt>
                <c:pt idx="241">
                  <c:v>5.4727196817889297E-2</c:v>
                </c:pt>
                <c:pt idx="242">
                  <c:v>4.1345132951149402E-2</c:v>
                </c:pt>
                <c:pt idx="243">
                  <c:v>6.2813814093650999E-2</c:v>
                </c:pt>
                <c:pt idx="244">
                  <c:v>7.4894945882546304E-2</c:v>
                </c:pt>
                <c:pt idx="245">
                  <c:v>5.6336302315189497E-2</c:v>
                </c:pt>
                <c:pt idx="246">
                  <c:v>3.9940742653916103E-2</c:v>
                </c:pt>
                <c:pt idx="247">
                  <c:v>4.41355698896959E-2</c:v>
                </c:pt>
                <c:pt idx="248">
                  <c:v>4.4900133468440503E-2</c:v>
                </c:pt>
                <c:pt idx="249">
                  <c:v>5.13666390533499E-2</c:v>
                </c:pt>
                <c:pt idx="250">
                  <c:v>4.2559482973051697E-2</c:v>
                </c:pt>
                <c:pt idx="251">
                  <c:v>4.5000656702881899E-2</c:v>
                </c:pt>
                <c:pt idx="252">
                  <c:v>3.8129856941496197E-2</c:v>
                </c:pt>
                <c:pt idx="253">
                  <c:v>3.8832052090112798E-2</c:v>
                </c:pt>
                <c:pt idx="254">
                  <c:v>3.7352819676726101E-2</c:v>
                </c:pt>
                <c:pt idx="255">
                  <c:v>3.9380160529001701E-2</c:v>
                </c:pt>
              </c:numCache>
            </c:numRef>
          </c:val>
          <c:smooth val="0"/>
        </c:ser>
        <c:ser>
          <c:idx val="3"/>
          <c:order val="3"/>
          <c:tx>
            <c:strRef>
              <c:f>compute_rhs2.B!$L$523</c:f>
              <c:strCache>
                <c:ptCount val="1"/>
                <c:pt idx="0">
                  <c:v>DTLB Miss</c:v>
                </c:pt>
              </c:strCache>
            </c:strRef>
          </c:tx>
          <c:spPr>
            <a:ln w="28575">
              <a:solidFill>
                <a:schemeClr val="accent3"/>
              </a:solidFill>
              <a:prstDash val="sysDash"/>
            </a:ln>
          </c:spPr>
          <c:marker>
            <c:symbol val="none"/>
          </c:marker>
          <c:val>
            <c:numRef>
              <c:f>compute_rhs2.B!$L$524:$L$779</c:f>
              <c:numCache>
                <c:formatCode>0.000</c:formatCode>
                <c:ptCount val="256"/>
                <c:pt idx="0">
                  <c:v>3.18906034374608E-2</c:v>
                </c:pt>
                <c:pt idx="1">
                  <c:v>3.4173880316146002E-2</c:v>
                </c:pt>
                <c:pt idx="2">
                  <c:v>3.8163342115167503E-2</c:v>
                </c:pt>
                <c:pt idx="3">
                  <c:v>2.9833145151173E-2</c:v>
                </c:pt>
                <c:pt idx="4">
                  <c:v>7.2788859616108398E-2</c:v>
                </c:pt>
                <c:pt idx="5">
                  <c:v>3.4449880817965101E-2</c:v>
                </c:pt>
                <c:pt idx="6">
                  <c:v>3.8564797390540702E-2</c:v>
                </c:pt>
                <c:pt idx="7">
                  <c:v>1.99222180403964E-2</c:v>
                </c:pt>
                <c:pt idx="8">
                  <c:v>4.6694266716848599E-2</c:v>
                </c:pt>
                <c:pt idx="9">
                  <c:v>9.7026721866767002E-2</c:v>
                </c:pt>
                <c:pt idx="10">
                  <c:v>7.5498682724877697E-2</c:v>
                </c:pt>
                <c:pt idx="11">
                  <c:v>3.2367331576966502E-2</c:v>
                </c:pt>
                <c:pt idx="12">
                  <c:v>3.18906034374608E-2</c:v>
                </c:pt>
                <c:pt idx="13">
                  <c:v>0.112457659013925</c:v>
                </c:pt>
                <c:pt idx="14">
                  <c:v>3.1990967256304098E-2</c:v>
                </c:pt>
                <c:pt idx="15">
                  <c:v>5.1888094341989703E-2</c:v>
                </c:pt>
                <c:pt idx="16">
                  <c:v>4.6568811943294403E-2</c:v>
                </c:pt>
                <c:pt idx="17">
                  <c:v>6.43582988332706E-2</c:v>
                </c:pt>
                <c:pt idx="18">
                  <c:v>4.09735290427801E-2</c:v>
                </c:pt>
                <c:pt idx="19">
                  <c:v>5.1938276251411397E-2</c:v>
                </c:pt>
                <c:pt idx="20">
                  <c:v>0.11175511228202201</c:v>
                </c:pt>
                <c:pt idx="21">
                  <c:v>0.14755990465437199</c:v>
                </c:pt>
                <c:pt idx="22">
                  <c:v>7.6627775686864893E-2</c:v>
                </c:pt>
                <c:pt idx="23">
                  <c:v>3.0033872788859599E-2</c:v>
                </c:pt>
                <c:pt idx="24">
                  <c:v>3.6657884832517897E-2</c:v>
                </c:pt>
                <c:pt idx="25">
                  <c:v>3.3145151173002103E-2</c:v>
                </c:pt>
                <c:pt idx="26">
                  <c:v>1.9219671308493301E-2</c:v>
                </c:pt>
                <c:pt idx="27">
                  <c:v>3.59553381006147E-2</c:v>
                </c:pt>
                <c:pt idx="28">
                  <c:v>5.7960105382009797E-2</c:v>
                </c:pt>
                <c:pt idx="29">
                  <c:v>3.3220424037134599E-2</c:v>
                </c:pt>
                <c:pt idx="30">
                  <c:v>4.5314264207753099E-2</c:v>
                </c:pt>
                <c:pt idx="31">
                  <c:v>3.9744072261949599E-2</c:v>
                </c:pt>
                <c:pt idx="32">
                  <c:v>6.2200476728139498E-2</c:v>
                </c:pt>
                <c:pt idx="33">
                  <c:v>6.0519382762514097E-2</c:v>
                </c:pt>
                <c:pt idx="34">
                  <c:v>4.1826621502948198E-2</c:v>
                </c:pt>
                <c:pt idx="35">
                  <c:v>4.3507715468573599E-2</c:v>
                </c:pt>
                <c:pt idx="36">
                  <c:v>2.08756743194079E-2</c:v>
                </c:pt>
                <c:pt idx="37">
                  <c:v>2.08004014552754E-2</c:v>
                </c:pt>
                <c:pt idx="38">
                  <c:v>3.5052063731024999E-2</c:v>
                </c:pt>
                <c:pt idx="39">
                  <c:v>3.2668423033496402E-2</c:v>
                </c:pt>
                <c:pt idx="40">
                  <c:v>5.0332455149918402E-2</c:v>
                </c:pt>
                <c:pt idx="41">
                  <c:v>2.4865136118429301E-2</c:v>
                </c:pt>
                <c:pt idx="42">
                  <c:v>2.3384769790490499E-2</c:v>
                </c:pt>
                <c:pt idx="43">
                  <c:v>4.89273616861121E-2</c:v>
                </c:pt>
                <c:pt idx="44">
                  <c:v>4.5690628528415503E-2</c:v>
                </c:pt>
                <c:pt idx="45">
                  <c:v>6.0393927988959997E-2</c:v>
                </c:pt>
                <c:pt idx="46">
                  <c:v>3.2066240120436601E-2</c:v>
                </c:pt>
                <c:pt idx="47">
                  <c:v>3.2718604942918103E-2</c:v>
                </c:pt>
                <c:pt idx="48">
                  <c:v>5.8963743570442803E-2</c:v>
                </c:pt>
                <c:pt idx="49">
                  <c:v>3.2969514490026303E-2</c:v>
                </c:pt>
                <c:pt idx="50">
                  <c:v>2.05494919081671E-2</c:v>
                </c:pt>
                <c:pt idx="51">
                  <c:v>3.3872788859616101E-2</c:v>
                </c:pt>
                <c:pt idx="52">
                  <c:v>3.3145151173002103E-2</c:v>
                </c:pt>
                <c:pt idx="53">
                  <c:v>6.2300840546982802E-2</c:v>
                </c:pt>
                <c:pt idx="54">
                  <c:v>3.8464433571697397E-2</c:v>
                </c:pt>
                <c:pt idx="55">
                  <c:v>3.1940785346882397E-2</c:v>
                </c:pt>
                <c:pt idx="56">
                  <c:v>3.2442604441098997E-2</c:v>
                </c:pt>
                <c:pt idx="57">
                  <c:v>3.7385522519131797E-2</c:v>
                </c:pt>
                <c:pt idx="58">
                  <c:v>1.9947308995107299E-2</c:v>
                </c:pt>
                <c:pt idx="59">
                  <c:v>9.4718354033370894E-2</c:v>
                </c:pt>
                <c:pt idx="60">
                  <c:v>2.73240496800903E-2</c:v>
                </c:pt>
                <c:pt idx="61">
                  <c:v>7.2312131476602703E-2</c:v>
                </c:pt>
                <c:pt idx="62">
                  <c:v>3.30949692635805E-2</c:v>
                </c:pt>
                <c:pt idx="63">
                  <c:v>3.3973152678459399E-2</c:v>
                </c:pt>
                <c:pt idx="64">
                  <c:v>3.2969514490026303E-2</c:v>
                </c:pt>
                <c:pt idx="65">
                  <c:v>2.0775310500564501E-2</c:v>
                </c:pt>
                <c:pt idx="66">
                  <c:v>4.12244385898883E-2</c:v>
                </c:pt>
                <c:pt idx="67">
                  <c:v>6.2702295822355994E-2</c:v>
                </c:pt>
                <c:pt idx="68">
                  <c:v>2.1101492911805301E-2</c:v>
                </c:pt>
                <c:pt idx="69">
                  <c:v>3.30949692635805E-2</c:v>
                </c:pt>
                <c:pt idx="70">
                  <c:v>4.2278258687743098E-2</c:v>
                </c:pt>
                <c:pt idx="71">
                  <c:v>3.8815706937648999E-2</c:v>
                </c:pt>
                <c:pt idx="72">
                  <c:v>3.4198971270856901E-2</c:v>
                </c:pt>
                <c:pt idx="73">
                  <c:v>0.419018943670807</c:v>
                </c:pt>
                <c:pt idx="74">
                  <c:v>3.4976790866892503E-2</c:v>
                </c:pt>
                <c:pt idx="75">
                  <c:v>3.2844059716472203E-2</c:v>
                </c:pt>
                <c:pt idx="76">
                  <c:v>5.3519006398193403E-2</c:v>
                </c:pt>
                <c:pt idx="77">
                  <c:v>3.6607702923096203E-2</c:v>
                </c:pt>
                <c:pt idx="78">
                  <c:v>3.3998243633170201E-2</c:v>
                </c:pt>
                <c:pt idx="79">
                  <c:v>3.65324300589637E-2</c:v>
                </c:pt>
                <c:pt idx="80">
                  <c:v>3.72851587002885E-2</c:v>
                </c:pt>
                <c:pt idx="81">
                  <c:v>4.5439718981307199E-2</c:v>
                </c:pt>
                <c:pt idx="82">
                  <c:v>3.5152427549868297E-2</c:v>
                </c:pt>
                <c:pt idx="83">
                  <c:v>3.6457157194831301E-2</c:v>
                </c:pt>
                <c:pt idx="84">
                  <c:v>1</c:v>
                </c:pt>
                <c:pt idx="85">
                  <c:v>3.4299335089700199E-2</c:v>
                </c:pt>
                <c:pt idx="86">
                  <c:v>3.59804290553256E-2</c:v>
                </c:pt>
                <c:pt idx="87">
                  <c:v>3.2292058712833999E-2</c:v>
                </c:pt>
                <c:pt idx="88">
                  <c:v>4.5690628528415503E-2</c:v>
                </c:pt>
                <c:pt idx="89">
                  <c:v>7.4896499811817799E-2</c:v>
                </c:pt>
                <c:pt idx="90">
                  <c:v>6.8699033998243605E-2</c:v>
                </c:pt>
                <c:pt idx="91">
                  <c:v>3.7234976790866903E-2</c:v>
                </c:pt>
                <c:pt idx="92">
                  <c:v>3.2292058712833999E-2</c:v>
                </c:pt>
                <c:pt idx="93">
                  <c:v>3.2492786350520601E-2</c:v>
                </c:pt>
                <c:pt idx="94">
                  <c:v>6.3304478735415906E-2</c:v>
                </c:pt>
                <c:pt idx="95">
                  <c:v>3.3722243131351103E-2</c:v>
                </c:pt>
                <c:pt idx="96">
                  <c:v>4.2554259189562203E-2</c:v>
                </c:pt>
                <c:pt idx="97">
                  <c:v>5.0432818968761797E-2</c:v>
                </c:pt>
                <c:pt idx="98">
                  <c:v>3.8564797390540702E-2</c:v>
                </c:pt>
                <c:pt idx="99">
                  <c:v>5.4096098356542499E-2</c:v>
                </c:pt>
                <c:pt idx="100">
                  <c:v>5.4522644586626499E-2</c:v>
                </c:pt>
                <c:pt idx="101">
                  <c:v>1.94203989461799E-2</c:v>
                </c:pt>
                <c:pt idx="102">
                  <c:v>3.2116422029858198E-2</c:v>
                </c:pt>
                <c:pt idx="103">
                  <c:v>3.2869150671182998E-2</c:v>
                </c:pt>
                <c:pt idx="104">
                  <c:v>2.8026596411993499E-2</c:v>
                </c:pt>
                <c:pt idx="105">
                  <c:v>5.1035001881821598E-2</c:v>
                </c:pt>
                <c:pt idx="106">
                  <c:v>3.2944423535315501E-2</c:v>
                </c:pt>
                <c:pt idx="107">
                  <c:v>4.1525530046418298E-2</c:v>
                </c:pt>
                <c:pt idx="108">
                  <c:v>3.3697152176640301E-2</c:v>
                </c:pt>
                <c:pt idx="109">
                  <c:v>3.3722243131351103E-2</c:v>
                </c:pt>
                <c:pt idx="110">
                  <c:v>6.0795383264333203E-2</c:v>
                </c:pt>
                <c:pt idx="111">
                  <c:v>8.3753606824739701E-2</c:v>
                </c:pt>
                <c:pt idx="112">
                  <c:v>3.2492786350520601E-2</c:v>
                </c:pt>
                <c:pt idx="113">
                  <c:v>3.2392422531677303E-2</c:v>
                </c:pt>
                <c:pt idx="114">
                  <c:v>3.2693513988207197E-2</c:v>
                </c:pt>
                <c:pt idx="115">
                  <c:v>4.9755363191569403E-2</c:v>
                </c:pt>
                <c:pt idx="116">
                  <c:v>3.4675699410362602E-2</c:v>
                </c:pt>
                <c:pt idx="117">
                  <c:v>7.6477229958599902E-2</c:v>
                </c:pt>
                <c:pt idx="118">
                  <c:v>3.2793877807050599E-2</c:v>
                </c:pt>
                <c:pt idx="119">
                  <c:v>7.61259565926483E-2</c:v>
                </c:pt>
                <c:pt idx="120">
                  <c:v>3.3496424538953698E-2</c:v>
                </c:pt>
                <c:pt idx="121">
                  <c:v>0.20165600301091499</c:v>
                </c:pt>
                <c:pt idx="122">
                  <c:v>3.1464057207376703E-2</c:v>
                </c:pt>
                <c:pt idx="123">
                  <c:v>4.5715719483126298E-2</c:v>
                </c:pt>
                <c:pt idx="124">
                  <c:v>3.3370969765399598E-2</c:v>
                </c:pt>
                <c:pt idx="125">
                  <c:v>4.0145527537322798E-2</c:v>
                </c:pt>
                <c:pt idx="126">
                  <c:v>1.9445489900890699E-2</c:v>
                </c:pt>
                <c:pt idx="127">
                  <c:v>2.71233220424037E-2</c:v>
                </c:pt>
                <c:pt idx="128">
                  <c:v>1.9846945176264001E-2</c:v>
                </c:pt>
                <c:pt idx="129">
                  <c:v>2.0599673817588801E-2</c:v>
                </c:pt>
                <c:pt idx="130">
                  <c:v>5.36444611717476E-2</c:v>
                </c:pt>
                <c:pt idx="131">
                  <c:v>1.9897127085685602E-2</c:v>
                </c:pt>
                <c:pt idx="132">
                  <c:v>3.2392422531677303E-2</c:v>
                </c:pt>
                <c:pt idx="133">
                  <c:v>1.9445489900890699E-2</c:v>
                </c:pt>
                <c:pt idx="134">
                  <c:v>3.1514239116798397E-2</c:v>
                </c:pt>
                <c:pt idx="135">
                  <c:v>3.4474971772675903E-2</c:v>
                </c:pt>
                <c:pt idx="136">
                  <c:v>3.3697152176640301E-2</c:v>
                </c:pt>
                <c:pt idx="137">
                  <c:v>3.7711704930372597E-2</c:v>
                </c:pt>
                <c:pt idx="138">
                  <c:v>1.9570944674444899E-2</c:v>
                </c:pt>
                <c:pt idx="139">
                  <c:v>1.9746581357420599E-2</c:v>
                </c:pt>
                <c:pt idx="140">
                  <c:v>3.2141512984569097E-2</c:v>
                </c:pt>
                <c:pt idx="141">
                  <c:v>3.6331702421277097E-2</c:v>
                </c:pt>
                <c:pt idx="142">
                  <c:v>0.31147911178020299</c:v>
                </c:pt>
                <c:pt idx="143">
                  <c:v>3.6256429557144601E-2</c:v>
                </c:pt>
                <c:pt idx="144">
                  <c:v>1.911930748965E-2</c:v>
                </c:pt>
                <c:pt idx="145">
                  <c:v>3.6055701919457998E-2</c:v>
                </c:pt>
                <c:pt idx="146">
                  <c:v>4.0321164220298598E-2</c:v>
                </c:pt>
                <c:pt idx="147">
                  <c:v>1.9219671308493301E-2</c:v>
                </c:pt>
                <c:pt idx="148">
                  <c:v>3.2467695395809799E-2</c:v>
                </c:pt>
                <c:pt idx="149">
                  <c:v>1.9596035629155701E-2</c:v>
                </c:pt>
                <c:pt idx="150">
                  <c:v>2.0524400953456302E-2</c:v>
                </c:pt>
                <c:pt idx="151">
                  <c:v>3.25178773052315E-2</c:v>
                </c:pt>
                <c:pt idx="152">
                  <c:v>4.29306235102246E-2</c:v>
                </c:pt>
                <c:pt idx="153">
                  <c:v>3.1990967256304098E-2</c:v>
                </c:pt>
                <c:pt idx="154">
                  <c:v>3.6507339104252898E-2</c:v>
                </c:pt>
                <c:pt idx="155">
                  <c:v>3.4851336093338299E-2</c:v>
                </c:pt>
                <c:pt idx="156">
                  <c:v>3.1965876301593303E-2</c:v>
                </c:pt>
                <c:pt idx="157">
                  <c:v>1.9520762765023202E-2</c:v>
                </c:pt>
                <c:pt idx="158">
                  <c:v>5.0683728515869997E-2</c:v>
                </c:pt>
                <c:pt idx="159">
                  <c:v>4.3758625015681799E-2</c:v>
                </c:pt>
                <c:pt idx="160">
                  <c:v>3.7335340609710201E-2</c:v>
                </c:pt>
                <c:pt idx="161">
                  <c:v>0.107389286162338</c:v>
                </c:pt>
                <c:pt idx="162">
                  <c:v>3.1990967256304098E-2</c:v>
                </c:pt>
                <c:pt idx="163">
                  <c:v>4.0948438088069201E-2</c:v>
                </c:pt>
                <c:pt idx="164">
                  <c:v>5.3493915443482601E-2</c:v>
                </c:pt>
                <c:pt idx="165">
                  <c:v>2.5417137122067501E-2</c:v>
                </c:pt>
                <c:pt idx="166">
                  <c:v>1.94203989461799E-2</c:v>
                </c:pt>
                <c:pt idx="167">
                  <c:v>0.16838539706435801</c:v>
                </c:pt>
                <c:pt idx="168">
                  <c:v>1.94956718103124E-2</c:v>
                </c:pt>
                <c:pt idx="169">
                  <c:v>3.2467695395809799E-2</c:v>
                </c:pt>
                <c:pt idx="170">
                  <c:v>3.2216785848701503E-2</c:v>
                </c:pt>
                <c:pt idx="171">
                  <c:v>3.23422406222557E-2</c:v>
                </c:pt>
                <c:pt idx="172">
                  <c:v>3.4173880316146002E-2</c:v>
                </c:pt>
                <c:pt idx="173">
                  <c:v>1.94203989461799E-2</c:v>
                </c:pt>
                <c:pt idx="174">
                  <c:v>4.2704804917827098E-2</c:v>
                </c:pt>
                <c:pt idx="175">
                  <c:v>4.1500439091707399E-2</c:v>
                </c:pt>
                <c:pt idx="176">
                  <c:v>5.9390289800526901E-2</c:v>
                </c:pt>
                <c:pt idx="177">
                  <c:v>1.9545853719734E-2</c:v>
                </c:pt>
                <c:pt idx="178">
                  <c:v>3.3421151674821202E-2</c:v>
                </c:pt>
                <c:pt idx="179">
                  <c:v>3.3797515995483599E-2</c:v>
                </c:pt>
                <c:pt idx="180">
                  <c:v>3.42742441349893E-2</c:v>
                </c:pt>
                <c:pt idx="181">
                  <c:v>5.0608455651737501E-2</c:v>
                </c:pt>
                <c:pt idx="182">
                  <c:v>3.2593150169363899E-2</c:v>
                </c:pt>
                <c:pt idx="183">
                  <c:v>3.2317149667544801E-2</c:v>
                </c:pt>
                <c:pt idx="184">
                  <c:v>1.9596035629155701E-2</c:v>
                </c:pt>
                <c:pt idx="185">
                  <c:v>3.2216785848701503E-2</c:v>
                </c:pt>
                <c:pt idx="186">
                  <c:v>3.2668423033496402E-2</c:v>
                </c:pt>
                <c:pt idx="187">
                  <c:v>3.2718604942918103E-2</c:v>
                </c:pt>
                <c:pt idx="188">
                  <c:v>3.2542968259942302E-2</c:v>
                </c:pt>
                <c:pt idx="189">
                  <c:v>4.0822983314515102E-2</c:v>
                </c:pt>
                <c:pt idx="190">
                  <c:v>2.05494919081671E-2</c:v>
                </c:pt>
                <c:pt idx="191">
                  <c:v>3.1940785346882397E-2</c:v>
                </c:pt>
                <c:pt idx="192">
                  <c:v>5.6856103374733402E-2</c:v>
                </c:pt>
                <c:pt idx="193">
                  <c:v>3.9894617990214501E-2</c:v>
                </c:pt>
                <c:pt idx="194">
                  <c:v>3.9267344122443801E-2</c:v>
                </c:pt>
                <c:pt idx="195">
                  <c:v>3.1915694392171602E-2</c:v>
                </c:pt>
                <c:pt idx="196">
                  <c:v>3.3019696399447997E-2</c:v>
                </c:pt>
                <c:pt idx="197">
                  <c:v>3.7184794881445202E-2</c:v>
                </c:pt>
                <c:pt idx="198">
                  <c:v>3.3747334086062002E-2</c:v>
                </c:pt>
                <c:pt idx="199">
                  <c:v>3.2292058712833999E-2</c:v>
                </c:pt>
                <c:pt idx="200">
                  <c:v>3.2392422531677303E-2</c:v>
                </c:pt>
                <c:pt idx="201">
                  <c:v>1.99222180403964E-2</c:v>
                </c:pt>
                <c:pt idx="202">
                  <c:v>3.3621879312507798E-2</c:v>
                </c:pt>
                <c:pt idx="203">
                  <c:v>3.4048425542591902E-2</c:v>
                </c:pt>
                <c:pt idx="204">
                  <c:v>4.5439718981307199E-2</c:v>
                </c:pt>
                <c:pt idx="205">
                  <c:v>1.9545853719734E-2</c:v>
                </c:pt>
                <c:pt idx="206">
                  <c:v>3.2241876803412402E-2</c:v>
                </c:pt>
                <c:pt idx="207">
                  <c:v>2.05494919081671E-2</c:v>
                </c:pt>
                <c:pt idx="208">
                  <c:v>3.2442604441098997E-2</c:v>
                </c:pt>
                <c:pt idx="209">
                  <c:v>3.2392422531677303E-2</c:v>
                </c:pt>
                <c:pt idx="210">
                  <c:v>3.2216785848701503E-2</c:v>
                </c:pt>
                <c:pt idx="211">
                  <c:v>3.3220424037134599E-2</c:v>
                </c:pt>
                <c:pt idx="212">
                  <c:v>3.6331702421277097E-2</c:v>
                </c:pt>
                <c:pt idx="213">
                  <c:v>3.2668423033496402E-2</c:v>
                </c:pt>
                <c:pt idx="214">
                  <c:v>1.9721490402709801E-2</c:v>
                </c:pt>
                <c:pt idx="215">
                  <c:v>3.33960607201104E-2</c:v>
                </c:pt>
                <c:pt idx="216">
                  <c:v>3.1915694392171602E-2</c:v>
                </c:pt>
                <c:pt idx="217">
                  <c:v>3.2066240120436601E-2</c:v>
                </c:pt>
                <c:pt idx="218">
                  <c:v>3.33960607201104E-2</c:v>
                </c:pt>
                <c:pt idx="219">
                  <c:v>3.3872788859616101E-2</c:v>
                </c:pt>
                <c:pt idx="220">
                  <c:v>4.5088445615355702E-2</c:v>
                </c:pt>
                <c:pt idx="221">
                  <c:v>3.6356793375987899E-2</c:v>
                </c:pt>
                <c:pt idx="222">
                  <c:v>3.1915694392171602E-2</c:v>
                </c:pt>
                <c:pt idx="223">
                  <c:v>4.6192447622631999E-2</c:v>
                </c:pt>
                <c:pt idx="224">
                  <c:v>3.2191694893990701E-2</c:v>
                </c:pt>
                <c:pt idx="225">
                  <c:v>3.25178773052315E-2</c:v>
                </c:pt>
                <c:pt idx="226">
                  <c:v>1.9621126583866499E-2</c:v>
                </c:pt>
                <c:pt idx="227">
                  <c:v>3.1840421528039099E-2</c:v>
                </c:pt>
                <c:pt idx="228">
                  <c:v>1.9545853719734E-2</c:v>
                </c:pt>
                <c:pt idx="229">
                  <c:v>3.2191694893990701E-2</c:v>
                </c:pt>
                <c:pt idx="230">
                  <c:v>3.2367331576966502E-2</c:v>
                </c:pt>
                <c:pt idx="231">
                  <c:v>3.1940785346882397E-2</c:v>
                </c:pt>
                <c:pt idx="232">
                  <c:v>2.0449128089323799E-2</c:v>
                </c:pt>
                <c:pt idx="233">
                  <c:v>3.2317149667544801E-2</c:v>
                </c:pt>
                <c:pt idx="234">
                  <c:v>3.2467695395809799E-2</c:v>
                </c:pt>
                <c:pt idx="235">
                  <c:v>2.0148036632793902E-2</c:v>
                </c:pt>
                <c:pt idx="236">
                  <c:v>3.1865512482749998E-2</c:v>
                </c:pt>
                <c:pt idx="237">
                  <c:v>3.20160582110149E-2</c:v>
                </c:pt>
                <c:pt idx="238">
                  <c:v>3.2066240120436601E-2</c:v>
                </c:pt>
                <c:pt idx="239">
                  <c:v>3.18906034374608E-2</c:v>
                </c:pt>
                <c:pt idx="240">
                  <c:v>3.3471333584242903E-2</c:v>
                </c:pt>
                <c:pt idx="241">
                  <c:v>3.1915694392171602E-2</c:v>
                </c:pt>
                <c:pt idx="242">
                  <c:v>3.2191694893990701E-2</c:v>
                </c:pt>
                <c:pt idx="243">
                  <c:v>1.911930748965E-2</c:v>
                </c:pt>
                <c:pt idx="244">
                  <c:v>3.3697152176640301E-2</c:v>
                </c:pt>
                <c:pt idx="245">
                  <c:v>3.2241876803412402E-2</c:v>
                </c:pt>
                <c:pt idx="246">
                  <c:v>3.2266967758123197E-2</c:v>
                </c:pt>
                <c:pt idx="247">
                  <c:v>3.2442604441098997E-2</c:v>
                </c:pt>
                <c:pt idx="248">
                  <c:v>3.2091331075147403E-2</c:v>
                </c:pt>
                <c:pt idx="249">
                  <c:v>3.2442604441098997E-2</c:v>
                </c:pt>
                <c:pt idx="250">
                  <c:v>3.2116422029858198E-2</c:v>
                </c:pt>
                <c:pt idx="251">
                  <c:v>3.2266967758123197E-2</c:v>
                </c:pt>
                <c:pt idx="252">
                  <c:v>3.1865512482749998E-2</c:v>
                </c:pt>
                <c:pt idx="253">
                  <c:v>3.2241876803412402E-2</c:v>
                </c:pt>
                <c:pt idx="254">
                  <c:v>3.1790239618617502E-2</c:v>
                </c:pt>
                <c:pt idx="255">
                  <c:v>3.2066240120436601E-2</c:v>
                </c:pt>
              </c:numCache>
            </c:numRef>
          </c:val>
          <c:smooth val="0"/>
        </c:ser>
        <c:dLbls>
          <c:showLegendKey val="0"/>
          <c:showVal val="0"/>
          <c:showCatName val="0"/>
          <c:showSerName val="0"/>
          <c:showPercent val="0"/>
          <c:showBubbleSize val="0"/>
        </c:dLbls>
        <c:marker val="1"/>
        <c:smooth val="0"/>
        <c:axId val="114994688"/>
        <c:axId val="113412928"/>
      </c:lineChart>
      <c:catAx>
        <c:axId val="114994688"/>
        <c:scaling>
          <c:orientation val="minMax"/>
        </c:scaling>
        <c:delete val="0"/>
        <c:axPos val="b"/>
        <c:title>
          <c:tx>
            <c:rich>
              <a:bodyPr/>
              <a:lstStyle/>
              <a:p>
                <a:pPr>
                  <a:defRPr sz="1800" b="0"/>
                </a:pPr>
                <a:r>
                  <a:rPr lang="en-US" sz="1800" b="0"/>
                  <a:t>Work-Group Size (sorted by Exec. Time)</a:t>
                </a:r>
                <a:endParaRPr lang="ko-KR" sz="1800" b="0"/>
              </a:p>
            </c:rich>
          </c:tx>
          <c:layout/>
          <c:overlay val="0"/>
        </c:title>
        <c:majorTickMark val="none"/>
        <c:minorTickMark val="none"/>
        <c:tickLblPos val="none"/>
        <c:spPr>
          <a:noFill/>
          <a:ln w="12700">
            <a:solidFill>
              <a:schemeClr val="tx1"/>
            </a:solidFill>
          </a:ln>
        </c:spPr>
        <c:crossAx val="113412928"/>
        <c:crosses val="autoZero"/>
        <c:auto val="1"/>
        <c:lblAlgn val="ctr"/>
        <c:lblOffset val="100"/>
        <c:noMultiLvlLbl val="0"/>
      </c:catAx>
      <c:valAx>
        <c:axId val="113412928"/>
        <c:scaling>
          <c:orientation val="minMax"/>
          <c:max val="1"/>
        </c:scaling>
        <c:delete val="0"/>
        <c:axPos val="l"/>
        <c:majorGridlines/>
        <c:numFmt formatCode="#,##0.0_);[Red]\(#,##0.0\)" sourceLinked="0"/>
        <c:majorTickMark val="out"/>
        <c:minorTickMark val="none"/>
        <c:tickLblPos val="nextTo"/>
        <c:spPr>
          <a:noFill/>
          <a:ln w="12700">
            <a:solidFill>
              <a:schemeClr val="tx1"/>
            </a:solidFill>
          </a:ln>
        </c:spPr>
        <c:txPr>
          <a:bodyPr/>
          <a:lstStyle/>
          <a:p>
            <a:pPr>
              <a:defRPr sz="2000"/>
            </a:pPr>
            <a:endParaRPr lang="ko-KR"/>
          </a:p>
        </c:txPr>
        <c:crossAx val="114994688"/>
        <c:crosses val="autoZero"/>
        <c:crossBetween val="between"/>
      </c:valAx>
      <c:spPr>
        <a:noFill/>
        <a:ln w="12700">
          <a:solidFill>
            <a:schemeClr val="tx1"/>
          </a:solidFill>
        </a:ln>
      </c:spPr>
    </c:plotArea>
    <c:legend>
      <c:legendPos val="r"/>
      <c:layout>
        <c:manualLayout>
          <c:xMode val="edge"/>
          <c:yMode val="edge"/>
          <c:x val="0.693328864150629"/>
          <c:y val="5.0571114127890802E-2"/>
          <c:w val="0.29303160836985798"/>
          <c:h val="0.31587251888288898"/>
        </c:manualLayout>
      </c:layout>
      <c:overlay val="1"/>
      <c:spPr>
        <a:solidFill>
          <a:schemeClr val="bg1"/>
        </a:solidFill>
      </c:spPr>
      <c:txPr>
        <a:bodyPr/>
        <a:lstStyle/>
        <a:p>
          <a:pPr>
            <a:defRPr sz="2000"/>
          </a:pPr>
          <a:endParaRPr lang="ko-KR"/>
        </a:p>
      </c:txPr>
    </c:legend>
    <c:plotVisOnly val="1"/>
    <c:dispBlanksAs val="gap"/>
    <c:showDLblsOverMax val="0"/>
  </c:chart>
  <c:spPr>
    <a:noFill/>
    <a:ln>
      <a:noFill/>
    </a:ln>
  </c:spPr>
  <c:txPr>
    <a:bodyPr/>
    <a:lstStyle/>
    <a:p>
      <a:pPr>
        <a:defRPr sz="2400">
          <a:latin typeface="Arial" pitchFamily="34" charset="0"/>
          <a:cs typeface="Arial" pitchFamily="34" charset="0"/>
        </a:defRPr>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9.5136134067952197E-2"/>
          <c:y val="1.6813499975428699E-2"/>
          <c:w val="0.89931634527089099"/>
          <c:h val="0.89215416666666703"/>
        </c:manualLayout>
      </c:layout>
      <c:barChart>
        <c:barDir val="col"/>
        <c:grouping val="clustered"/>
        <c:varyColors val="0"/>
        <c:ser>
          <c:idx val="0"/>
          <c:order val="0"/>
          <c:tx>
            <c:strRef>
              <c:f>accuracy_summary!$I$2</c:f>
              <c:strCache>
                <c:ptCount val="1"/>
                <c:pt idx="0">
                  <c:v>ES-M</c:v>
                </c:pt>
              </c:strCache>
            </c:strRef>
          </c:tx>
          <c:spPr>
            <a:solidFill>
              <a:schemeClr val="bg1"/>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accuracy_summary!$I$3:$I$34</c:f>
              <c:numCache>
                <c:formatCode>0.00</c:formatCode>
                <c:ptCount val="32"/>
                <c:pt idx="0">
                  <c:v>1.098942032516431</c:v>
                </c:pt>
                <c:pt idx="1">
                  <c:v>1.1745767391503299</c:v>
                </c:pt>
                <c:pt idx="2">
                  <c:v>1.1500063389275359</c:v>
                </c:pt>
                <c:pt idx="3">
                  <c:v>1</c:v>
                </c:pt>
                <c:pt idx="4">
                  <c:v>1</c:v>
                </c:pt>
                <c:pt idx="5">
                  <c:v>1.077464788732394</c:v>
                </c:pt>
                <c:pt idx="6">
                  <c:v>1.2064343163538871</c:v>
                </c:pt>
                <c:pt idx="7">
                  <c:v>1.733166567218984</c:v>
                </c:pt>
                <c:pt idx="8">
                  <c:v>1.5641218637992831</c:v>
                </c:pt>
                <c:pt idx="9">
                  <c:v>1.465937178881884</c:v>
                </c:pt>
                <c:pt idx="10">
                  <c:v>1.0507990692877169</c:v>
                </c:pt>
                <c:pt idx="11">
                  <c:v>1.4265345409472121</c:v>
                </c:pt>
                <c:pt idx="12">
                  <c:v>1.42001448918166</c:v>
                </c:pt>
                <c:pt idx="13">
                  <c:v>1.5276554247573311</c:v>
                </c:pt>
                <c:pt idx="14">
                  <c:v>1.048055030269186</c:v>
                </c:pt>
                <c:pt idx="15">
                  <c:v>1.628941247851148</c:v>
                </c:pt>
                <c:pt idx="16">
                  <c:v>1.0098232374007661</c:v>
                </c:pt>
                <c:pt idx="17">
                  <c:v>1.6077912328764039</c:v>
                </c:pt>
                <c:pt idx="18">
                  <c:v>1.34928366221323</c:v>
                </c:pt>
                <c:pt idx="19">
                  <c:v>1.2842579288878511</c:v>
                </c:pt>
                <c:pt idx="20">
                  <c:v>1.329756568643957</c:v>
                </c:pt>
                <c:pt idx="21">
                  <c:v>1.2154863202133359</c:v>
                </c:pt>
                <c:pt idx="22">
                  <c:v>1.1009556543733681</c:v>
                </c:pt>
                <c:pt idx="23">
                  <c:v>1.2452879229277209</c:v>
                </c:pt>
                <c:pt idx="24">
                  <c:v>1.1752195663591181</c:v>
                </c:pt>
                <c:pt idx="25">
                  <c:v>1.5514918997377229</c:v>
                </c:pt>
                <c:pt idx="26">
                  <c:v>1.4488439138083899</c:v>
                </c:pt>
                <c:pt idx="27">
                  <c:v>1.430901708265609</c:v>
                </c:pt>
                <c:pt idx="28">
                  <c:v>1.4159874029758699</c:v>
                </c:pt>
                <c:pt idx="29">
                  <c:v>1.557361324945032</c:v>
                </c:pt>
                <c:pt idx="30">
                  <c:v>1.406389031957423</c:v>
                </c:pt>
                <c:pt idx="31">
                  <c:v>1.296210888442795</c:v>
                </c:pt>
              </c:numCache>
            </c:numRef>
          </c:val>
        </c:ser>
        <c:ser>
          <c:idx val="1"/>
          <c:order val="1"/>
          <c:tx>
            <c:strRef>
              <c:f>accuracy_summary!$J$2</c:f>
              <c:strCache>
                <c:ptCount val="1"/>
                <c:pt idx="0">
                  <c:v>AS</c:v>
                </c:pt>
              </c:strCache>
            </c:strRef>
          </c:tx>
          <c:spPr>
            <a:solidFill>
              <a:schemeClr val="bg1">
                <a:lumMod val="50000"/>
              </a:schemeClr>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accuracy_summary!$J$3:$J$34</c:f>
              <c:numCache>
                <c:formatCode>0.00</c:formatCode>
                <c:ptCount val="32"/>
                <c:pt idx="0">
                  <c:v>1.0048860370087329</c:v>
                </c:pt>
                <c:pt idx="1">
                  <c:v>1.0060422182823869</c:v>
                </c:pt>
                <c:pt idx="2">
                  <c:v>0.99902003180041798</c:v>
                </c:pt>
                <c:pt idx="3">
                  <c:v>1</c:v>
                </c:pt>
                <c:pt idx="4">
                  <c:v>1</c:v>
                </c:pt>
                <c:pt idx="5">
                  <c:v>1.018779342723005</c:v>
                </c:pt>
                <c:pt idx="6">
                  <c:v>1.0268096514745311</c:v>
                </c:pt>
                <c:pt idx="7">
                  <c:v>2.4682838389865509</c:v>
                </c:pt>
                <c:pt idx="8">
                  <c:v>1.0329749103942649</c:v>
                </c:pt>
                <c:pt idx="9">
                  <c:v>1</c:v>
                </c:pt>
                <c:pt idx="10">
                  <c:v>1.018423448349544</c:v>
                </c:pt>
                <c:pt idx="11">
                  <c:v>2.531571638449992</c:v>
                </c:pt>
                <c:pt idx="12">
                  <c:v>1</c:v>
                </c:pt>
                <c:pt idx="13">
                  <c:v>1</c:v>
                </c:pt>
                <c:pt idx="14">
                  <c:v>1.0337255001501831</c:v>
                </c:pt>
                <c:pt idx="15">
                  <c:v>2.4801294367479021</c:v>
                </c:pt>
                <c:pt idx="16">
                  <c:v>1.00206089283322</c:v>
                </c:pt>
                <c:pt idx="17">
                  <c:v>1.065412744402408</c:v>
                </c:pt>
                <c:pt idx="18">
                  <c:v>1.014827342773766</c:v>
                </c:pt>
                <c:pt idx="19">
                  <c:v>1.076310707563441</c:v>
                </c:pt>
                <c:pt idx="20">
                  <c:v>1.1975008815372741</c:v>
                </c:pt>
                <c:pt idx="21">
                  <c:v>1.0448258200935181</c:v>
                </c:pt>
                <c:pt idx="22">
                  <c:v>1.0388613513562519</c:v>
                </c:pt>
                <c:pt idx="23">
                  <c:v>1.148183681752865</c:v>
                </c:pt>
                <c:pt idx="24">
                  <c:v>1.044915681891591</c:v>
                </c:pt>
                <c:pt idx="25">
                  <c:v>1.1423700903499621</c:v>
                </c:pt>
                <c:pt idx="26">
                  <c:v>1.035294527220441</c:v>
                </c:pt>
                <c:pt idx="27">
                  <c:v>1.06724212134254</c:v>
                </c:pt>
                <c:pt idx="28">
                  <c:v>1.03774726251467</c:v>
                </c:pt>
                <c:pt idx="29">
                  <c:v>1.0404062762510169</c:v>
                </c:pt>
                <c:pt idx="30">
                  <c:v>1.061424635584006</c:v>
                </c:pt>
                <c:pt idx="31">
                  <c:v>1.1321135413819261</c:v>
                </c:pt>
              </c:numCache>
            </c:numRef>
          </c:val>
        </c:ser>
        <c:ser>
          <c:idx val="2"/>
          <c:order val="2"/>
          <c:tx>
            <c:strRef>
              <c:f>accuracy_summary!$K$2</c:f>
              <c:strCache>
                <c:ptCount val="1"/>
                <c:pt idx="0">
                  <c:v>AS-VIS</c:v>
                </c:pt>
              </c:strCache>
            </c:strRef>
          </c:tx>
          <c:spPr>
            <a:solidFill>
              <a:schemeClr val="tx1"/>
            </a:solidFill>
            <a:ln w="9525">
              <a:solidFill>
                <a:schemeClr val="tx1"/>
              </a:solidFill>
            </a:ln>
          </c:spPr>
          <c:invertIfNegative val="0"/>
          <c:cat>
            <c:strRef>
              <c:f>accuracy_summary!$A$3:$A$34</c:f>
              <c:strCach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G</c:v>
                </c:pt>
              </c:strCache>
            </c:strRef>
          </c:cat>
          <c:val>
            <c:numRef>
              <c:f>accuracy_summary!$K$3:$K$34</c:f>
              <c:numCache>
                <c:formatCode>0.00</c:formatCode>
                <c:ptCount val="32"/>
                <c:pt idx="0">
                  <c:v>1.0037317265998791</c:v>
                </c:pt>
                <c:pt idx="1">
                  <c:v>1.008307468469684</c:v>
                </c:pt>
                <c:pt idx="2">
                  <c:v>0.99902003180041798</c:v>
                </c:pt>
                <c:pt idx="3">
                  <c:v>0.32254098360655697</c:v>
                </c:pt>
                <c:pt idx="4">
                  <c:v>0.307556187974314</c:v>
                </c:pt>
                <c:pt idx="5">
                  <c:v>1.086697965571205</c:v>
                </c:pt>
                <c:pt idx="6">
                  <c:v>1.1233243967828419</c:v>
                </c:pt>
                <c:pt idx="7">
                  <c:v>2.4849222013127101</c:v>
                </c:pt>
                <c:pt idx="8">
                  <c:v>1.0333691756272401</c:v>
                </c:pt>
                <c:pt idx="9">
                  <c:v>0.98414197239425705</c:v>
                </c:pt>
                <c:pt idx="10">
                  <c:v>1.049131499420713</c:v>
                </c:pt>
                <c:pt idx="11">
                  <c:v>2.5520433587801619</c:v>
                </c:pt>
                <c:pt idx="12">
                  <c:v>1.010610151389542</c:v>
                </c:pt>
                <c:pt idx="13">
                  <c:v>0.90249135789317003</c:v>
                </c:pt>
                <c:pt idx="14">
                  <c:v>1.056011743852034</c:v>
                </c:pt>
                <c:pt idx="15">
                  <c:v>2.4963697037111938</c:v>
                </c:pt>
                <c:pt idx="16">
                  <c:v>1.0034683434949081</c:v>
                </c:pt>
                <c:pt idx="17">
                  <c:v>1.065412744402408</c:v>
                </c:pt>
                <c:pt idx="18">
                  <c:v>1.014827342773766</c:v>
                </c:pt>
                <c:pt idx="19">
                  <c:v>1.076310707563441</c:v>
                </c:pt>
                <c:pt idx="20">
                  <c:v>1.1975008815372741</c:v>
                </c:pt>
                <c:pt idx="21">
                  <c:v>1.0448258200935181</c:v>
                </c:pt>
                <c:pt idx="22">
                  <c:v>1.0388613513562519</c:v>
                </c:pt>
                <c:pt idx="23">
                  <c:v>1.148183681752865</c:v>
                </c:pt>
                <c:pt idx="24">
                  <c:v>1.044915681891591</c:v>
                </c:pt>
                <c:pt idx="25">
                  <c:v>1.036691179510264</c:v>
                </c:pt>
                <c:pt idx="26">
                  <c:v>1.035294527220441</c:v>
                </c:pt>
                <c:pt idx="27">
                  <c:v>1.034812179110268</c:v>
                </c:pt>
                <c:pt idx="28">
                  <c:v>1.021113832378362</c:v>
                </c:pt>
                <c:pt idx="29">
                  <c:v>1.0404062762510169</c:v>
                </c:pt>
                <c:pt idx="30">
                  <c:v>1.1006785536179999</c:v>
                </c:pt>
                <c:pt idx="31">
                  <c:v>1.05126594310387</c:v>
                </c:pt>
              </c:numCache>
            </c:numRef>
          </c:val>
        </c:ser>
        <c:dLbls>
          <c:showLegendKey val="0"/>
          <c:showVal val="0"/>
          <c:showCatName val="0"/>
          <c:showSerName val="0"/>
          <c:showPercent val="0"/>
          <c:showBubbleSize val="0"/>
        </c:dLbls>
        <c:gapWidth val="100"/>
        <c:axId val="115106816"/>
        <c:axId val="113415808"/>
      </c:barChart>
      <c:catAx>
        <c:axId val="115106816"/>
        <c:scaling>
          <c:orientation val="minMax"/>
        </c:scaling>
        <c:delete val="0"/>
        <c:axPos val="b"/>
        <c:numFmt formatCode="General" sourceLinked="1"/>
        <c:majorTickMark val="out"/>
        <c:minorTickMark val="none"/>
        <c:tickLblPos val="nextTo"/>
        <c:spPr>
          <a:noFill/>
          <a:ln w="12700">
            <a:solidFill>
              <a:schemeClr val="tx1"/>
            </a:solidFill>
          </a:ln>
        </c:spPr>
        <c:crossAx val="113415808"/>
        <c:crosses val="autoZero"/>
        <c:auto val="1"/>
        <c:lblAlgn val="ctr"/>
        <c:lblOffset val="50"/>
        <c:noMultiLvlLbl val="0"/>
      </c:catAx>
      <c:valAx>
        <c:axId val="113415808"/>
        <c:scaling>
          <c:orientation val="minMax"/>
          <c:max val="2"/>
          <c:min val="0"/>
        </c:scaling>
        <c:delete val="0"/>
        <c:axPos val="l"/>
        <c:majorGridlines/>
        <c:title>
          <c:tx>
            <c:rich>
              <a:bodyPr rot="-5400000" vert="horz"/>
              <a:lstStyle/>
              <a:p>
                <a:pPr>
                  <a:defRPr sz="1600"/>
                </a:pPr>
                <a:r>
                  <a:rPr lang="en-US" sz="1600"/>
                  <a:t>Normalized Execution Time</a:t>
                </a:r>
                <a:endParaRPr lang="ko-KR" sz="1600"/>
              </a:p>
            </c:rich>
          </c:tx>
          <c:layout>
            <c:manualLayout>
              <c:xMode val="edge"/>
              <c:yMode val="edge"/>
              <c:x val="0"/>
              <c:y val="0.14831481481481501"/>
            </c:manualLayout>
          </c:layout>
          <c:overlay val="0"/>
        </c:title>
        <c:numFmt formatCode="#,##0.0_);[Red]\(#,##0.0\)" sourceLinked="0"/>
        <c:majorTickMark val="out"/>
        <c:minorTickMark val="none"/>
        <c:tickLblPos val="nextTo"/>
        <c:spPr>
          <a:noFill/>
          <a:ln w="12700">
            <a:solidFill>
              <a:schemeClr val="tx1"/>
            </a:solidFill>
          </a:ln>
        </c:spPr>
        <c:crossAx val="115106816"/>
        <c:crosses val="autoZero"/>
        <c:crossBetween val="between"/>
      </c:valAx>
      <c:spPr>
        <a:noFill/>
        <a:ln w="10160">
          <a:solidFill>
            <a:schemeClr val="tx1"/>
          </a:solidFill>
        </a:ln>
      </c:spPr>
    </c:plotArea>
    <c:legend>
      <c:legendPos val="t"/>
      <c:layout>
        <c:manualLayout>
          <c:xMode val="edge"/>
          <c:yMode val="edge"/>
          <c:x val="0.76147372498225097"/>
          <c:y val="2.2960595377935201E-2"/>
          <c:w val="0.22380983189775"/>
          <c:h val="9.4980324074074002E-2"/>
        </c:manualLayout>
      </c:layout>
      <c:overlay val="0"/>
    </c:legend>
    <c:plotVisOnly val="1"/>
    <c:dispBlanksAs val="gap"/>
    <c:showDLblsOverMax val="0"/>
  </c:chart>
  <c:spPr>
    <a:noFill/>
    <a:ln>
      <a:noFill/>
    </a:ln>
  </c:spPr>
  <c:txPr>
    <a:bodyPr/>
    <a:lstStyle/>
    <a:p>
      <a:pPr>
        <a:defRPr sz="1400">
          <a:latin typeface="Arial" pitchFamily="34" charset="0"/>
          <a:cs typeface="Arial" pitchFamily="34" charset="0"/>
        </a:defRPr>
      </a:pPr>
      <a:endParaRPr lang="ko-KR"/>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639474424973097E-2"/>
          <c:y val="3.95905991207098E-2"/>
          <c:w val="0.89881285633936803"/>
          <c:h val="0.86210633122825997"/>
        </c:manualLayout>
      </c:layout>
      <c:lineChart>
        <c:grouping val="standard"/>
        <c:varyColors val="0"/>
        <c:ser>
          <c:idx val="0"/>
          <c:order val="0"/>
          <c:tx>
            <c:strRef>
              <c:f>main_3.C!$I$83</c:f>
              <c:strCache>
                <c:ptCount val="1"/>
                <c:pt idx="0">
                  <c:v>Exec. Time</c:v>
                </c:pt>
              </c:strCache>
            </c:strRef>
          </c:tx>
          <c:spPr>
            <a:ln w="28575">
              <a:solidFill>
                <a:schemeClr val="tx1"/>
              </a:solidFill>
            </a:ln>
          </c:spPr>
          <c:marker>
            <c:symbol val="none"/>
          </c:marker>
          <c:val>
            <c:numRef>
              <c:f>main_3.C!$I$84:$I$119</c:f>
              <c:numCache>
                <c:formatCode>0.000</c:formatCode>
                <c:ptCount val="36"/>
                <c:pt idx="0">
                  <c:v>1</c:v>
                </c:pt>
                <c:pt idx="1">
                  <c:v>0.98240401999813198</c:v>
                </c:pt>
                <c:pt idx="2">
                  <c:v>0.93479810883533798</c:v>
                </c:pt>
                <c:pt idx="3">
                  <c:v>0.88710731595521597</c:v>
                </c:pt>
                <c:pt idx="4">
                  <c:v>0.88059688823624305</c:v>
                </c:pt>
                <c:pt idx="5">
                  <c:v>0.74184074492195096</c:v>
                </c:pt>
                <c:pt idx="6">
                  <c:v>0.70367792481177505</c:v>
                </c:pt>
                <c:pt idx="7">
                  <c:v>0.58740694841737995</c:v>
                </c:pt>
                <c:pt idx="8">
                  <c:v>0.55228289378750695</c:v>
                </c:pt>
                <c:pt idx="9">
                  <c:v>0.46791895493629598</c:v>
                </c:pt>
                <c:pt idx="10">
                  <c:v>0.459095500420164</c:v>
                </c:pt>
                <c:pt idx="11">
                  <c:v>0.43677585284905501</c:v>
                </c:pt>
                <c:pt idx="12">
                  <c:v>0.37699790342158201</c:v>
                </c:pt>
                <c:pt idx="13">
                  <c:v>0.36179134376246702</c:v>
                </c:pt>
                <c:pt idx="14">
                  <c:v>0.35938919116211598</c:v>
                </c:pt>
                <c:pt idx="15">
                  <c:v>0.34147066063440601</c:v>
                </c:pt>
                <c:pt idx="16">
                  <c:v>0.32170595275483599</c:v>
                </c:pt>
                <c:pt idx="17">
                  <c:v>0.32051760871225898</c:v>
                </c:pt>
                <c:pt idx="18">
                  <c:v>0.27847569412024298</c:v>
                </c:pt>
                <c:pt idx="19">
                  <c:v>0.25947067761074899</c:v>
                </c:pt>
                <c:pt idx="20">
                  <c:v>0.257883389496736</c:v>
                </c:pt>
                <c:pt idx="21">
                  <c:v>0.25162760692974301</c:v>
                </c:pt>
                <c:pt idx="22">
                  <c:v>0.25043501880129998</c:v>
                </c:pt>
                <c:pt idx="23">
                  <c:v>0.247413229664463</c:v>
                </c:pt>
                <c:pt idx="24">
                  <c:v>0.24193411481101099</c:v>
                </c:pt>
                <c:pt idx="25">
                  <c:v>0.237248644014566</c:v>
                </c:pt>
                <c:pt idx="26">
                  <c:v>0.23405709144307399</c:v>
                </c:pt>
                <c:pt idx="27">
                  <c:v>0.23187138722190601</c:v>
                </c:pt>
                <c:pt idx="28">
                  <c:v>0.22635831968152401</c:v>
                </c:pt>
                <c:pt idx="29">
                  <c:v>0.2134732749913</c:v>
                </c:pt>
                <c:pt idx="30">
                  <c:v>0.209135819235895</c:v>
                </c:pt>
                <c:pt idx="31">
                  <c:v>0.20778195584453099</c:v>
                </c:pt>
                <c:pt idx="32">
                  <c:v>0.203499673205388</c:v>
                </c:pt>
                <c:pt idx="33">
                  <c:v>0.20181477111644899</c:v>
                </c:pt>
                <c:pt idx="34">
                  <c:v>0.19945081528889499</c:v>
                </c:pt>
                <c:pt idx="35">
                  <c:v>0.18493179754012801</c:v>
                </c:pt>
              </c:numCache>
            </c:numRef>
          </c:val>
          <c:smooth val="0"/>
        </c:ser>
        <c:ser>
          <c:idx val="1"/>
          <c:order val="1"/>
          <c:tx>
            <c:strRef>
              <c:f>main_3.C!$J$83</c:f>
              <c:strCache>
                <c:ptCount val="1"/>
                <c:pt idx="0">
                  <c:v>L1D Miss</c:v>
                </c:pt>
              </c:strCache>
            </c:strRef>
          </c:tx>
          <c:spPr>
            <a:ln w="28575">
              <a:solidFill>
                <a:srgbClr val="0000FF"/>
              </a:solidFill>
            </a:ln>
          </c:spPr>
          <c:marker>
            <c:symbol val="none"/>
          </c:marker>
          <c:val>
            <c:numRef>
              <c:f>main_3.C!$J$84:$J$119</c:f>
              <c:numCache>
                <c:formatCode>0.000</c:formatCode>
                <c:ptCount val="36"/>
                <c:pt idx="0">
                  <c:v>0.47067059907956899</c:v>
                </c:pt>
                <c:pt idx="1">
                  <c:v>0.445846979522593</c:v>
                </c:pt>
                <c:pt idx="2">
                  <c:v>0.45606752229372399</c:v>
                </c:pt>
                <c:pt idx="3">
                  <c:v>0.47541652320957001</c:v>
                </c:pt>
                <c:pt idx="4">
                  <c:v>0.47428152886577202</c:v>
                </c:pt>
                <c:pt idx="5">
                  <c:v>0.377698616614081</c:v>
                </c:pt>
                <c:pt idx="6">
                  <c:v>0.46595642217384298</c:v>
                </c:pt>
                <c:pt idx="7">
                  <c:v>0.384943671300228</c:v>
                </c:pt>
                <c:pt idx="8">
                  <c:v>1</c:v>
                </c:pt>
                <c:pt idx="9">
                  <c:v>0.381068073581663</c:v>
                </c:pt>
                <c:pt idx="10">
                  <c:v>0.37461883753001202</c:v>
                </c:pt>
                <c:pt idx="11">
                  <c:v>0.38075741319439999</c:v>
                </c:pt>
                <c:pt idx="12">
                  <c:v>0.301028622496889</c:v>
                </c:pt>
                <c:pt idx="13">
                  <c:v>0.64924751744537301</c:v>
                </c:pt>
                <c:pt idx="14">
                  <c:v>0.29944804827785698</c:v>
                </c:pt>
                <c:pt idx="15">
                  <c:v>0.396991108962366</c:v>
                </c:pt>
                <c:pt idx="16">
                  <c:v>0.29558214626600099</c:v>
                </c:pt>
                <c:pt idx="17">
                  <c:v>0.56130218711028401</c:v>
                </c:pt>
                <c:pt idx="18">
                  <c:v>0.49759033098383099</c:v>
                </c:pt>
                <c:pt idx="19">
                  <c:v>0.310257791687443</c:v>
                </c:pt>
                <c:pt idx="20">
                  <c:v>0.295420774901266</c:v>
                </c:pt>
                <c:pt idx="21">
                  <c:v>0.454076745098553</c:v>
                </c:pt>
                <c:pt idx="22">
                  <c:v>0.29644740107700401</c:v>
                </c:pt>
                <c:pt idx="23">
                  <c:v>0.37615128126650998</c:v>
                </c:pt>
                <c:pt idx="24">
                  <c:v>0.42785316493597902</c:v>
                </c:pt>
                <c:pt idx="25">
                  <c:v>0.30415914244606601</c:v>
                </c:pt>
                <c:pt idx="26">
                  <c:v>0.350895432076615</c:v>
                </c:pt>
                <c:pt idx="27">
                  <c:v>0.40239029997745901</c:v>
                </c:pt>
                <c:pt idx="28">
                  <c:v>0.37763382940463702</c:v>
                </c:pt>
                <c:pt idx="29">
                  <c:v>0.30456380146683099</c:v>
                </c:pt>
                <c:pt idx="30">
                  <c:v>0.32118067653608401</c:v>
                </c:pt>
                <c:pt idx="31">
                  <c:v>0.34017660456301302</c:v>
                </c:pt>
                <c:pt idx="32">
                  <c:v>0.32883871860645097</c:v>
                </c:pt>
                <c:pt idx="33">
                  <c:v>0.32367157817192099</c:v>
                </c:pt>
                <c:pt idx="34">
                  <c:v>0.35820243984255301</c:v>
                </c:pt>
                <c:pt idx="35">
                  <c:v>0.33064570000752502</c:v>
                </c:pt>
              </c:numCache>
            </c:numRef>
          </c:val>
          <c:smooth val="0"/>
        </c:ser>
        <c:ser>
          <c:idx val="2"/>
          <c:order val="2"/>
          <c:tx>
            <c:strRef>
              <c:f>main_3.C!$K$83</c:f>
              <c:strCache>
                <c:ptCount val="1"/>
                <c:pt idx="0">
                  <c:v>L2D Miss</c:v>
                </c:pt>
              </c:strCache>
            </c:strRef>
          </c:tx>
          <c:spPr>
            <a:ln w="28575">
              <a:solidFill>
                <a:schemeClr val="accent6"/>
              </a:solidFill>
              <a:prstDash val="sysDash"/>
            </a:ln>
          </c:spPr>
          <c:marker>
            <c:symbol val="none"/>
          </c:marker>
          <c:val>
            <c:numRef>
              <c:f>main_3.C!$K$84:$K$119</c:f>
              <c:numCache>
                <c:formatCode>0.000</c:formatCode>
                <c:ptCount val="36"/>
                <c:pt idx="0">
                  <c:v>0.23069502503560099</c:v>
                </c:pt>
                <c:pt idx="1">
                  <c:v>0.18246129817630599</c:v>
                </c:pt>
                <c:pt idx="2">
                  <c:v>0.223414029123984</c:v>
                </c:pt>
                <c:pt idx="3">
                  <c:v>0.202926179429464</c:v>
                </c:pt>
                <c:pt idx="4">
                  <c:v>0.14364463227525401</c:v>
                </c:pt>
                <c:pt idx="5">
                  <c:v>0.152005144930865</c:v>
                </c:pt>
                <c:pt idx="6">
                  <c:v>0.14603335017685701</c:v>
                </c:pt>
                <c:pt idx="7">
                  <c:v>0.13101198952639101</c:v>
                </c:pt>
                <c:pt idx="8">
                  <c:v>1</c:v>
                </c:pt>
                <c:pt idx="9">
                  <c:v>0.113395195002067</c:v>
                </c:pt>
                <c:pt idx="10">
                  <c:v>0.11589875511047799</c:v>
                </c:pt>
                <c:pt idx="11">
                  <c:v>0.12972575681014301</c:v>
                </c:pt>
                <c:pt idx="12">
                  <c:v>9.0909090909090898E-2</c:v>
                </c:pt>
                <c:pt idx="13">
                  <c:v>0.52179705085212902</c:v>
                </c:pt>
                <c:pt idx="14">
                  <c:v>0.109766181266939</c:v>
                </c:pt>
                <c:pt idx="15">
                  <c:v>0.127245165143093</c:v>
                </c:pt>
                <c:pt idx="16">
                  <c:v>8.3949653176535396E-2</c:v>
                </c:pt>
                <c:pt idx="17">
                  <c:v>0.47919059212641801</c:v>
                </c:pt>
                <c:pt idx="18">
                  <c:v>0.41311038632918401</c:v>
                </c:pt>
                <c:pt idx="19">
                  <c:v>0.10680325233129701</c:v>
                </c:pt>
                <c:pt idx="20">
                  <c:v>8.9416142220588898E-2</c:v>
                </c:pt>
                <c:pt idx="21">
                  <c:v>0.32785153199503902</c:v>
                </c:pt>
                <c:pt idx="22">
                  <c:v>8.3536221232027197E-2</c:v>
                </c:pt>
                <c:pt idx="23">
                  <c:v>0.18547016399467101</c:v>
                </c:pt>
                <c:pt idx="24">
                  <c:v>0.29174514217465197</c:v>
                </c:pt>
                <c:pt idx="25">
                  <c:v>9.5870274243189793E-2</c:v>
                </c:pt>
                <c:pt idx="26">
                  <c:v>0.156047590610501</c:v>
                </c:pt>
                <c:pt idx="27">
                  <c:v>0.24477467959024299</c:v>
                </c:pt>
                <c:pt idx="28">
                  <c:v>0.21562772750241199</c:v>
                </c:pt>
                <c:pt idx="29">
                  <c:v>9.5089347236896493E-2</c:v>
                </c:pt>
                <c:pt idx="30">
                  <c:v>0.103656575864762</c:v>
                </c:pt>
                <c:pt idx="31">
                  <c:v>0.14238136800036699</c:v>
                </c:pt>
                <c:pt idx="32">
                  <c:v>0.130185125637374</c:v>
                </c:pt>
                <c:pt idx="33">
                  <c:v>0.12543065827552899</c:v>
                </c:pt>
                <c:pt idx="34">
                  <c:v>0.16590105195461399</c:v>
                </c:pt>
                <c:pt idx="35">
                  <c:v>0.116725618999495</c:v>
                </c:pt>
              </c:numCache>
            </c:numRef>
          </c:val>
          <c:smooth val="0"/>
        </c:ser>
        <c:ser>
          <c:idx val="3"/>
          <c:order val="3"/>
          <c:tx>
            <c:strRef>
              <c:f>main_3.C!$L$83</c:f>
              <c:strCache>
                <c:ptCount val="1"/>
                <c:pt idx="0">
                  <c:v>DTLB Miss</c:v>
                </c:pt>
              </c:strCache>
            </c:strRef>
          </c:tx>
          <c:spPr>
            <a:ln w="28575">
              <a:solidFill>
                <a:schemeClr val="accent3"/>
              </a:solidFill>
              <a:prstDash val="sysDash"/>
            </a:ln>
          </c:spPr>
          <c:marker>
            <c:symbol val="none"/>
          </c:marker>
          <c:val>
            <c:numRef>
              <c:f>main_3.C!$L$84:$L$119</c:f>
              <c:numCache>
                <c:formatCode>0.000</c:formatCode>
                <c:ptCount val="36"/>
                <c:pt idx="0">
                  <c:v>0.88838095238095205</c:v>
                </c:pt>
                <c:pt idx="1">
                  <c:v>1</c:v>
                </c:pt>
                <c:pt idx="2">
                  <c:v>0.962666666666667</c:v>
                </c:pt>
                <c:pt idx="3">
                  <c:v>0.87733333333333297</c:v>
                </c:pt>
                <c:pt idx="4">
                  <c:v>0.96761904761904804</c:v>
                </c:pt>
                <c:pt idx="5">
                  <c:v>0.80190476190476201</c:v>
                </c:pt>
                <c:pt idx="6">
                  <c:v>0.94514285714285695</c:v>
                </c:pt>
                <c:pt idx="7">
                  <c:v>0.76228571428571401</c:v>
                </c:pt>
                <c:pt idx="8">
                  <c:v>0.27085714285714302</c:v>
                </c:pt>
                <c:pt idx="9">
                  <c:v>0.82857142857142896</c:v>
                </c:pt>
                <c:pt idx="10">
                  <c:v>0.788190476190476</c:v>
                </c:pt>
                <c:pt idx="11">
                  <c:v>0.788190476190476</c:v>
                </c:pt>
                <c:pt idx="12">
                  <c:v>0.19847619047619</c:v>
                </c:pt>
                <c:pt idx="13">
                  <c:v>0.131047619047619</c:v>
                </c:pt>
                <c:pt idx="14">
                  <c:v>0.579809523809524</c:v>
                </c:pt>
                <c:pt idx="15">
                  <c:v>0.73180952380952402</c:v>
                </c:pt>
                <c:pt idx="16">
                  <c:v>3.6571428571428602E-2</c:v>
                </c:pt>
                <c:pt idx="17">
                  <c:v>0.125714285714286</c:v>
                </c:pt>
                <c:pt idx="18">
                  <c:v>0.10057142857142901</c:v>
                </c:pt>
                <c:pt idx="19">
                  <c:v>0.52952380952380995</c:v>
                </c:pt>
                <c:pt idx="20">
                  <c:v>3.2761904761904798E-2</c:v>
                </c:pt>
                <c:pt idx="21">
                  <c:v>9.4476190476190505E-2</c:v>
                </c:pt>
                <c:pt idx="22">
                  <c:v>5.1809523809523798E-2</c:v>
                </c:pt>
                <c:pt idx="23">
                  <c:v>7.4285714285714302E-2</c:v>
                </c:pt>
                <c:pt idx="24">
                  <c:v>8.60952380952381E-2</c:v>
                </c:pt>
                <c:pt idx="25">
                  <c:v>3.5809523809523798E-2</c:v>
                </c:pt>
                <c:pt idx="26">
                  <c:v>6.9333333333333302E-2</c:v>
                </c:pt>
                <c:pt idx="27">
                  <c:v>7.5047619047619002E-2</c:v>
                </c:pt>
                <c:pt idx="28">
                  <c:v>8.7999999999999995E-2</c:v>
                </c:pt>
                <c:pt idx="29">
                  <c:v>4.34285714285714E-2</c:v>
                </c:pt>
                <c:pt idx="30">
                  <c:v>5.0285714285714302E-2</c:v>
                </c:pt>
                <c:pt idx="31">
                  <c:v>3.8857142857142798E-2</c:v>
                </c:pt>
                <c:pt idx="32">
                  <c:v>5.0285714285714302E-2</c:v>
                </c:pt>
                <c:pt idx="33">
                  <c:v>4.3809523809523798E-2</c:v>
                </c:pt>
                <c:pt idx="34">
                  <c:v>6.4000000000000001E-2</c:v>
                </c:pt>
                <c:pt idx="35">
                  <c:v>5.94285714285714E-2</c:v>
                </c:pt>
              </c:numCache>
            </c:numRef>
          </c:val>
          <c:smooth val="0"/>
        </c:ser>
        <c:dLbls>
          <c:showLegendKey val="0"/>
          <c:showVal val="0"/>
          <c:showCatName val="0"/>
          <c:showSerName val="0"/>
          <c:showPercent val="0"/>
          <c:showBubbleSize val="0"/>
        </c:dLbls>
        <c:marker val="1"/>
        <c:smooth val="0"/>
        <c:axId val="115106304"/>
        <c:axId val="101294656"/>
      </c:lineChart>
      <c:catAx>
        <c:axId val="115106304"/>
        <c:scaling>
          <c:orientation val="minMax"/>
        </c:scaling>
        <c:delete val="0"/>
        <c:axPos val="b"/>
        <c:title>
          <c:tx>
            <c:rich>
              <a:bodyPr/>
              <a:lstStyle/>
              <a:p>
                <a:pPr>
                  <a:defRPr sz="1800" b="0"/>
                </a:pPr>
                <a:r>
                  <a:rPr lang="en-US" sz="1800" b="0"/>
                  <a:t>Work-Group Size (sorted by Exec. Time)</a:t>
                </a:r>
                <a:endParaRPr lang="ko-KR" sz="1800" b="0"/>
              </a:p>
            </c:rich>
          </c:tx>
          <c:layout/>
          <c:overlay val="0"/>
        </c:title>
        <c:majorTickMark val="none"/>
        <c:minorTickMark val="none"/>
        <c:tickLblPos val="none"/>
        <c:spPr>
          <a:noFill/>
          <a:ln w="12700">
            <a:solidFill>
              <a:schemeClr val="tx1"/>
            </a:solidFill>
          </a:ln>
        </c:spPr>
        <c:crossAx val="101294656"/>
        <c:crosses val="autoZero"/>
        <c:auto val="1"/>
        <c:lblAlgn val="ctr"/>
        <c:lblOffset val="100"/>
        <c:noMultiLvlLbl val="0"/>
      </c:catAx>
      <c:valAx>
        <c:axId val="101294656"/>
        <c:scaling>
          <c:orientation val="minMax"/>
          <c:max val="1"/>
        </c:scaling>
        <c:delete val="0"/>
        <c:axPos val="l"/>
        <c:majorGridlines/>
        <c:numFmt formatCode="#,##0.0_);[Red]\(#,##0.0\)" sourceLinked="0"/>
        <c:majorTickMark val="out"/>
        <c:minorTickMark val="none"/>
        <c:tickLblPos val="nextTo"/>
        <c:spPr>
          <a:noFill/>
          <a:ln w="12700">
            <a:solidFill>
              <a:schemeClr val="tx1"/>
            </a:solidFill>
          </a:ln>
        </c:spPr>
        <c:txPr>
          <a:bodyPr/>
          <a:lstStyle/>
          <a:p>
            <a:pPr>
              <a:defRPr sz="2000"/>
            </a:pPr>
            <a:endParaRPr lang="ko-KR"/>
          </a:p>
        </c:txPr>
        <c:crossAx val="115106304"/>
        <c:crosses val="autoZero"/>
        <c:crossBetween val="between"/>
      </c:valAx>
      <c:spPr>
        <a:noFill/>
        <a:ln w="12700">
          <a:solidFill>
            <a:schemeClr val="tx1"/>
          </a:solidFill>
        </a:ln>
      </c:spPr>
    </c:plotArea>
    <c:legend>
      <c:legendPos val="r"/>
      <c:layout>
        <c:manualLayout>
          <c:xMode val="edge"/>
          <c:yMode val="edge"/>
          <c:x val="0.693328864150629"/>
          <c:y val="5.0571114127890802E-2"/>
          <c:w val="0.29303160836985798"/>
          <c:h val="0.31587251888288898"/>
        </c:manualLayout>
      </c:layout>
      <c:overlay val="1"/>
      <c:spPr>
        <a:solidFill>
          <a:schemeClr val="bg1"/>
        </a:solidFill>
      </c:spPr>
      <c:txPr>
        <a:bodyPr/>
        <a:lstStyle/>
        <a:p>
          <a:pPr>
            <a:defRPr sz="2000"/>
          </a:pPr>
          <a:endParaRPr lang="ko-KR"/>
        </a:p>
      </c:txPr>
    </c:legend>
    <c:plotVisOnly val="1"/>
    <c:dispBlanksAs val="gap"/>
    <c:showDLblsOverMax val="0"/>
  </c:chart>
  <c:spPr>
    <a:noFill/>
    <a:ln>
      <a:noFill/>
    </a:ln>
  </c:spPr>
  <c:txPr>
    <a:bodyPr/>
    <a:lstStyle/>
    <a:p>
      <a:pPr>
        <a:defRPr sz="2800">
          <a:latin typeface="Arial" pitchFamily="34" charset="0"/>
          <a:cs typeface="Arial" pitchFamily="34" charset="0"/>
        </a:defRPr>
      </a:pPr>
      <a:endParaRPr lang="ko-KR"/>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0.25616</cdr:x>
      <cdr:y>0.01839</cdr:y>
    </cdr:from>
    <cdr:to>
      <cdr:x>0.27495</cdr:x>
      <cdr:y>0.03536</cdr:y>
    </cdr:to>
    <cdr:sp macro="" textlink="">
      <cdr:nvSpPr>
        <cdr:cNvPr id="2" name="TextBox 1"/>
        <cdr:cNvSpPr txBox="1"/>
      </cdr:nvSpPr>
      <cdr:spPr>
        <a:xfrm xmlns:a="http://schemas.openxmlformats.org/drawingml/2006/main">
          <a:off x="2383517" y="111881"/>
          <a:ext cx="174791" cy="103233"/>
        </a:xfrm>
        <a:prstGeom xmlns:a="http://schemas.openxmlformats.org/drawingml/2006/main" prst="rect">
          <a:avLst/>
        </a:prstGeom>
      </cdr:spPr>
      <cdr:txBody>
        <a:bodyPr xmlns:a="http://schemas.openxmlformats.org/drawingml/2006/main" vertOverflow="clip" wrap="none" lIns="0" tIns="0" rIns="0" bIns="0" rtlCol="0">
          <a:spAutoFit/>
        </a:bodyPr>
        <a:lstStyle xmlns:a="http://schemas.openxmlformats.org/drawingml/2006/main"/>
        <a:p xmlns:a="http://schemas.openxmlformats.org/drawingml/2006/main">
          <a:r>
            <a:rPr lang="en-US" altLang="ko-KR" sz="700">
              <a:latin typeface="Arial" pitchFamily="34" charset="0"/>
              <a:cs typeface="Arial" pitchFamily="34" charset="0"/>
            </a:rPr>
            <a:t>2.47</a:t>
          </a:r>
          <a:endParaRPr lang="ko-KR" altLang="en-US" sz="700">
            <a:latin typeface="Arial" pitchFamily="34" charset="0"/>
            <a:cs typeface="Arial"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95BB72-6BB5-46A1-9AE4-38677F8BEECC}" type="datetimeFigureOut">
              <a:rPr lang="ko-KR" altLang="en-US" smtClean="0"/>
              <a:t>2013-09-23</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DEE1B1-0329-4283-91BB-F04567E6705A}" type="slidenum">
              <a:rPr lang="ko-KR" altLang="en-US" smtClean="0"/>
              <a:t>‹#›</a:t>
            </a:fld>
            <a:endParaRPr lang="ko-KR" altLang="en-US"/>
          </a:p>
        </p:txBody>
      </p:sp>
    </p:spTree>
    <p:extLst>
      <p:ext uri="{BB962C8B-B14F-4D97-AF65-F5344CB8AC3E}">
        <p14:creationId xmlns:p14="http://schemas.microsoft.com/office/powerpoint/2010/main" val="2387668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32168-1BAC-4DAD-AA94-4E44BF614B15}" type="datetimeFigureOut">
              <a:rPr lang="ko-KR" altLang="en-US" smtClean="0"/>
              <a:t>2013-09-23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12E520-6101-49F0-B6D2-F32491E79981}" type="slidenum">
              <a:rPr lang="ko-KR" altLang="en-US" smtClean="0"/>
              <a:t>‹#›</a:t>
            </a:fld>
            <a:endParaRPr lang="ko-KR" altLang="en-US"/>
          </a:p>
        </p:txBody>
      </p:sp>
    </p:spTree>
    <p:extLst>
      <p:ext uri="{BB962C8B-B14F-4D97-AF65-F5344CB8AC3E}">
        <p14:creationId xmlns:p14="http://schemas.microsoft.com/office/powerpoint/2010/main" val="39392912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ko-KR" baseline="0" dirty="0" smtClean="0"/>
              <a:t>Hello, everyone. My name is Sangmin Seo and I am from </a:t>
            </a:r>
            <a:r>
              <a:rPr lang="en-US" altLang="ko-KR" baseline="0" dirty="0" err="1" smtClean="0"/>
              <a:t>ManyCoreSoft</a:t>
            </a:r>
            <a:r>
              <a:rPr lang="en-US" altLang="ko-KR" baseline="0" dirty="0" smtClean="0"/>
              <a:t>, a startup company in Korea, specialized in high performance computing.</a:t>
            </a:r>
          </a:p>
          <a:p>
            <a:pPr eaLnBrk="1" hangingPunct="1">
              <a:spcBef>
                <a:spcPct val="0"/>
              </a:spcBef>
            </a:pPr>
            <a:r>
              <a:rPr lang="en-US" altLang="ko-KR" baseline="0" dirty="0" smtClean="0"/>
              <a:t>In this presentation, I’ll talk about “Automatic </a:t>
            </a:r>
            <a:r>
              <a:rPr lang="en-US" altLang="ko-KR" baseline="0" dirty="0" err="1" smtClean="0"/>
              <a:t>OpenCL</a:t>
            </a:r>
            <a:r>
              <a:rPr lang="en-US" altLang="ko-KR" baseline="0" dirty="0" smtClean="0"/>
              <a:t> Work-Group Size Selection for Multicore CPUs.”</a:t>
            </a:r>
          </a:p>
          <a:p>
            <a:pPr eaLnBrk="1" hangingPunct="1">
              <a:spcBef>
                <a:spcPct val="0"/>
              </a:spcBef>
            </a:pPr>
            <a:r>
              <a:rPr lang="en-US" altLang="ko-KR" baseline="0" dirty="0" smtClean="0"/>
              <a:t>This work has been done when I was a PhD student in Seoul National University, and it is a joint work with Jun Lee, </a:t>
            </a:r>
            <a:r>
              <a:rPr lang="en-US" altLang="ko-KR" baseline="0" dirty="0" err="1" smtClean="0"/>
              <a:t>Gangwon</a:t>
            </a:r>
            <a:r>
              <a:rPr lang="en-US" altLang="ko-KR" baseline="0" dirty="0" smtClean="0"/>
              <a:t> Jo and my PhD advisor, </a:t>
            </a:r>
            <a:r>
              <a:rPr lang="en-US" altLang="ko-KR" baseline="0" dirty="0" err="1" smtClean="0"/>
              <a:t>Jaejin</a:t>
            </a:r>
            <a:r>
              <a:rPr lang="en-US" altLang="ko-KR" baseline="0" dirty="0" smtClean="0"/>
              <a:t> Lee.</a:t>
            </a:r>
            <a:endParaRPr lang="ko-KR" altLang="en-US" dirty="0" smtClean="0"/>
          </a:p>
          <a:p>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a:t>
            </a:fld>
            <a:endParaRPr lang="ko-KR" altLang="en-US"/>
          </a:p>
        </p:txBody>
      </p:sp>
    </p:spTree>
    <p:extLst>
      <p:ext uri="{BB962C8B-B14F-4D97-AF65-F5344CB8AC3E}">
        <p14:creationId xmlns:p14="http://schemas.microsoft.com/office/powerpoint/2010/main" val="323197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examples of work-group size selection given the index space (12, 12).</a:t>
            </a:r>
          </a:p>
          <a:p>
            <a:r>
              <a:rPr lang="en-US" baseline="0" dirty="0" smtClean="0"/>
              <a:t>Left three figures (click) show valid work-group sizes because they divide the index space evenly.</a:t>
            </a:r>
          </a:p>
          <a:p>
            <a:r>
              <a:rPr lang="en-US" baseline="0" dirty="0" smtClean="0"/>
              <a:t>However, the last figure (click) shows the invalid one since the size of right three work-groups is not the same as those of other work-groups.</a:t>
            </a:r>
          </a:p>
          <a:p>
            <a:r>
              <a:rPr lang="en-US" baseline="0" dirty="0" smtClean="0"/>
              <a:t>In </a:t>
            </a:r>
            <a:r>
              <a:rPr lang="en-US" baseline="0" dirty="0" err="1" smtClean="0"/>
              <a:t>OpenCL</a:t>
            </a:r>
            <a:r>
              <a:rPr lang="en-US" baseline="0" dirty="0" smtClean="0"/>
              <a:t>, all work-groups have the same size and the same shape, and thus their size must divide size of the index space.</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10</a:t>
            </a:fld>
            <a:endParaRPr lang="ko-KR" altLang="en-US"/>
          </a:p>
        </p:txBody>
      </p:sp>
    </p:spTree>
    <p:extLst>
      <p:ext uri="{BB962C8B-B14F-4D97-AF65-F5344CB8AC3E}">
        <p14:creationId xmlns:p14="http://schemas.microsoft.com/office/powerpoint/2010/main" val="1655601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the previous constraint may significantly</a:t>
            </a:r>
            <a:r>
              <a:rPr lang="en-US" baseline="0" dirty="0" smtClean="0"/>
              <a:t> reduce the possible work-group sizes.</a:t>
            </a:r>
          </a:p>
          <a:p>
            <a:r>
              <a:rPr lang="en-US" baseline="0" dirty="0" smtClean="0"/>
              <a:t>Let’s take an example. We have an index space (11, 11) for a kernel.</a:t>
            </a:r>
          </a:p>
          <a:p>
            <a:r>
              <a:rPr lang="en-US" baseline="0" dirty="0" smtClean="0"/>
              <a:t>(click) What are valid work-group sizes?</a:t>
            </a:r>
          </a:p>
          <a:p>
            <a:r>
              <a:rPr lang="en-US" baseline="0" dirty="0" smtClean="0"/>
              <a:t>There only exist four valid sizes, (click) (1, 1), (1, 11), (11, 1) and (11, 11) because (click) 11 is a prime number.</a:t>
            </a:r>
          </a:p>
          <a:p>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11</a:t>
            </a:fld>
            <a:endParaRPr lang="ko-KR" altLang="en-US"/>
          </a:p>
        </p:txBody>
      </p:sp>
    </p:spTree>
    <p:extLst>
      <p:ext uri="{BB962C8B-B14F-4D97-AF65-F5344CB8AC3E}">
        <p14:creationId xmlns:p14="http://schemas.microsoft.com/office/powerpoint/2010/main" val="3044801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relieve the previous</a:t>
            </a:r>
            <a:r>
              <a:rPr lang="en-US" baseline="0" dirty="0" smtClean="0"/>
              <a:t> constraint on the work-group size selection, we propose a virtually-extended index space, VIS in short. </a:t>
            </a:r>
          </a:p>
          <a:p>
            <a:pPr marL="0" marR="0" indent="0" algn="l" defTabSz="914400" rtl="0" eaLnBrk="1" fontAlgn="auto" latinLnBrk="1" hangingPunct="1">
              <a:lnSpc>
                <a:spcPct val="100000"/>
              </a:lnSpc>
              <a:spcBef>
                <a:spcPts val="0"/>
              </a:spcBef>
              <a:spcAft>
                <a:spcPts val="0"/>
              </a:spcAft>
              <a:buClrTx/>
              <a:buSzTx/>
              <a:buFontTx/>
              <a:buNone/>
              <a:tabLst/>
              <a:defRPr/>
            </a:pPr>
            <a:r>
              <a:rPr lang="en-US" baseline="0" dirty="0" smtClean="0"/>
              <a:t>In this figure, (</a:t>
            </a:r>
            <a:r>
              <a:rPr lang="en-US" baseline="0" dirty="0" err="1" smtClean="0"/>
              <a:t>Vx</a:t>
            </a:r>
            <a:r>
              <a:rPr lang="en-US" baseline="0" dirty="0" smtClean="0"/>
              <a:t>, </a:t>
            </a:r>
            <a:r>
              <a:rPr lang="en-US" baseline="0" dirty="0" err="1" smtClean="0"/>
              <a:t>Vy</a:t>
            </a:r>
            <a:r>
              <a:rPr lang="en-US" baseline="0" dirty="0" smtClean="0"/>
              <a:t>) is one VIS of the original index space (</a:t>
            </a:r>
            <a:r>
              <a:rPr lang="en-US" baseline="0" dirty="0" err="1" smtClean="0"/>
              <a:t>Gx</a:t>
            </a:r>
            <a:r>
              <a:rPr lang="en-US" baseline="0" dirty="0" smtClean="0"/>
              <a:t>, </a:t>
            </a:r>
            <a:r>
              <a:rPr lang="en-US" baseline="0" dirty="0" err="1" smtClean="0"/>
              <a:t>Gy</a:t>
            </a:r>
            <a:r>
              <a:rPr lang="en-US" baseline="0" dirty="0" smtClean="0"/>
              <a:t>).</a:t>
            </a:r>
            <a:endParaRPr lang="en-US" dirty="0" smtClean="0"/>
          </a:p>
          <a:p>
            <a:r>
              <a:rPr lang="en-US" baseline="0" dirty="0" smtClean="0"/>
              <a:t>A VIS is the index space whose size is virtually increased by adding some virtual work-items to the original index space.</a:t>
            </a:r>
          </a:p>
          <a:p>
            <a:r>
              <a:rPr lang="en-US" baseline="0" dirty="0" smtClean="0"/>
              <a:t>Virtual work-items, dashed-rectangles in the figure, are dummy work-items that belong to the VIS but are not actually executed at run time.</a:t>
            </a:r>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12</a:t>
            </a:fld>
            <a:endParaRPr lang="ko-KR" altLang="en-US"/>
          </a:p>
        </p:txBody>
      </p:sp>
    </p:spTree>
    <p:extLst>
      <p:ext uri="{BB962C8B-B14F-4D97-AF65-F5344CB8AC3E}">
        <p14:creationId xmlns:p14="http://schemas.microsoft.com/office/powerpoint/2010/main" val="220065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The</a:t>
            </a:r>
            <a:r>
              <a:rPr lang="en-US" baseline="0" dirty="0" smtClean="0"/>
              <a:t> VIS enables us to select an arbitrary work-group size. </a:t>
            </a:r>
            <a:endParaRPr lang="en-US" dirty="0" smtClean="0"/>
          </a:p>
          <a:p>
            <a:r>
              <a:rPr lang="en-US" dirty="0" smtClean="0"/>
              <a:t>For example, if</a:t>
            </a:r>
            <a:r>
              <a:rPr lang="en-US" baseline="0" dirty="0" smtClean="0"/>
              <a:t> we want to select a work-group size (2, 2) for the index space (11, 11), the index space is extended to a VIS (12, 12). Then, (2, 2) divides (12, 12).</a:t>
            </a:r>
          </a:p>
          <a:p>
            <a:r>
              <a:rPr lang="en-US" baseline="0" dirty="0" smtClean="0"/>
              <a:t>With the help of the VIS, the invalid work-group size in the left figure becomes valid like in the right figure.</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13</a:t>
            </a:fld>
            <a:endParaRPr lang="ko-KR" altLang="en-US"/>
          </a:p>
        </p:txBody>
      </p:sp>
    </p:spTree>
    <p:extLst>
      <p:ext uri="{BB962C8B-B14F-4D97-AF65-F5344CB8AC3E}">
        <p14:creationId xmlns:p14="http://schemas.microsoft.com/office/powerpoint/2010/main" val="280907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With the VIS,</a:t>
            </a:r>
            <a:r>
              <a:rPr lang="en-US" baseline="0" dirty="0" smtClean="0"/>
              <a:t> we can select any work-group size given the index space.</a:t>
            </a:r>
          </a:p>
          <a:p>
            <a:r>
              <a:rPr lang="en-US" dirty="0" smtClean="0"/>
              <a:t>Then, how can we determine a</a:t>
            </a:r>
            <a:r>
              <a:rPr lang="en-US" baseline="0" dirty="0" smtClean="0"/>
              <a:t> good work-group size for better performance?</a:t>
            </a:r>
          </a:p>
          <a:p>
            <a:r>
              <a:rPr lang="en-US" baseline="0" dirty="0" smtClean="0"/>
              <a:t>To find one, first, we choose the target </a:t>
            </a:r>
            <a:r>
              <a:rPr lang="en-US" baseline="0" dirty="0" err="1" smtClean="0"/>
              <a:t>OpenCL</a:t>
            </a:r>
            <a:r>
              <a:rPr lang="en-US" baseline="0" dirty="0" smtClean="0"/>
              <a:t> framework because we need to understand the execution mechanism of </a:t>
            </a:r>
            <a:r>
              <a:rPr lang="en-US" baseline="0" dirty="0" err="1" smtClean="0"/>
              <a:t>OpenCL</a:t>
            </a:r>
            <a:r>
              <a:rPr lang="en-US" baseline="0" dirty="0" smtClean="0"/>
              <a:t> framework. In this work, that is </a:t>
            </a:r>
            <a:r>
              <a:rPr lang="en-US" baseline="0" dirty="0" err="1" smtClean="0"/>
              <a:t>SnuCL</a:t>
            </a:r>
            <a:r>
              <a:rPr lang="en-US" baseline="0" dirty="0" smtClean="0"/>
              <a:t>, an open-source </a:t>
            </a:r>
            <a:r>
              <a:rPr lang="en-US" baseline="0" dirty="0" err="1" smtClean="0"/>
              <a:t>OpenCL</a:t>
            </a:r>
            <a:r>
              <a:rPr lang="en-US" baseline="0" dirty="0" smtClean="0"/>
              <a:t> framework.</a:t>
            </a:r>
          </a:p>
          <a:p>
            <a:r>
              <a:rPr lang="en-US" baseline="0" dirty="0" smtClean="0"/>
              <a:t>Then, we determine factors that are important to the performance. We choose cache misses of a work-group as a cost function because a work-group is a scheduling unit in </a:t>
            </a:r>
            <a:r>
              <a:rPr lang="en-US" baseline="0" dirty="0" err="1" smtClean="0"/>
              <a:t>SnuCL</a:t>
            </a:r>
            <a:r>
              <a:rPr lang="en-US" baseline="0" dirty="0" smtClean="0"/>
              <a:t> and CPUs are our target architecture.</a:t>
            </a:r>
          </a:p>
          <a:p>
            <a:r>
              <a:rPr lang="en-US" baseline="0" dirty="0" smtClean="0"/>
              <a:t>Consequently, our goal is to find the largest work-group size that minimizes cache misses.</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14</a:t>
            </a:fld>
            <a:endParaRPr lang="ko-KR" altLang="en-US"/>
          </a:p>
        </p:txBody>
      </p:sp>
    </p:spTree>
    <p:extLst>
      <p:ext uri="{BB962C8B-B14F-4D97-AF65-F5344CB8AC3E}">
        <p14:creationId xmlns:p14="http://schemas.microsoft.com/office/powerpoint/2010/main" val="378545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analyze cache</a:t>
            </a:r>
            <a:r>
              <a:rPr lang="en-US" baseline="0" dirty="0" smtClean="0"/>
              <a:t> misses of an </a:t>
            </a:r>
            <a:r>
              <a:rPr lang="en-US" baseline="0" dirty="0" err="1" smtClean="0"/>
              <a:t>OpenCL</a:t>
            </a:r>
            <a:r>
              <a:rPr lang="en-US" baseline="0" dirty="0" smtClean="0"/>
              <a:t> kernel, we need to understand how the kernel is compiled in the target </a:t>
            </a:r>
            <a:r>
              <a:rPr lang="en-US" baseline="0" dirty="0" err="1" smtClean="0"/>
              <a:t>OpenCL</a:t>
            </a:r>
            <a:r>
              <a:rPr lang="en-US" baseline="0" dirty="0" smtClean="0"/>
              <a:t> framework, </a:t>
            </a:r>
            <a:r>
              <a:rPr lang="en-US" baseline="0" dirty="0" err="1" smtClean="0"/>
              <a:t>SnuCL</a:t>
            </a:r>
            <a:r>
              <a:rPr lang="en-US" baseline="0" dirty="0" smtClean="0"/>
              <a:t>.</a:t>
            </a:r>
          </a:p>
          <a:p>
            <a:r>
              <a:rPr lang="en-US" dirty="0" smtClean="0"/>
              <a:t>In </a:t>
            </a:r>
            <a:r>
              <a:rPr lang="en-US" dirty="0" err="1" smtClean="0"/>
              <a:t>SnuCL</a:t>
            </a:r>
            <a:r>
              <a:rPr lang="en-US" dirty="0" smtClean="0"/>
              <a:t>, a kernel is</a:t>
            </a:r>
            <a:r>
              <a:rPr lang="en-US" baseline="0" dirty="0" smtClean="0"/>
              <a:t> translated into a normal C code that includes a nested loop as all work-items in a work-group are executed sequentially.</a:t>
            </a:r>
          </a:p>
          <a:p>
            <a:r>
              <a:rPr lang="en-US" dirty="0" smtClean="0"/>
              <a:t>For</a:t>
            </a:r>
            <a:r>
              <a:rPr lang="en-US" baseline="0" dirty="0" smtClean="0"/>
              <a:t> an example kernel, mat_mul_2d in the left side, the compiler generates a doubly-nested loop that iterates over a part of the index space for a single work-group.</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15</a:t>
            </a:fld>
            <a:endParaRPr lang="ko-KR" altLang="en-US"/>
          </a:p>
        </p:txBody>
      </p:sp>
    </p:spTree>
    <p:extLst>
      <p:ext uri="{BB962C8B-B14F-4D97-AF65-F5344CB8AC3E}">
        <p14:creationId xmlns:p14="http://schemas.microsoft.com/office/powerpoint/2010/main" val="2493674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 compiler-generated C code, our method computes a working-set for</a:t>
            </a:r>
            <a:r>
              <a:rPr lang="en-US" baseline="0" dirty="0" smtClean="0"/>
              <a:t> a work-group.</a:t>
            </a:r>
          </a:p>
          <a:p>
            <a:r>
              <a:rPr lang="en-US" baseline="0" dirty="0" smtClean="0"/>
              <a:t>Here, we define the working-set of a work-group as a set of distinct cache lines accessed by a work-group during its execution.</a:t>
            </a:r>
          </a:p>
          <a:p>
            <a:r>
              <a:rPr lang="en-US" baseline="0" dirty="0" smtClean="0"/>
              <a:t>To figure out the working-set, (click) we use the polyhedral model.</a:t>
            </a:r>
          </a:p>
          <a:p>
            <a:r>
              <a:rPr lang="en-US" baseline="0" dirty="0" smtClean="0"/>
              <a:t>(click) First, the iteration domains are modeled as sets.</a:t>
            </a:r>
          </a:p>
          <a:p>
            <a:r>
              <a:rPr lang="en-US" baseline="0" dirty="0" smtClean="0"/>
              <a:t>(click) Then, memory references in the kernel code are represented as binary relations that map the iteration domain to address expressions.</a:t>
            </a:r>
          </a:p>
          <a:p>
            <a:r>
              <a:rPr lang="en-US" baseline="0" dirty="0" smtClean="0"/>
              <a:t>(click) The cache line of a given memory address is computed using shift operation and is also expressed as a relation.</a:t>
            </a:r>
          </a:p>
          <a:p>
            <a:r>
              <a:rPr lang="en-US" baseline="0" dirty="0" smtClean="0"/>
              <a:t>(click) Finally, with the iteration domain and binary relations, we obtain the working-set of a work-group using relation compositions. </a:t>
            </a:r>
          </a:p>
          <a:p>
            <a:r>
              <a:rPr lang="en-US" baseline="0" dirty="0" smtClean="0"/>
              <a:t>The cardinality of a set, WS, becomes the number of different cache lines touched by a work group, that is, a working-set. </a:t>
            </a:r>
          </a:p>
          <a:p>
            <a:r>
              <a:rPr lang="en-US" baseline="0" dirty="0" smtClean="0"/>
              <a:t>Since our working-set modeling contains unknown symbols such as A, B, C, and WX in this example, we exploit their actual run-time values to remove them. </a:t>
            </a:r>
          </a:p>
          <a:p>
            <a:r>
              <a:rPr lang="en-US" baseline="0" dirty="0" smtClean="0"/>
              <a:t>The values are obtained using profiling.</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16</a:t>
            </a:fld>
            <a:endParaRPr lang="ko-KR" altLang="en-US"/>
          </a:p>
        </p:txBody>
      </p:sp>
    </p:spTree>
    <p:extLst>
      <p:ext uri="{BB962C8B-B14F-4D97-AF65-F5344CB8AC3E}">
        <p14:creationId xmlns:p14="http://schemas.microsoft.com/office/powerpoint/2010/main" val="3592663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paper, we aim at minimizing the L1 data cache misses for a work-group.</a:t>
            </a:r>
          </a:p>
          <a:p>
            <a:r>
              <a:rPr lang="en-US" baseline="0" dirty="0" smtClean="0"/>
              <a:t>We consider two cache misses such as capacity miss and conflict miss.</a:t>
            </a:r>
          </a:p>
          <a:p>
            <a:r>
              <a:rPr lang="en-US" baseline="0" dirty="0" smtClean="0"/>
              <a:t>To minimize both cache misses, we build constraints about them. </a:t>
            </a:r>
          </a:p>
          <a:p>
            <a:r>
              <a:rPr lang="en-US" baseline="0" dirty="0" smtClean="0"/>
              <a:t>The constraint for capacity misses is that the working-set of a work-group needs to be smaller than or equal to the cache size. </a:t>
            </a:r>
          </a:p>
          <a:p>
            <a:r>
              <a:rPr lang="en-US" baseline="0" dirty="0" smtClean="0"/>
              <a:t>The constraint for conflict misses says that the number of different tags of cache lines for every set should be smaller than or equal to the cache associativity. </a:t>
            </a:r>
          </a:p>
          <a:p>
            <a:r>
              <a:rPr lang="en-US" baseline="0" dirty="0" smtClean="0"/>
              <a:t>If these two constraints are satisfied, capacity misses and conflict misses do not occur during the execution of a work-group.</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17</a:t>
            </a:fld>
            <a:endParaRPr lang="ko-KR" altLang="en-US"/>
          </a:p>
        </p:txBody>
      </p:sp>
    </p:spTree>
    <p:extLst>
      <p:ext uri="{BB962C8B-B14F-4D97-AF65-F5344CB8AC3E}">
        <p14:creationId xmlns:p14="http://schemas.microsoft.com/office/powerpoint/2010/main" val="734941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selection algorithm </a:t>
            </a:r>
            <a:r>
              <a:rPr lang="en-US" baseline="0" dirty="0" smtClean="0"/>
              <a:t>finds the largest work-group size that meets previous cache miss constraints.</a:t>
            </a:r>
          </a:p>
          <a:p>
            <a:r>
              <a:rPr lang="en-US" baseline="0" dirty="0" smtClean="0"/>
              <a:t>It means that we find a work-group size that does not incur capacity and conflict misses by solving two inequalities.</a:t>
            </a:r>
          </a:p>
          <a:p>
            <a:r>
              <a:rPr lang="en-US" baseline="0" dirty="0" smtClean="0"/>
              <a:t>After that, we compute the work-group size that makes all CPU cores have almost the same number of work-groups. </a:t>
            </a:r>
          </a:p>
          <a:p>
            <a:r>
              <a:rPr lang="en-US" baseline="0" dirty="0" smtClean="0"/>
              <a:t>This phase improves the load balance between CPU cores.</a:t>
            </a:r>
          </a:p>
          <a:p>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18</a:t>
            </a:fld>
            <a:endParaRPr lang="ko-KR" altLang="en-US"/>
          </a:p>
        </p:txBody>
      </p:sp>
    </p:spTree>
    <p:extLst>
      <p:ext uri="{BB962C8B-B14F-4D97-AF65-F5344CB8AC3E}">
        <p14:creationId xmlns:p14="http://schemas.microsoft.com/office/powerpoint/2010/main" val="3034230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selection</a:t>
            </a:r>
            <a:r>
              <a:rPr lang="en-US" baseline="0" dirty="0" smtClean="0"/>
              <a:t> algorithm is implemented in a selection framework, which consists of a code generator and a search library.</a:t>
            </a:r>
          </a:p>
          <a:p>
            <a:r>
              <a:rPr lang="en-US" baseline="0" dirty="0" smtClean="0"/>
              <a:t>The code generator takes a kernel code and generates a function that builds sets and relations using the polyhedral model.</a:t>
            </a:r>
          </a:p>
          <a:p>
            <a:r>
              <a:rPr lang="en-US" baseline="0" dirty="0" smtClean="0"/>
              <a:t>The function is compiled and linked with the search library that implements our selection algorithm and is built as a work-group size finder.</a:t>
            </a:r>
          </a:p>
          <a:p>
            <a:r>
              <a:rPr lang="en-US" baseline="0" dirty="0" smtClean="0"/>
              <a:t>Finally, the work-group size finder selects a work-group size using run-time parameters, such as cache size and actual kernel arguments.</a:t>
            </a:r>
          </a:p>
          <a:p>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19</a:t>
            </a:fld>
            <a:endParaRPr lang="ko-KR" altLang="en-US"/>
          </a:p>
        </p:txBody>
      </p:sp>
    </p:spTree>
    <p:extLst>
      <p:ext uri="{BB962C8B-B14F-4D97-AF65-F5344CB8AC3E}">
        <p14:creationId xmlns:p14="http://schemas.microsoft.com/office/powerpoint/2010/main" val="2442528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paper focuses on executing </a:t>
            </a:r>
            <a:r>
              <a:rPr lang="en-US" baseline="0" dirty="0" err="1" smtClean="0"/>
              <a:t>OpenCL</a:t>
            </a:r>
            <a:r>
              <a:rPr lang="en-US" baseline="0" dirty="0" smtClean="0"/>
              <a:t> kernels on multicore CPUs.</a:t>
            </a:r>
          </a:p>
          <a:p>
            <a:r>
              <a:rPr lang="en-US" baseline="0" dirty="0" smtClean="0"/>
              <a:t>(click) Especially, finding a proper work-group size for an </a:t>
            </a:r>
            <a:r>
              <a:rPr lang="en-US" baseline="0" dirty="0" err="1" smtClean="0"/>
              <a:t>OpenCL</a:t>
            </a:r>
            <a:r>
              <a:rPr lang="en-US" baseline="0" dirty="0" smtClean="0"/>
              <a:t> kernel is the goal of this paper.</a:t>
            </a:r>
          </a:p>
          <a:p>
            <a:r>
              <a:rPr lang="en-US" baseline="0" dirty="0" err="1" smtClean="0"/>
              <a:t>OpenCL</a:t>
            </a:r>
            <a:r>
              <a:rPr lang="en-US" baseline="0" dirty="0" smtClean="0"/>
              <a:t> is a programming model to write portable parallel applications for heterogeneous platforms consisting of CPUs, GPUs, or other processors. </a:t>
            </a:r>
          </a:p>
          <a:p>
            <a:r>
              <a:rPr lang="en-US" baseline="0" dirty="0" smtClean="0"/>
              <a:t>And, the work-group size is an important factor that influences the performance of </a:t>
            </a:r>
            <a:r>
              <a:rPr lang="en-US" baseline="0" dirty="0" err="1" smtClean="0"/>
              <a:t>OpenCL</a:t>
            </a:r>
            <a:r>
              <a:rPr lang="en-US" baseline="0" dirty="0" smtClean="0"/>
              <a:t> application.</a:t>
            </a:r>
          </a:p>
          <a:p>
            <a:r>
              <a:rPr lang="en-US" baseline="0" dirty="0" smtClean="0"/>
              <a:t>(click) Of course, there can be two approaches to determine the work-group size.</a:t>
            </a:r>
          </a:p>
          <a:p>
            <a:r>
              <a:rPr lang="en-US" baseline="0" dirty="0" smtClean="0"/>
              <a:t>One is the manual selection method done by programmers, and the other is automatic selection done by software tools such as compilers and profilers. </a:t>
            </a:r>
          </a:p>
          <a:p>
            <a:r>
              <a:rPr lang="en-US" baseline="0" dirty="0" smtClean="0"/>
              <a:t>Typically, manual selection is time-consuming and is not portable between different execution environments, while automatic selection is fast and can be a portable solution for different architectures. </a:t>
            </a:r>
          </a:p>
          <a:p>
            <a:r>
              <a:rPr lang="en-US" baseline="0" dirty="0" smtClean="0"/>
              <a:t>(click) It can make programmers be happy and this work proposes an automatic work-group selection method that targets multicore CPUs.</a:t>
            </a:r>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a:t>
            </a:fld>
            <a:endParaRPr lang="ko-KR" altLang="en-US"/>
          </a:p>
        </p:txBody>
      </p:sp>
    </p:spTree>
    <p:extLst>
      <p:ext uri="{BB962C8B-B14F-4D97-AF65-F5344CB8AC3E}">
        <p14:creationId xmlns:p14="http://schemas.microsoft.com/office/powerpoint/2010/main" val="2630408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our approach, we use four different</a:t>
            </a:r>
            <a:r>
              <a:rPr lang="en-US" baseline="0" dirty="0" smtClean="0"/>
              <a:t> machines, which are two Intel multicore CPU machines and two AMD CPU machines.</a:t>
            </a:r>
          </a:p>
          <a:p>
            <a:r>
              <a:rPr lang="en-US" baseline="0" dirty="0" smtClean="0"/>
              <a:t>They have different number of cores and different size and structure of caches.</a:t>
            </a:r>
          </a:p>
          <a:p>
            <a:r>
              <a:rPr lang="en-US" baseline="0" dirty="0" smtClean="0"/>
              <a:t>We refer them M1, M2, M3, and M4, respectively.</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20</a:t>
            </a:fld>
            <a:endParaRPr lang="ko-KR" altLang="en-US"/>
          </a:p>
        </p:txBody>
      </p:sp>
    </p:spTree>
    <p:extLst>
      <p:ext uri="{BB962C8B-B14F-4D97-AF65-F5344CB8AC3E}">
        <p14:creationId xmlns:p14="http://schemas.microsoft.com/office/powerpoint/2010/main" val="2286664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 the selection framework using</a:t>
            </a:r>
            <a:r>
              <a:rPr lang="en-US" baseline="0" dirty="0" smtClean="0"/>
              <a:t> two open-source software, clang for the code generator and </a:t>
            </a:r>
            <a:r>
              <a:rPr lang="en-US" baseline="0" dirty="0" err="1" smtClean="0"/>
              <a:t>barvinok</a:t>
            </a:r>
            <a:r>
              <a:rPr lang="en-US" baseline="0" dirty="0" smtClean="0"/>
              <a:t> polyhedron library for the search library.</a:t>
            </a:r>
          </a:p>
          <a:p>
            <a:r>
              <a:rPr lang="en-US" baseline="0" dirty="0" err="1" smtClean="0"/>
              <a:t>SnuCL</a:t>
            </a:r>
            <a:r>
              <a:rPr lang="en-US" baseline="0" dirty="0" smtClean="0"/>
              <a:t> is used for the target </a:t>
            </a:r>
            <a:r>
              <a:rPr lang="en-US" baseline="0" dirty="0" err="1" smtClean="0"/>
              <a:t>OpenCL</a:t>
            </a:r>
            <a:r>
              <a:rPr lang="en-US" baseline="0" dirty="0" smtClean="0"/>
              <a:t> framework and we modified it to support the virtually-extended index space.</a:t>
            </a:r>
          </a:p>
          <a:p>
            <a:r>
              <a:rPr lang="en-US" baseline="0" dirty="0" smtClean="0"/>
              <a:t>We use 31 kernels from </a:t>
            </a:r>
            <a:r>
              <a:rPr lang="en-US" baseline="0" dirty="0" err="1" smtClean="0"/>
              <a:t>OpenCL</a:t>
            </a:r>
            <a:r>
              <a:rPr lang="en-US" baseline="0" dirty="0" smtClean="0"/>
              <a:t> version of NAS Parallel Benchmarks.</a:t>
            </a:r>
          </a:p>
          <a:p>
            <a:r>
              <a:rPr lang="en-US" dirty="0" smtClean="0"/>
              <a:t>We compare our</a:t>
            </a:r>
            <a:r>
              <a:rPr lang="en-US" baseline="0" dirty="0" smtClean="0"/>
              <a:t> approach to the exhaustive search in terms of selection accuracy and search time. </a:t>
            </a:r>
          </a:p>
          <a:p>
            <a:r>
              <a:rPr lang="en-US" baseline="0" dirty="0" smtClean="0"/>
              <a:t>The exhaustive search</a:t>
            </a:r>
            <a:r>
              <a:rPr lang="ko-KR" altLang="en-US" baseline="0" dirty="0" smtClean="0"/>
              <a:t> </a:t>
            </a:r>
            <a:r>
              <a:rPr lang="en-US" altLang="ko-KR" baseline="0" dirty="0" smtClean="0"/>
              <a:t>looks for the best work-group size among all possible work-group sizes by executing one by one and comparing their kernel execution time.</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21</a:t>
            </a:fld>
            <a:endParaRPr lang="ko-KR" altLang="en-US"/>
          </a:p>
        </p:txBody>
      </p:sp>
    </p:spTree>
    <p:extLst>
      <p:ext uri="{BB962C8B-B14F-4D97-AF65-F5344CB8AC3E}">
        <p14:creationId xmlns:p14="http://schemas.microsoft.com/office/powerpoint/2010/main" val="1901298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graphs show the results on two machines about selection accuracy. All results are presented in the paper. Here the accurate selection means that the performance with the selected work-group size is comparable to the best performance with the optimal size. </a:t>
            </a:r>
          </a:p>
          <a:p>
            <a:r>
              <a:rPr lang="en-US" dirty="0" smtClean="0"/>
              <a:t>In each</a:t>
            </a:r>
            <a:r>
              <a:rPr lang="en-US" baseline="0" dirty="0" smtClean="0"/>
              <a:t> graph, the x-axis represents kernel IDs and the last one denoted by G shows the geometric mean. </a:t>
            </a:r>
          </a:p>
          <a:p>
            <a:r>
              <a:rPr lang="en-US" baseline="0" dirty="0" smtClean="0"/>
              <a:t>The y-axis shows the normalized execution time of each kernel with selected work-group sizes. The execution time is normalized to that with the best work-group size found by the exhaustive search on each machine.</a:t>
            </a:r>
          </a:p>
          <a:p>
            <a:r>
              <a:rPr lang="en-US" dirty="0" smtClean="0"/>
              <a:t>ES-M</a:t>
            </a:r>
            <a:r>
              <a:rPr lang="en-US" baseline="0" dirty="0" smtClean="0"/>
              <a:t> shows the median kernel execution time when all execution times generated by the exhaustive search are sorted. We include ES-M to show the average case.</a:t>
            </a:r>
          </a:p>
          <a:p>
            <a:r>
              <a:rPr lang="en-US" baseline="0" dirty="0" smtClean="0"/>
              <a:t>AS illustrates the result of the work-group size that is automatically selected by our method with the work-group size constraint. </a:t>
            </a:r>
          </a:p>
          <a:p>
            <a:r>
              <a:rPr lang="en-US" baseline="0" dirty="0" smtClean="0"/>
              <a:t>AS-VIS indicates the result of our method with the virtually-extended index space.</a:t>
            </a:r>
          </a:p>
          <a:p>
            <a:r>
              <a:rPr lang="en-US" dirty="0" smtClean="0"/>
              <a:t>The results show that (click) our</a:t>
            </a:r>
            <a:r>
              <a:rPr lang="en-US" baseline="0" dirty="0" smtClean="0"/>
              <a:t> approaches are quite effective and promising for diverse multicore CPU architectures.</a:t>
            </a:r>
          </a:p>
          <a:p>
            <a:r>
              <a:rPr lang="en-US" baseline="0" dirty="0" smtClean="0"/>
              <a:t>(click) In addition, some cases with VIS achieve speedup because our method could find better work-group sizes that are not found by the exhaustive search. </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22</a:t>
            </a:fld>
            <a:endParaRPr lang="ko-KR" altLang="en-US"/>
          </a:p>
        </p:txBody>
      </p:sp>
    </p:spTree>
    <p:extLst>
      <p:ext uri="{BB962C8B-B14F-4D97-AF65-F5344CB8AC3E}">
        <p14:creationId xmlns:p14="http://schemas.microsoft.com/office/powerpoint/2010/main" val="1186600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 our automatic</a:t>
            </a:r>
            <a:r>
              <a:rPr lang="en-US" baseline="0" dirty="0" smtClean="0"/>
              <a:t> selection methods show better results than the average case of the exhaustive search.</a:t>
            </a:r>
          </a:p>
          <a:p>
            <a:r>
              <a:rPr lang="en-US" baseline="0" dirty="0" smtClean="0"/>
              <a:t>As this table shows, results of AS on all machines are better than those of ES-M.</a:t>
            </a:r>
          </a:p>
          <a:p>
            <a:r>
              <a:rPr lang="en-US" baseline="0" dirty="0" smtClean="0"/>
              <a:t>In addition, the VIS enhances the effectiveness of our approach by increasing the number of possible work-group sizes.</a:t>
            </a:r>
          </a:p>
          <a:p>
            <a:r>
              <a:rPr lang="en-US" baseline="0" dirty="0" smtClean="0"/>
              <a:t>With the help of VIS, our method was even able to reduce the execution time by on average 2% on M1, 7% on M2, and 3% on M4.</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23</a:t>
            </a:fld>
            <a:endParaRPr lang="ko-KR" altLang="en-US"/>
          </a:p>
        </p:txBody>
      </p:sp>
    </p:spTree>
    <p:extLst>
      <p:ext uri="{BB962C8B-B14F-4D97-AF65-F5344CB8AC3E}">
        <p14:creationId xmlns:p14="http://schemas.microsoft.com/office/powerpoint/2010/main" val="205898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let’s investigate the reason that our method</a:t>
            </a:r>
            <a:r>
              <a:rPr lang="en-US" baseline="0" dirty="0" smtClean="0"/>
              <a:t> achieves good results.</a:t>
            </a:r>
          </a:p>
          <a:p>
            <a:r>
              <a:rPr lang="en-US" dirty="0" smtClean="0"/>
              <a:t>We monitor hardware events,</a:t>
            </a:r>
            <a:r>
              <a:rPr lang="en-US" baseline="0" dirty="0" smtClean="0"/>
              <a:t> such as L1 data cache misses, L2 data cache misses, and data TLB misses, for each kernel with different work-group sizes.</a:t>
            </a:r>
          </a:p>
          <a:p>
            <a:r>
              <a:rPr lang="en-US" dirty="0" smtClean="0"/>
              <a:t>This graph</a:t>
            </a:r>
            <a:r>
              <a:rPr lang="en-US" baseline="0" dirty="0" smtClean="0"/>
              <a:t> shows the result of one kernel in SP application. (show the next slide) In the graph, the x-axis represents work-group sizes sorted by the kernel execution time in descending order. The kernel execution time and values of performance counters are normalized to the maximum value of each metric. Therefore, ‘1.0’ of the y-axis represents the normalized maximum value of each metric.</a:t>
            </a:r>
          </a:p>
          <a:p>
            <a:r>
              <a:rPr lang="en-US" baseline="0" dirty="0" smtClean="0"/>
              <a:t>The graph shows that the kernel execution time and the number of L1 data cache misses are highly correlated for this kernel. The kernel execution time decreases as the number of L1 data cache misses decreases. This trend is observed in most kernels and thus our method is proved as a reasonable approach.</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24</a:t>
            </a:fld>
            <a:endParaRPr lang="ko-KR" altLang="en-US"/>
          </a:p>
        </p:txBody>
      </p:sp>
    </p:spTree>
    <p:extLst>
      <p:ext uri="{BB962C8B-B14F-4D97-AF65-F5344CB8AC3E}">
        <p14:creationId xmlns:p14="http://schemas.microsoft.com/office/powerpoint/2010/main" val="269970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case.</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25</a:t>
            </a:fld>
            <a:endParaRPr lang="ko-KR" altLang="en-US"/>
          </a:p>
        </p:txBody>
      </p:sp>
    </p:spTree>
    <p:extLst>
      <p:ext uri="{BB962C8B-B14F-4D97-AF65-F5344CB8AC3E}">
        <p14:creationId xmlns:p14="http://schemas.microsoft.com/office/powerpoint/2010/main" val="918992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not all kernels are suited to our approach. For example, main_3 kernel in CG is the case. (show the next slide)</a:t>
            </a:r>
          </a:p>
          <a:p>
            <a:r>
              <a:rPr lang="en-US" dirty="0" smtClean="0"/>
              <a:t>As this graph shows,</a:t>
            </a:r>
            <a:r>
              <a:rPr lang="en-US" baseline="0" dirty="0" smtClean="0"/>
              <a:t> </a:t>
            </a:r>
            <a:r>
              <a:rPr lang="en-US" dirty="0" smtClean="0"/>
              <a:t>data TLB misses rather than L1</a:t>
            </a:r>
            <a:r>
              <a:rPr lang="en-US" baseline="0" dirty="0" smtClean="0"/>
              <a:t>D misses dominate the performance for </a:t>
            </a:r>
            <a:r>
              <a:rPr lang="en-US" dirty="0" smtClean="0"/>
              <a:t>this kernel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26</a:t>
            </a:fld>
            <a:endParaRPr lang="ko-KR" altLang="en-US"/>
          </a:p>
        </p:txBody>
      </p:sp>
    </p:spTree>
    <p:extLst>
      <p:ext uri="{BB962C8B-B14F-4D97-AF65-F5344CB8AC3E}">
        <p14:creationId xmlns:p14="http://schemas.microsoft.com/office/powerpoint/2010/main" val="2248534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a:t>
            </a:r>
            <a:r>
              <a:rPr lang="en-US" baseline="0" dirty="0" smtClean="0"/>
              <a:t> at the n</a:t>
            </a:r>
            <a:r>
              <a:rPr lang="en-US" dirty="0" smtClean="0"/>
              <a:t>umber 8.</a:t>
            </a:r>
            <a:r>
              <a:rPr lang="en-US" baseline="0" dirty="0" smtClean="0"/>
              <a:t> </a:t>
            </a:r>
            <a:r>
              <a:rPr lang="en-US" dirty="0" smtClean="0"/>
              <a:t>This</a:t>
            </a:r>
            <a:r>
              <a:rPr lang="en-US" baseline="0" dirty="0" smtClean="0"/>
              <a:t> shows poor performance.</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27</a:t>
            </a:fld>
            <a:endParaRPr lang="ko-KR" altLang="en-US"/>
          </a:p>
        </p:txBody>
      </p:sp>
    </p:spTree>
    <p:extLst>
      <p:ext uri="{BB962C8B-B14F-4D97-AF65-F5344CB8AC3E}">
        <p14:creationId xmlns:p14="http://schemas.microsoft.com/office/powerpoint/2010/main" val="208326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the average time spent on finding</a:t>
            </a:r>
            <a:r>
              <a:rPr lang="en-US" baseline="0" dirty="0" smtClean="0"/>
              <a:t> the best work-group size by each method on four machines.</a:t>
            </a:r>
          </a:p>
          <a:p>
            <a:r>
              <a:rPr lang="en-US" baseline="0" dirty="0" smtClean="0"/>
              <a:t>ES and AS represent the results of the exhaustive search and our method, respectively.</a:t>
            </a:r>
          </a:p>
          <a:p>
            <a:r>
              <a:rPr lang="en-US" baseline="0" dirty="0" smtClean="0"/>
              <a:t>Here, the table only shows the average of all results, and you can find all results in the paper.</a:t>
            </a:r>
          </a:p>
          <a:p>
            <a:r>
              <a:rPr lang="en-US" baseline="0" dirty="0" smtClean="0"/>
              <a:t>The results show that our method takes less that a few seconds while the exhaustive search needs more than thousands of seconds.</a:t>
            </a:r>
          </a:p>
          <a:p>
            <a:r>
              <a:rPr lang="en-US" baseline="0" dirty="0" smtClean="0"/>
              <a:t>For all kernels on four machines, our approach is much faster than the exhaustive search.</a:t>
            </a:r>
          </a:p>
          <a:p>
            <a:r>
              <a:rPr lang="en-US" baseline="0" dirty="0" smtClean="0"/>
              <a:t>On average, our automatic selection is about 1566 times faster than the exhaustive search.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28</a:t>
            </a:fld>
            <a:endParaRPr lang="ko-KR" altLang="en-US"/>
          </a:p>
        </p:txBody>
      </p:sp>
    </p:spTree>
    <p:extLst>
      <p:ext uri="{BB962C8B-B14F-4D97-AF65-F5344CB8AC3E}">
        <p14:creationId xmlns:p14="http://schemas.microsoft.com/office/powerpoint/2010/main" val="3744414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Executing the </a:t>
            </a:r>
            <a:r>
              <a:rPr lang="en-US" baseline="0" dirty="0" err="1" smtClean="0"/>
              <a:t>OpenCL</a:t>
            </a:r>
            <a:r>
              <a:rPr lang="en-US" baseline="0" dirty="0" smtClean="0"/>
              <a:t> or CUDA code on multicore CPUs has been studied in many papers. However, they mainly focus on how to correctly translate the code into CPU code, and they do not provide work-group size selection methods.</a:t>
            </a:r>
          </a:p>
          <a:p>
            <a:r>
              <a:rPr lang="en-US" baseline="0" dirty="0" smtClean="0"/>
              <a:t>A similar work where authors find a thread block size for CUDA kernels exists, but they execute all possible block sizes with small inputs for profiling. We use profiling but we execute the kernel only once for profiling. We use profiling to extract the parameter information.</a:t>
            </a:r>
          </a:p>
          <a:p>
            <a:r>
              <a:rPr lang="en-US" baseline="0" dirty="0" smtClean="0"/>
              <a:t>Tile size selection problems are closely related to our work. Details and targets are different, but they are complementary to the work-group size selection.</a:t>
            </a:r>
          </a:p>
          <a:p>
            <a:r>
              <a:rPr lang="en-US" baseline="0" dirty="0" smtClean="0"/>
              <a:t>Many working-set estimation methods analyze real address traces, but our method estimates the working-set by symbolically analyzing the code.</a:t>
            </a:r>
          </a:p>
        </p:txBody>
      </p:sp>
      <p:sp>
        <p:nvSpPr>
          <p:cNvPr id="4" name="Slide Number Placeholder 3"/>
          <p:cNvSpPr>
            <a:spLocks noGrp="1"/>
          </p:cNvSpPr>
          <p:nvPr>
            <p:ph type="sldNum" sz="quarter" idx="10"/>
          </p:nvPr>
        </p:nvSpPr>
        <p:spPr/>
        <p:txBody>
          <a:bodyPr/>
          <a:lstStyle/>
          <a:p>
            <a:pPr>
              <a:defRPr/>
            </a:pPr>
            <a:fld id="{8CB651BB-C42C-4E06-9E40-9322C70B95F8}" type="slidenum">
              <a:rPr lang="ko-KR" altLang="en-US" smtClean="0"/>
              <a:pPr>
                <a:defRPr/>
              </a:pPr>
              <a:t>29</a:t>
            </a:fld>
            <a:endParaRPr lang="ko-KR" altLang="en-US"/>
          </a:p>
        </p:txBody>
      </p:sp>
    </p:spTree>
    <p:extLst>
      <p:ext uri="{BB962C8B-B14F-4D97-AF65-F5344CB8AC3E}">
        <p14:creationId xmlns:p14="http://schemas.microsoft.com/office/powerpoint/2010/main" val="919726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Then, why does this paper focus on </a:t>
            </a:r>
            <a:r>
              <a:rPr lang="en-US" baseline="0" dirty="0" err="1" smtClean="0"/>
              <a:t>OpenCL</a:t>
            </a:r>
            <a:r>
              <a:rPr lang="en-US" baseline="0" dirty="0" smtClean="0"/>
              <a:t> on CPUs?</a:t>
            </a:r>
          </a:p>
          <a:p>
            <a:r>
              <a:rPr lang="en-US" baseline="0" dirty="0" smtClean="0"/>
              <a:t>First, CPU is the basic processing unit in modern computing systems. Most computers contain at least a CPU.</a:t>
            </a:r>
          </a:p>
          <a:p>
            <a:r>
              <a:rPr lang="en-US" baseline="0" dirty="0" smtClean="0"/>
              <a:t>Second, CPU is increasing the number of cores inside the chip. So, it can accelerate computations on multiple cores by parallelizing them.</a:t>
            </a:r>
          </a:p>
          <a:p>
            <a:r>
              <a:rPr lang="en-US" baseline="0" dirty="0" smtClean="0"/>
              <a:t>Third, CPU should execute </a:t>
            </a:r>
            <a:r>
              <a:rPr lang="en-US" baseline="0" dirty="0" err="1" smtClean="0"/>
              <a:t>OpenCL</a:t>
            </a:r>
            <a:r>
              <a:rPr lang="en-US" baseline="0" dirty="0" smtClean="0"/>
              <a:t> code if there is no hardware accelerators. This is important for portability.</a:t>
            </a:r>
          </a:p>
          <a:p>
            <a:r>
              <a:rPr lang="en-US" baseline="0" dirty="0" smtClean="0"/>
              <a:t>Finally, there exist diverse CPU architectures, and thus we need to keep performance portability across different CPUs.</a:t>
            </a:r>
          </a:p>
          <a:p>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3</a:t>
            </a:fld>
            <a:endParaRPr lang="ko-KR" altLang="en-US"/>
          </a:p>
        </p:txBody>
      </p:sp>
    </p:spTree>
    <p:extLst>
      <p:ext uri="{BB962C8B-B14F-4D97-AF65-F5344CB8AC3E}">
        <p14:creationId xmlns:p14="http://schemas.microsoft.com/office/powerpoint/2010/main" val="4132902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conclude, in this paper, we have proposed an automatic work-group size selection technique for </a:t>
            </a:r>
            <a:r>
              <a:rPr lang="en-US" baseline="0" dirty="0" err="1" smtClean="0"/>
              <a:t>OpenCL</a:t>
            </a:r>
            <a:r>
              <a:rPr lang="en-US" baseline="0" dirty="0" smtClean="0"/>
              <a:t> kernels on multicore CPUs.</a:t>
            </a:r>
          </a:p>
          <a:p>
            <a:r>
              <a:rPr lang="en-US" baseline="0" dirty="0" smtClean="0"/>
              <a:t>We presented the selection algorithm and proposed the virtually-extended index space to enhance our selection method.</a:t>
            </a:r>
          </a:p>
          <a:p>
            <a:r>
              <a:rPr lang="en-US" dirty="0" smtClean="0"/>
              <a:t>Experimental</a:t>
            </a:r>
            <a:r>
              <a:rPr lang="en-US" baseline="0" dirty="0" smtClean="0"/>
              <a:t> results show that our approach is practical and promising, and applicable to a wide range of multicore CPUs.</a:t>
            </a:r>
          </a:p>
          <a:p>
            <a:endParaRPr lang="en-US" baseline="0" dirty="0" smtClean="0"/>
          </a:p>
          <a:p>
            <a:r>
              <a:rPr lang="en-US" baseline="0" dirty="0" smtClean="0"/>
              <a:t>One future work is to develop static techniques that find a work-group size without profiling. And, we will extend our approach to other compute devices, such as GPUs and Intel Xeon Phi coprocessors.</a:t>
            </a:r>
            <a:endParaRPr lang="en-US" dirty="0"/>
          </a:p>
        </p:txBody>
      </p:sp>
      <p:sp>
        <p:nvSpPr>
          <p:cNvPr id="4" name="Slide Number Placeholder 3"/>
          <p:cNvSpPr>
            <a:spLocks noGrp="1"/>
          </p:cNvSpPr>
          <p:nvPr>
            <p:ph type="sldNum" sz="quarter" idx="10"/>
          </p:nvPr>
        </p:nvSpPr>
        <p:spPr/>
        <p:txBody>
          <a:bodyPr/>
          <a:lstStyle/>
          <a:p>
            <a:pPr>
              <a:defRPr/>
            </a:pPr>
            <a:fld id="{8CB651BB-C42C-4E06-9E40-9322C70B95F8}" type="slidenum">
              <a:rPr lang="ko-KR" altLang="en-US" smtClean="0"/>
              <a:pPr>
                <a:defRPr/>
              </a:pPr>
              <a:t>30</a:t>
            </a:fld>
            <a:endParaRPr lang="ko-KR" altLang="en-US"/>
          </a:p>
        </p:txBody>
      </p:sp>
    </p:spTree>
    <p:extLst>
      <p:ext uri="{BB962C8B-B14F-4D97-AF65-F5344CB8AC3E}">
        <p14:creationId xmlns:p14="http://schemas.microsoft.com/office/powerpoint/2010/main" val="1021751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OpenCL</a:t>
            </a:r>
            <a:r>
              <a:rPr lang="en-US" baseline="0" dirty="0" smtClean="0"/>
              <a:t> framework used in this work, </a:t>
            </a:r>
            <a:r>
              <a:rPr lang="en-US" baseline="0" dirty="0" err="1" smtClean="0"/>
              <a:t>SnuCL</a:t>
            </a:r>
            <a:r>
              <a:rPr lang="en-US" baseline="0" dirty="0" smtClean="0"/>
              <a:t>, is an open-source software.</a:t>
            </a:r>
          </a:p>
          <a:p>
            <a:r>
              <a:rPr lang="en-US" baseline="0" dirty="0" smtClean="0"/>
              <a:t>If you are interested in </a:t>
            </a:r>
            <a:r>
              <a:rPr lang="en-US" baseline="0" dirty="0" err="1" smtClean="0"/>
              <a:t>SnuCL</a:t>
            </a:r>
            <a:r>
              <a:rPr lang="en-US" baseline="0" dirty="0" smtClean="0"/>
              <a:t>, please visit this website.</a:t>
            </a:r>
          </a:p>
          <a:p>
            <a:endParaRPr lang="en-US" baseline="0" dirty="0" smtClean="0"/>
          </a:p>
          <a:p>
            <a:r>
              <a:rPr lang="en-US" baseline="0" dirty="0" smtClean="0"/>
              <a:t>Thank you for listening. I will take your questions.</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31</a:t>
            </a:fld>
            <a:endParaRPr lang="ko-KR" altLang="en-US"/>
          </a:p>
        </p:txBody>
      </p:sp>
    </p:spTree>
    <p:extLst>
      <p:ext uri="{BB962C8B-B14F-4D97-AF65-F5344CB8AC3E}">
        <p14:creationId xmlns:p14="http://schemas.microsoft.com/office/powerpoint/2010/main" val="427723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Here is the outline</a:t>
            </a:r>
            <a:r>
              <a:rPr lang="en-US" altLang="ko-KR" baseline="0" dirty="0" smtClean="0"/>
              <a:t> of my talk.</a:t>
            </a:r>
          </a:p>
          <a:p>
            <a:r>
              <a:rPr lang="en-US" altLang="ko-KR" baseline="0" dirty="0" smtClean="0"/>
              <a:t>Next, I’ll briefly describe the </a:t>
            </a:r>
            <a:r>
              <a:rPr lang="en-US" altLang="ko-KR" baseline="0" dirty="0" err="1" smtClean="0"/>
              <a:t>OpenCL</a:t>
            </a:r>
            <a:r>
              <a:rPr lang="en-US" altLang="ko-KR" baseline="0" dirty="0" smtClean="0"/>
              <a:t> execution model and the work-group size, and I will show the effect of the work-group size on the performance.</a:t>
            </a:r>
          </a:p>
          <a:p>
            <a:r>
              <a:rPr lang="en-US" altLang="ko-KR" baseline="0" dirty="0" smtClean="0"/>
              <a:t>Then, I will explain our work-group size selection method and its implementation as a selection framework.</a:t>
            </a:r>
          </a:p>
          <a:p>
            <a:r>
              <a:rPr lang="en-US" altLang="ko-KR" baseline="0" dirty="0" smtClean="0"/>
              <a:t>Then, I will present evaluation results on four different CPUs.</a:t>
            </a:r>
          </a:p>
          <a:p>
            <a:r>
              <a:rPr lang="en-US" altLang="ko-KR" baseline="0" dirty="0" smtClean="0"/>
              <a:t>After that, I will review the related work and finally, I will conclude this talk.</a:t>
            </a:r>
            <a:endParaRPr lang="ko-KR" altLang="en-US" dirty="0" smtClean="0"/>
          </a:p>
          <a:p>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4</a:t>
            </a:fld>
            <a:endParaRPr lang="ko-KR" altLang="en-US"/>
          </a:p>
        </p:txBody>
      </p:sp>
    </p:spTree>
    <p:extLst>
      <p:ext uri="{BB962C8B-B14F-4D97-AF65-F5344CB8AC3E}">
        <p14:creationId xmlns:p14="http://schemas.microsoft.com/office/powerpoint/2010/main" val="186240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An</a:t>
            </a:r>
            <a:r>
              <a:rPr lang="en-US" altLang="ko-KR" baseline="0" dirty="0" smtClean="0"/>
              <a:t> </a:t>
            </a:r>
            <a:r>
              <a:rPr lang="en-US" altLang="ko-KR" baseline="0" dirty="0" err="1" smtClean="0"/>
              <a:t>OpenCL</a:t>
            </a:r>
            <a:r>
              <a:rPr lang="en-US" altLang="ko-KR" baseline="0" dirty="0" smtClean="0"/>
              <a:t> program consists of two parts: a  host program and kernels.</a:t>
            </a:r>
          </a:p>
          <a:p>
            <a:r>
              <a:rPr lang="en-US" altLang="ko-KR" baseline="0" dirty="0" smtClean="0"/>
              <a:t>The host program runs on the host and manages the execution of kernels.</a:t>
            </a:r>
          </a:p>
          <a:p>
            <a:r>
              <a:rPr lang="en-US" altLang="ko-KR" baseline="0" dirty="0" smtClean="0"/>
              <a:t>A kernel is executed on a compute device and does computational work.</a:t>
            </a:r>
          </a:p>
          <a:p>
            <a:r>
              <a:rPr lang="en-US" altLang="ko-KR" baseline="0" dirty="0" smtClean="0"/>
              <a:t>To execute a kernel, the host program defines an N-dimensional index space, or the problem domain.</a:t>
            </a:r>
          </a:p>
          <a:p>
            <a:r>
              <a:rPr lang="en-US" altLang="ko-KR" baseline="0" dirty="0" smtClean="0"/>
              <a:t>For example, this figure shows a 2-dimensional index space.</a:t>
            </a:r>
          </a:p>
          <a:p>
            <a:r>
              <a:rPr lang="en-US" altLang="ko-KR" baseline="0" dirty="0" smtClean="0"/>
              <a:t>The index space is partitioned into the same size of work-groups (click) and each work-group is executed on a compute unit (click), for example a core in case of CPU.</a:t>
            </a:r>
          </a:p>
          <a:p>
            <a:r>
              <a:rPr lang="en-US" altLang="ko-KR" baseline="0" dirty="0" smtClean="0"/>
              <a:t>A work-group is composed of work-items (click), and each work-item runs on a processing element, PE (click) in a compute unit.</a:t>
            </a:r>
          </a:p>
          <a:p>
            <a:r>
              <a:rPr lang="en-US" altLang="ko-KR" baseline="0" dirty="0" smtClean="0"/>
              <a:t>In summary, the kernel code is executed by each work-item at each point in the index space.</a:t>
            </a:r>
          </a:p>
          <a:p>
            <a:pPr marL="0" marR="0" indent="0" algn="l" defTabSz="914400" rtl="0" eaLnBrk="0" fontAlgn="base" latinLnBrk="1" hangingPunct="0">
              <a:lnSpc>
                <a:spcPct val="100000"/>
              </a:lnSpc>
              <a:spcBef>
                <a:spcPct val="30000"/>
              </a:spcBef>
              <a:spcAft>
                <a:spcPct val="0"/>
              </a:spcAft>
              <a:buClrTx/>
              <a:buSzTx/>
              <a:buFontTx/>
              <a:buNone/>
              <a:tabLst/>
              <a:defRPr/>
            </a:pP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8CB651BB-C42C-4E06-9E40-9322C70B95F8}" type="slidenum">
              <a:rPr lang="ko-KR" altLang="en-US" smtClean="0"/>
              <a:pPr>
                <a:defRPr/>
              </a:pPr>
              <a:t>5</a:t>
            </a:fld>
            <a:endParaRPr lang="ko-KR" altLang="en-US"/>
          </a:p>
        </p:txBody>
      </p:sp>
    </p:spTree>
    <p:extLst>
      <p:ext uri="{BB962C8B-B14F-4D97-AF65-F5344CB8AC3E}">
        <p14:creationId xmlns:p14="http://schemas.microsoft.com/office/powerpoint/2010/main" val="21622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of important factors that affect the performance of </a:t>
            </a:r>
            <a:r>
              <a:rPr lang="en-US" baseline="0" dirty="0" err="1" smtClean="0"/>
              <a:t>OpenCL</a:t>
            </a:r>
            <a:r>
              <a:rPr lang="en-US" baseline="0" dirty="0" smtClean="0"/>
              <a:t> applications is the work-group size. </a:t>
            </a:r>
          </a:p>
          <a:p>
            <a:r>
              <a:rPr lang="en-US" baseline="0" dirty="0" smtClean="0"/>
              <a:t>A work-group is a partition of the index space and its size is typically specified by programmers. </a:t>
            </a:r>
          </a:p>
          <a:p>
            <a:r>
              <a:rPr lang="en-US" baseline="0" dirty="0" smtClean="0"/>
              <a:t>Because it influences utilization of the compute device and load balance between CUs, how to determine the work-group size is an important problem for better performance.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CB651BB-C42C-4E06-9E40-9322C70B95F8}" type="slidenum">
              <a:rPr lang="ko-KR" altLang="en-US" smtClean="0"/>
              <a:pPr>
                <a:defRPr/>
              </a:pPr>
              <a:t>6</a:t>
            </a:fld>
            <a:endParaRPr lang="ko-KR" altLang="en-US"/>
          </a:p>
        </p:txBody>
      </p:sp>
    </p:spTree>
    <p:extLst>
      <p:ext uri="{BB962C8B-B14F-4D97-AF65-F5344CB8AC3E}">
        <p14:creationId xmlns:p14="http://schemas.microsoft.com/office/powerpoint/2010/main" val="3953666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effect of the work-group size on the</a:t>
            </a:r>
            <a:r>
              <a:rPr lang="en-US" baseline="0" dirty="0" smtClean="0"/>
              <a:t> application performance.</a:t>
            </a:r>
          </a:p>
          <a:p>
            <a:r>
              <a:rPr lang="en-US" baseline="0" dirty="0" smtClean="0"/>
              <a:t>We measured the execution time of an </a:t>
            </a:r>
            <a:r>
              <a:rPr lang="en-US" baseline="0" dirty="0" err="1" smtClean="0"/>
              <a:t>OpenCL</a:t>
            </a:r>
            <a:r>
              <a:rPr lang="en-US" baseline="0" dirty="0" smtClean="0"/>
              <a:t> kernel, </a:t>
            </a:r>
            <a:r>
              <a:rPr lang="en-US" baseline="0" dirty="0" err="1" smtClean="0"/>
              <a:t>y_solve</a:t>
            </a:r>
            <a:r>
              <a:rPr lang="en-US" baseline="0" dirty="0" smtClean="0"/>
              <a:t> of SP in the </a:t>
            </a:r>
            <a:r>
              <a:rPr lang="en-US" baseline="0" dirty="0" err="1" smtClean="0"/>
              <a:t>OpenCL</a:t>
            </a:r>
            <a:r>
              <a:rPr lang="en-US" baseline="0" dirty="0" smtClean="0"/>
              <a:t> NAS Parallel Benchmarks by varying the work-group size. </a:t>
            </a:r>
          </a:p>
          <a:p>
            <a:r>
              <a:rPr lang="en-US" baseline="0" dirty="0" smtClean="0"/>
              <a:t>We used AMD </a:t>
            </a:r>
            <a:r>
              <a:rPr lang="en-US" baseline="0" dirty="0" err="1" smtClean="0"/>
              <a:t>OpenCL</a:t>
            </a:r>
            <a:r>
              <a:rPr lang="en-US" baseline="0" dirty="0" smtClean="0"/>
              <a:t> framework for this experiment. </a:t>
            </a:r>
          </a:p>
          <a:p>
            <a:r>
              <a:rPr lang="en-US" baseline="0" dirty="0" smtClean="0"/>
              <a:t>Two different multicore CPUs, Intel Xeon X5680 and AMD Opteron 6172, are used for the evaluation.</a:t>
            </a:r>
          </a:p>
          <a:p>
            <a:r>
              <a:rPr lang="en-US" dirty="0" smtClean="0"/>
              <a:t>The results show that (click)</a:t>
            </a:r>
            <a:r>
              <a:rPr lang="en-US" baseline="0" dirty="0" smtClean="0"/>
              <a:t> the best work-group sizes, the blue bars, are different for each CPU, and indicate that the performance can be significantly decreased if wrong work-group sizes are used. The red bars represent the worst performance.</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7</a:t>
            </a:fld>
            <a:endParaRPr lang="ko-KR" altLang="en-US"/>
          </a:p>
        </p:txBody>
      </p:sp>
    </p:spTree>
    <p:extLst>
      <p:ext uri="{BB962C8B-B14F-4D97-AF65-F5344CB8AC3E}">
        <p14:creationId xmlns:p14="http://schemas.microsoft.com/office/powerpoint/2010/main" val="393790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results are</a:t>
            </a:r>
            <a:r>
              <a:rPr lang="en-US" baseline="0" dirty="0" smtClean="0"/>
              <a:t> observed with a different </a:t>
            </a:r>
            <a:r>
              <a:rPr lang="en-US" baseline="0" dirty="0" err="1" smtClean="0"/>
              <a:t>OpenCL</a:t>
            </a:r>
            <a:r>
              <a:rPr lang="en-US" baseline="0" dirty="0" smtClean="0"/>
              <a:t> framework, called </a:t>
            </a:r>
            <a:r>
              <a:rPr lang="en-US" baseline="0" dirty="0" err="1" smtClean="0"/>
              <a:t>SnuCL</a:t>
            </a:r>
            <a:r>
              <a:rPr lang="en-US" baseline="0" dirty="0" smtClean="0"/>
              <a:t>.</a:t>
            </a:r>
          </a:p>
          <a:p>
            <a:r>
              <a:rPr lang="en-US" dirty="0" smtClean="0"/>
              <a:t>This experiment indicates</a:t>
            </a:r>
            <a:r>
              <a:rPr lang="en-US" baseline="0" dirty="0" smtClean="0"/>
              <a:t> that the best work-group size for a single </a:t>
            </a:r>
            <a:r>
              <a:rPr lang="en-US" baseline="0" dirty="0" err="1" smtClean="0"/>
              <a:t>OpenCL</a:t>
            </a:r>
            <a:r>
              <a:rPr lang="en-US" baseline="0" dirty="0" smtClean="0"/>
              <a:t> kernel is different according to </a:t>
            </a:r>
            <a:r>
              <a:rPr lang="en-US" baseline="0" dirty="0" err="1" smtClean="0"/>
              <a:t>OpenCL</a:t>
            </a:r>
            <a:r>
              <a:rPr lang="en-US" baseline="0" dirty="0" smtClean="0"/>
              <a:t> devices and </a:t>
            </a:r>
            <a:r>
              <a:rPr lang="en-US" baseline="0" dirty="0" err="1" smtClean="0"/>
              <a:t>OpenCL</a:t>
            </a:r>
            <a:r>
              <a:rPr lang="en-US" baseline="0" dirty="0" smtClean="0"/>
              <a:t> frameworks. </a:t>
            </a:r>
          </a:p>
          <a:p>
            <a:r>
              <a:rPr lang="en-US" baseline="0" dirty="0" smtClean="0"/>
              <a:t>We have to choose a different work-group size on different execution environments for better performance.</a:t>
            </a:r>
            <a:endParaRPr lang="en-US" dirty="0"/>
          </a:p>
        </p:txBody>
      </p:sp>
      <p:sp>
        <p:nvSpPr>
          <p:cNvPr id="4" name="Slide Number Placeholder 3"/>
          <p:cNvSpPr>
            <a:spLocks noGrp="1"/>
          </p:cNvSpPr>
          <p:nvPr>
            <p:ph type="sldNum" sz="quarter" idx="10"/>
          </p:nvPr>
        </p:nvSpPr>
        <p:spPr/>
        <p:txBody>
          <a:bodyPr/>
          <a:lstStyle/>
          <a:p>
            <a:fld id="{BC12E520-6101-49F0-B6D2-F32491E79981}" type="slidenum">
              <a:rPr lang="ko-KR" altLang="en-US" smtClean="0"/>
              <a:t>8</a:t>
            </a:fld>
            <a:endParaRPr lang="ko-KR" altLang="en-US"/>
          </a:p>
        </p:txBody>
      </p:sp>
    </p:spTree>
    <p:extLst>
      <p:ext uri="{BB962C8B-B14F-4D97-AF65-F5344CB8AC3E}">
        <p14:creationId xmlns:p14="http://schemas.microsoft.com/office/powerpoint/2010/main" val="407509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paper, we propose a technique </a:t>
            </a:r>
            <a:r>
              <a:rPr lang="en-US" baseline="0" dirty="0" smtClean="0"/>
              <a:t>that automatically determines a work-group size given the index space and the target architecture. </a:t>
            </a:r>
          </a:p>
          <a:p>
            <a:r>
              <a:rPr lang="en-US" baseline="0" dirty="0" smtClean="0"/>
              <a:t>The work-group size is chosen so as to show the best performance among all possible work-group sizes.</a:t>
            </a:r>
          </a:p>
          <a:p>
            <a:r>
              <a:rPr lang="en-US" baseline="0" dirty="0" smtClean="0"/>
              <a:t>The technique considers both cache utilization and load balance between CPU cores. </a:t>
            </a:r>
          </a:p>
          <a:p>
            <a:r>
              <a:rPr lang="en-US" baseline="0" dirty="0" smtClean="0"/>
              <a:t>Polyhedron models are used to analyze kernels and to compute the work-group size.</a:t>
            </a:r>
          </a:p>
          <a:p>
            <a:r>
              <a:rPr lang="en-US" baseline="0" dirty="0" smtClean="0"/>
              <a:t>Our method uses profiling. It finds the best work-group size before executing the kernel by exploiting the runtime information.</a:t>
            </a:r>
            <a:endParaRPr lang="en-US" dirty="0"/>
          </a:p>
        </p:txBody>
      </p:sp>
      <p:sp>
        <p:nvSpPr>
          <p:cNvPr id="4" name="Slide Number Placeholder 3"/>
          <p:cNvSpPr>
            <a:spLocks noGrp="1"/>
          </p:cNvSpPr>
          <p:nvPr>
            <p:ph type="sldNum" sz="quarter" idx="10"/>
          </p:nvPr>
        </p:nvSpPr>
        <p:spPr/>
        <p:txBody>
          <a:bodyPr/>
          <a:lstStyle/>
          <a:p>
            <a:pPr>
              <a:defRPr/>
            </a:pPr>
            <a:fld id="{8CB651BB-C42C-4E06-9E40-9322C70B95F8}" type="slidenum">
              <a:rPr lang="ko-KR" altLang="en-US" smtClean="0"/>
              <a:pPr>
                <a:defRPr/>
              </a:pPr>
              <a:t>9</a:t>
            </a:fld>
            <a:endParaRPr lang="ko-KR" altLang="en-US"/>
          </a:p>
        </p:txBody>
      </p:sp>
    </p:spTree>
    <p:extLst>
      <p:ext uri="{BB962C8B-B14F-4D97-AF65-F5344CB8AC3E}">
        <p14:creationId xmlns:p14="http://schemas.microsoft.com/office/powerpoint/2010/main" val="4217539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a:cs typeface="Arial"/>
            </a:endParaRPr>
          </a:p>
        </p:txBody>
      </p:sp>
      <p:sp>
        <p:nvSpPr>
          <p:cNvPr id="2" name="제목 1"/>
          <p:cNvSpPr>
            <a:spLocks noGrp="1"/>
          </p:cNvSpPr>
          <p:nvPr>
            <p:ph type="ctrTitle"/>
          </p:nvPr>
        </p:nvSpPr>
        <p:spPr>
          <a:xfrm>
            <a:off x="685800" y="2276872"/>
            <a:ext cx="7772400" cy="1470025"/>
          </a:xfrm>
        </p:spPr>
        <p:txBody>
          <a:bodyPr>
            <a:normAutofit/>
          </a:bodyPr>
          <a:lstStyle>
            <a:lvl1pPr algn="ctr">
              <a:defRPr sz="4800">
                <a:solidFill>
                  <a:schemeClr val="tx1"/>
                </a:solidFill>
                <a:latin typeface="Arial"/>
                <a:cs typeface="Arial"/>
              </a:defRPr>
            </a:lvl1pPr>
          </a:lstStyle>
          <a:p>
            <a:r>
              <a:rPr lang="en-US" altLang="ko-KR" smtClean="0"/>
              <a:t>Click to edit Master title style</a:t>
            </a:r>
            <a:endParaRPr lang="ko-KR" altLang="en-US" dirty="0"/>
          </a:p>
        </p:txBody>
      </p:sp>
      <p:sp>
        <p:nvSpPr>
          <p:cNvPr id="3" name="부제목 2"/>
          <p:cNvSpPr>
            <a:spLocks noGrp="1"/>
          </p:cNvSpPr>
          <p:nvPr>
            <p:ph type="subTitle" idx="1"/>
          </p:nvPr>
        </p:nvSpPr>
        <p:spPr>
          <a:xfrm>
            <a:off x="1371600" y="4293096"/>
            <a:ext cx="6400800" cy="1345704"/>
          </a:xfrm>
        </p:spPr>
        <p:txBody>
          <a:bodyPr>
            <a:normAutofit/>
          </a:bodyPr>
          <a:lstStyle>
            <a:lvl1pPr marL="0" indent="0" algn="ctr">
              <a:lnSpc>
                <a:spcPct val="120000"/>
              </a:lnSpc>
              <a:buNone/>
              <a:defRPr sz="2400">
                <a:solidFill>
                  <a:schemeClr val="tx1">
                    <a:tint val="7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
        <p:nvSpPr>
          <p:cNvPr id="8" name="TextBox 7"/>
          <p:cNvSpPr txBox="1"/>
          <p:nvPr userDrawn="1"/>
        </p:nvSpPr>
        <p:spPr>
          <a:xfrm>
            <a:off x="395536" y="476672"/>
            <a:ext cx="924682" cy="215444"/>
          </a:xfrm>
          <a:prstGeom prst="rect">
            <a:avLst/>
          </a:prstGeom>
          <a:noFill/>
        </p:spPr>
        <p:txBody>
          <a:bodyPr wrap="none" lIns="0" tIns="0" rIns="0" bIns="0" rtlCol="0">
            <a:spAutoFit/>
          </a:bodyPr>
          <a:lstStyle/>
          <a:p>
            <a:r>
              <a:rPr lang="en-US" altLang="ko-KR" sz="1400" b="1" dirty="0" smtClean="0">
                <a:solidFill>
                  <a:schemeClr val="accent1"/>
                </a:solidFill>
                <a:latin typeface="Arial"/>
                <a:cs typeface="Arial"/>
              </a:rPr>
              <a:t>PACT 2013</a:t>
            </a:r>
            <a:endParaRPr lang="ko-KR" altLang="en-US" sz="1400" b="1" dirty="0">
              <a:solidFill>
                <a:schemeClr val="accent1"/>
              </a:solidFill>
              <a:latin typeface="Arial"/>
              <a:cs typeface="Arial"/>
            </a:endParaRPr>
          </a:p>
        </p:txBody>
      </p:sp>
      <p:pic>
        <p:nvPicPr>
          <p:cNvPr id="2051" name="Picture 3" descr="D:\gangwon\Documents\자료\ManycoreSoft\Projects\(2013)APWS13\mcslogo_larg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48064" y="6078537"/>
            <a:ext cx="2298452" cy="36260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31640" y="6014812"/>
            <a:ext cx="3372284" cy="490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9957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a:cs typeface="Arial"/>
              </a:defRPr>
            </a:lvl1pPr>
          </a:lstStyle>
          <a:p>
            <a:r>
              <a:rPr lang="en-US" altLang="ko-KR" smtClean="0"/>
              <a:t>Click to edit Master title style</a:t>
            </a:r>
            <a:endParaRPr lang="ko-KR" altLang="en-US" dirty="0"/>
          </a:p>
        </p:txBody>
      </p:sp>
      <p:sp>
        <p:nvSpPr>
          <p:cNvPr id="3" name="내용 개체 틀 2"/>
          <p:cNvSpPr>
            <a:spLocks noGrp="1"/>
          </p:cNvSpPr>
          <p:nvPr>
            <p:ph idx="1"/>
          </p:nvPr>
        </p:nvSpPr>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dirty="0"/>
          </a:p>
        </p:txBody>
      </p:sp>
      <p:sp>
        <p:nvSpPr>
          <p:cNvPr id="4" name="날짜 개체 틀 3"/>
          <p:cNvSpPr>
            <a:spLocks noGrp="1"/>
          </p:cNvSpPr>
          <p:nvPr>
            <p:ph type="dt" sz="half" idx="10"/>
          </p:nvPr>
        </p:nvSpPr>
        <p:spPr/>
        <p:txBody>
          <a:bodyPr/>
          <a:lstStyle>
            <a:lvl1pPr>
              <a:defRPr>
                <a:latin typeface="Arial"/>
                <a:cs typeface="Arial"/>
              </a:defRPr>
            </a:lvl1pPr>
          </a:lstStyle>
          <a:p>
            <a:endParaRPr lang="ko-KR" altLang="en-US" dirty="0"/>
          </a:p>
        </p:txBody>
      </p:sp>
      <p:sp>
        <p:nvSpPr>
          <p:cNvPr id="8" name="슬라이드 번호 개체 틀 7"/>
          <p:cNvSpPr>
            <a:spLocks noGrp="1"/>
          </p:cNvSpPr>
          <p:nvPr>
            <p:ph type="sldNum" sz="quarter" idx="12"/>
          </p:nvPr>
        </p:nvSpPr>
        <p:spPr/>
        <p:txBody>
          <a:bodyPr/>
          <a:lstStyle>
            <a:lvl1pPr>
              <a:defRPr>
                <a:latin typeface="Arial"/>
                <a:cs typeface="Arial"/>
              </a:defRPr>
            </a:lvl1pPr>
          </a:lstStyle>
          <a:p>
            <a:fld id="{D97DADC7-F95C-4572-B726-CA9D877279DB}" type="slidenum">
              <a:rPr lang="ko-KR" altLang="en-US" smtClean="0"/>
              <a:pPr/>
              <a:t>‹#›</a:t>
            </a:fld>
            <a:endParaRPr lang="ko-KR" altLang="en-US" dirty="0"/>
          </a:p>
        </p:txBody>
      </p:sp>
    </p:spTree>
    <p:extLst>
      <p:ext uri="{BB962C8B-B14F-4D97-AF65-F5344CB8AC3E}">
        <p14:creationId xmlns:p14="http://schemas.microsoft.com/office/powerpoint/2010/main" val="3770875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7" name="직사각형 6"/>
          <p:cNvSpPr/>
          <p:nvPr userDrawn="1"/>
        </p:nvSpPr>
        <p:spPr>
          <a:xfrm>
            <a:off x="0" y="0"/>
            <a:ext cx="9144000" cy="64533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2" name="제목 1"/>
          <p:cNvSpPr>
            <a:spLocks noGrp="1"/>
          </p:cNvSpPr>
          <p:nvPr>
            <p:ph type="title"/>
          </p:nvPr>
        </p:nvSpPr>
        <p:spPr>
          <a:xfrm>
            <a:off x="722313" y="3717032"/>
            <a:ext cx="7772400" cy="864097"/>
          </a:xfrm>
        </p:spPr>
        <p:txBody>
          <a:bodyPr anchor="ctr">
            <a:noAutofit/>
          </a:bodyPr>
          <a:lstStyle>
            <a:lvl1pPr algn="l">
              <a:defRPr sz="4400" b="1" cap="none" baseline="0">
                <a:solidFill>
                  <a:schemeClr val="bg1"/>
                </a:solidFill>
                <a:latin typeface="Arial"/>
                <a:cs typeface="Arial"/>
              </a:defRPr>
            </a:lvl1pPr>
          </a:lstStyle>
          <a:p>
            <a:r>
              <a:rPr lang="en-US" altLang="ko-KR" smtClean="0"/>
              <a:t>Click to edit Master title style</a:t>
            </a:r>
            <a:endParaRPr lang="ko-KR" altLang="en-US" dirty="0"/>
          </a:p>
        </p:txBody>
      </p:sp>
      <p:sp>
        <p:nvSpPr>
          <p:cNvPr id="4" name="날짜 개체 틀 3"/>
          <p:cNvSpPr>
            <a:spLocks noGrp="1"/>
          </p:cNvSpPr>
          <p:nvPr>
            <p:ph type="dt" sz="half" idx="10"/>
          </p:nvPr>
        </p:nvSpPr>
        <p:spPr/>
        <p:txBody>
          <a:bodyPr/>
          <a:lstStyle>
            <a:lvl1pPr>
              <a:defRPr>
                <a:latin typeface="Arial"/>
                <a:cs typeface="Arial"/>
              </a:defRPr>
            </a:lvl1pPr>
          </a:lstStyle>
          <a:p>
            <a:endParaRPr lang="ko-KR" altLang="en-US" dirty="0"/>
          </a:p>
        </p:txBody>
      </p:sp>
      <p:sp>
        <p:nvSpPr>
          <p:cNvPr id="6" name="슬라이드 번호 개체 틀 5"/>
          <p:cNvSpPr>
            <a:spLocks noGrp="1"/>
          </p:cNvSpPr>
          <p:nvPr>
            <p:ph type="sldNum" sz="quarter" idx="12"/>
          </p:nvPr>
        </p:nvSpPr>
        <p:spPr/>
        <p:txBody>
          <a:bodyPr/>
          <a:lstStyle>
            <a:lvl1pPr>
              <a:defRPr>
                <a:latin typeface="Arial"/>
                <a:cs typeface="Arial"/>
              </a:defRPr>
            </a:lvl1pPr>
          </a:lstStyle>
          <a:p>
            <a:fld id="{D97DADC7-F95C-4572-B726-CA9D877279DB}" type="slidenum">
              <a:rPr lang="ko-KR" altLang="en-US" smtClean="0"/>
              <a:pPr/>
              <a:t>‹#›</a:t>
            </a:fld>
            <a:endParaRPr lang="ko-KR" altLang="en-US"/>
          </a:p>
        </p:txBody>
      </p:sp>
      <p:sp>
        <p:nvSpPr>
          <p:cNvPr id="11" name="텍스트 개체 틀 2"/>
          <p:cNvSpPr>
            <a:spLocks noGrp="1"/>
          </p:cNvSpPr>
          <p:nvPr>
            <p:ph type="body" idx="1"/>
          </p:nvPr>
        </p:nvSpPr>
        <p:spPr>
          <a:xfrm>
            <a:off x="722313" y="4725145"/>
            <a:ext cx="7772400" cy="1368152"/>
          </a:xfrm>
        </p:spPr>
        <p:txBody>
          <a:bodyPr anchor="t">
            <a:normAutofit/>
          </a:bodyPr>
          <a:lstStyle>
            <a:lvl1pPr marL="0" indent="0">
              <a:buNone/>
              <a:defRPr sz="2400">
                <a:solidFill>
                  <a:schemeClr val="bg1"/>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Tree>
    <p:extLst>
      <p:ext uri="{BB962C8B-B14F-4D97-AF65-F5344CB8AC3E}">
        <p14:creationId xmlns:p14="http://schemas.microsoft.com/office/powerpoint/2010/main" val="672553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a:cs typeface="Arial"/>
              </a:defRPr>
            </a:lvl1pPr>
          </a:lstStyle>
          <a:p>
            <a:r>
              <a:rPr lang="en-US" altLang="ko-KR" smtClean="0"/>
              <a:t>Click to edit Master title style</a:t>
            </a:r>
            <a:endParaRPr lang="ko-KR" altLang="en-US"/>
          </a:p>
        </p:txBody>
      </p:sp>
      <p:sp>
        <p:nvSpPr>
          <p:cNvPr id="3" name="내용 개체 틀 2"/>
          <p:cNvSpPr>
            <a:spLocks noGrp="1"/>
          </p:cNvSpPr>
          <p:nvPr>
            <p:ph sz="half" idx="1"/>
          </p:nvPr>
        </p:nvSpPr>
        <p:spPr>
          <a:xfrm>
            <a:off x="251520" y="1124744"/>
            <a:ext cx="4244280" cy="5112568"/>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dirty="0"/>
          </a:p>
        </p:txBody>
      </p:sp>
      <p:sp>
        <p:nvSpPr>
          <p:cNvPr id="4" name="내용 개체 틀 3"/>
          <p:cNvSpPr>
            <a:spLocks noGrp="1"/>
          </p:cNvSpPr>
          <p:nvPr>
            <p:ph sz="half" idx="2"/>
          </p:nvPr>
        </p:nvSpPr>
        <p:spPr>
          <a:xfrm>
            <a:off x="4648200" y="1124744"/>
            <a:ext cx="4244280" cy="5112568"/>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날짜 개체 틀 4"/>
          <p:cNvSpPr>
            <a:spLocks noGrp="1"/>
          </p:cNvSpPr>
          <p:nvPr>
            <p:ph type="dt" sz="half" idx="10"/>
          </p:nvPr>
        </p:nvSpPr>
        <p:spPr/>
        <p:txBody>
          <a:bodyPr/>
          <a:lstStyle>
            <a:lvl1pPr>
              <a:defRPr>
                <a:latin typeface="Arial"/>
                <a:cs typeface="Arial"/>
              </a:defRPr>
            </a:lvl1pPr>
          </a:lstStyle>
          <a:p>
            <a:endParaRPr lang="ko-KR" altLang="en-US" dirty="0"/>
          </a:p>
        </p:txBody>
      </p:sp>
      <p:sp>
        <p:nvSpPr>
          <p:cNvPr id="7" name="슬라이드 번호 개체 틀 6"/>
          <p:cNvSpPr>
            <a:spLocks noGrp="1"/>
          </p:cNvSpPr>
          <p:nvPr>
            <p:ph type="sldNum" sz="quarter" idx="12"/>
          </p:nvPr>
        </p:nvSpPr>
        <p:spPr/>
        <p:txBody>
          <a:bodyPr/>
          <a:lstStyle>
            <a:lvl1pPr>
              <a:defRPr>
                <a:latin typeface="Arial"/>
                <a:cs typeface="Arial"/>
              </a:defRPr>
            </a:lvl1pPr>
          </a:lstStyle>
          <a:p>
            <a:fld id="{D97DADC7-F95C-4572-B726-CA9D877279DB}" type="slidenum">
              <a:rPr lang="ko-KR" altLang="en-US" smtClean="0"/>
              <a:pPr/>
              <a:t>‹#›</a:t>
            </a:fld>
            <a:endParaRPr lang="ko-KR" altLang="en-US"/>
          </a:p>
        </p:txBody>
      </p:sp>
    </p:spTree>
    <p:extLst>
      <p:ext uri="{BB962C8B-B14F-4D97-AF65-F5344CB8AC3E}">
        <p14:creationId xmlns:p14="http://schemas.microsoft.com/office/powerpoint/2010/main" val="325354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a:cs typeface="Arial"/>
              </a:defRPr>
            </a:lvl1pPr>
          </a:lstStyle>
          <a:p>
            <a:r>
              <a:rPr lang="en-US" altLang="ko-KR" smtClean="0"/>
              <a:t>Click to edit Master title style</a:t>
            </a:r>
            <a:endParaRPr lang="ko-KR" altLang="en-US" dirty="0"/>
          </a:p>
        </p:txBody>
      </p:sp>
      <p:sp>
        <p:nvSpPr>
          <p:cNvPr id="3" name="날짜 개체 틀 2"/>
          <p:cNvSpPr>
            <a:spLocks noGrp="1"/>
          </p:cNvSpPr>
          <p:nvPr>
            <p:ph type="dt" sz="half" idx="10"/>
          </p:nvPr>
        </p:nvSpPr>
        <p:spPr/>
        <p:txBody>
          <a:bodyPr/>
          <a:lstStyle>
            <a:lvl1pPr>
              <a:defRPr>
                <a:latin typeface="Arial"/>
                <a:cs typeface="Arial"/>
              </a:defRPr>
            </a:lvl1pPr>
          </a:lstStyle>
          <a:p>
            <a:endParaRPr lang="ko-KR" altLang="en-US" dirty="0"/>
          </a:p>
        </p:txBody>
      </p:sp>
      <p:sp>
        <p:nvSpPr>
          <p:cNvPr id="5" name="슬라이드 번호 개체 틀 4"/>
          <p:cNvSpPr>
            <a:spLocks noGrp="1"/>
          </p:cNvSpPr>
          <p:nvPr>
            <p:ph type="sldNum" sz="quarter" idx="12"/>
          </p:nvPr>
        </p:nvSpPr>
        <p:spPr/>
        <p:txBody>
          <a:bodyPr/>
          <a:lstStyle>
            <a:lvl1pPr>
              <a:defRPr>
                <a:latin typeface="Arial"/>
                <a:cs typeface="Arial"/>
              </a:defRPr>
            </a:lvl1pPr>
          </a:lstStyle>
          <a:p>
            <a:fld id="{D97DADC7-F95C-4572-B726-CA9D877279DB}" type="slidenum">
              <a:rPr lang="ko-KR" altLang="en-US" smtClean="0"/>
              <a:pPr/>
              <a:t>‹#›</a:t>
            </a:fld>
            <a:endParaRPr lang="ko-KR" altLang="en-US"/>
          </a:p>
        </p:txBody>
      </p:sp>
    </p:spTree>
    <p:extLst>
      <p:ext uri="{BB962C8B-B14F-4D97-AF65-F5344CB8AC3E}">
        <p14:creationId xmlns:p14="http://schemas.microsoft.com/office/powerpoint/2010/main" val="178660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D97DADC7-F95C-4572-B726-CA9D877279DB}" type="slidenum">
              <a:rPr lang="ko-KR" altLang="en-US" smtClean="0"/>
              <a:t>‹#›</a:t>
            </a:fld>
            <a:endParaRPr lang="ko-KR" altLang="en-US"/>
          </a:p>
        </p:txBody>
      </p:sp>
      <p:sp>
        <p:nvSpPr>
          <p:cNvPr id="5" name="직사각형 4"/>
          <p:cNvSpPr/>
          <p:nvPr userDrawn="1"/>
        </p:nvSpPr>
        <p:spPr>
          <a:xfrm>
            <a:off x="0" y="0"/>
            <a:ext cx="9144000" cy="6453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9826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소스 코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a:cs typeface="Arial"/>
              </a:defRPr>
            </a:lvl1pPr>
          </a:lstStyle>
          <a:p>
            <a:r>
              <a:rPr lang="en-US" altLang="ko-KR" smtClean="0"/>
              <a:t>Click to edit Master title style</a:t>
            </a:r>
            <a:endParaRPr lang="ko-KR" altLang="en-US" dirty="0"/>
          </a:p>
        </p:txBody>
      </p:sp>
      <p:sp>
        <p:nvSpPr>
          <p:cNvPr id="3" name="날짜 개체 틀 2"/>
          <p:cNvSpPr>
            <a:spLocks noGrp="1"/>
          </p:cNvSpPr>
          <p:nvPr>
            <p:ph type="dt" sz="half" idx="10"/>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D97DADC7-F95C-4572-B726-CA9D877279DB}" type="slidenum">
              <a:rPr lang="ko-KR" altLang="en-US" smtClean="0"/>
              <a:t>‹#›</a:t>
            </a:fld>
            <a:endParaRPr lang="ko-KR" altLang="en-US"/>
          </a:p>
        </p:txBody>
      </p:sp>
      <p:sp>
        <p:nvSpPr>
          <p:cNvPr id="9" name="텍스트 개체 틀 8"/>
          <p:cNvSpPr>
            <a:spLocks noGrp="1"/>
          </p:cNvSpPr>
          <p:nvPr>
            <p:ph type="body" sz="quarter" idx="13"/>
          </p:nvPr>
        </p:nvSpPr>
        <p:spPr>
          <a:xfrm>
            <a:off x="323528" y="1268760"/>
            <a:ext cx="8496944" cy="4824536"/>
          </a:xfrm>
          <a:solidFill>
            <a:schemeClr val="bg1">
              <a:lumMod val="95000"/>
            </a:schemeClr>
          </a:solidFill>
          <a:ln w="28575">
            <a:noFill/>
          </a:ln>
          <a:effectLst>
            <a:outerShdw blurRad="50800" dist="38100" dir="2700000" algn="tl" rotWithShape="0">
              <a:prstClr val="black">
                <a:alpha val="40000"/>
              </a:prstClr>
            </a:outerShdw>
          </a:effectLst>
        </p:spPr>
        <p:txBody>
          <a:bodyPr lIns="180000" tIns="90000" rIns="180000" bIns="90000">
            <a:normAutofit/>
          </a:bodyPr>
          <a:lstStyle>
            <a:lvl1pPr marL="0" indent="0">
              <a:buNone/>
              <a:defRPr sz="1800">
                <a:latin typeface="Consolas" pitchFamily="49" charset="0"/>
                <a:cs typeface="Consolas" pitchFamily="49" charset="0"/>
              </a:defRPr>
            </a:lvl1pPr>
          </a:lstStyle>
          <a:p>
            <a:pPr lvl="0"/>
            <a:r>
              <a:rPr lang="en-US" altLang="ko-KR" smtClean="0"/>
              <a:t>Click to edit Master text styles</a:t>
            </a:r>
          </a:p>
        </p:txBody>
      </p:sp>
    </p:spTree>
    <p:extLst>
      <p:ext uri="{BB962C8B-B14F-4D97-AF65-F5344CB8AC3E}">
        <p14:creationId xmlns:p14="http://schemas.microsoft.com/office/powerpoint/2010/main" val="322337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p:cNvSpPr/>
          <p:nvPr/>
        </p:nvSpPr>
        <p:spPr>
          <a:xfrm>
            <a:off x="0" y="6453336"/>
            <a:ext cx="9144000" cy="4048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a:cs typeface="Arial"/>
            </a:endParaRPr>
          </a:p>
        </p:txBody>
      </p:sp>
      <p:sp>
        <p:nvSpPr>
          <p:cNvPr id="9" name="직사각형 8"/>
          <p:cNvSpPr/>
          <p:nvPr/>
        </p:nvSpPr>
        <p:spPr>
          <a:xfrm>
            <a:off x="0" y="0"/>
            <a:ext cx="9144000" cy="90872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2" name="제목 개체 틀 1"/>
          <p:cNvSpPr>
            <a:spLocks noGrp="1"/>
          </p:cNvSpPr>
          <p:nvPr>
            <p:ph type="title"/>
          </p:nvPr>
        </p:nvSpPr>
        <p:spPr>
          <a:xfrm>
            <a:off x="251520" y="116632"/>
            <a:ext cx="8640960" cy="648072"/>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251520" y="1124744"/>
            <a:ext cx="8640960" cy="5112568"/>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6804248" y="6547730"/>
            <a:ext cx="1008112" cy="216024"/>
          </a:xfrm>
          <a:prstGeom prst="rect">
            <a:avLst/>
          </a:prstGeom>
        </p:spPr>
        <p:txBody>
          <a:bodyPr vert="horz" lIns="0" tIns="0" rIns="0" bIns="0" rtlCol="0" anchor="ctr"/>
          <a:lstStyle>
            <a:lvl1pPr algn="l">
              <a:defRPr sz="1200">
                <a:solidFill>
                  <a:schemeClr val="tx1"/>
                </a:solidFill>
                <a:latin typeface="Arial"/>
                <a:cs typeface="Arial"/>
              </a:defRPr>
            </a:lvl1pPr>
          </a:lstStyle>
          <a:p>
            <a:endParaRPr lang="ko-KR" altLang="en-US" dirty="0"/>
          </a:p>
        </p:txBody>
      </p:sp>
      <p:sp>
        <p:nvSpPr>
          <p:cNvPr id="6" name="슬라이드 번호 개체 틀 5"/>
          <p:cNvSpPr>
            <a:spLocks noGrp="1"/>
          </p:cNvSpPr>
          <p:nvPr>
            <p:ph type="sldNum" sz="quarter" idx="4"/>
          </p:nvPr>
        </p:nvSpPr>
        <p:spPr>
          <a:xfrm>
            <a:off x="8316416" y="6547730"/>
            <a:ext cx="648072" cy="216024"/>
          </a:xfrm>
          <a:prstGeom prst="rect">
            <a:avLst/>
          </a:prstGeom>
        </p:spPr>
        <p:txBody>
          <a:bodyPr vert="horz" lIns="0" tIns="0" rIns="0" bIns="0" rtlCol="0" anchor="ctr"/>
          <a:lstStyle>
            <a:lvl1pPr algn="r">
              <a:defRPr sz="1200">
                <a:solidFill>
                  <a:schemeClr val="tx1"/>
                </a:solidFill>
                <a:latin typeface="Arial"/>
                <a:cs typeface="Arial"/>
              </a:defRPr>
            </a:lvl1pPr>
          </a:lstStyle>
          <a:p>
            <a:fld id="{D97DADC7-F95C-4572-B726-CA9D877279DB}" type="slidenum">
              <a:rPr lang="ko-KR" altLang="en-US" smtClean="0"/>
              <a:pPr/>
              <a:t>‹#›</a:t>
            </a:fld>
            <a:endParaRPr lang="ko-KR" altLang="en-US" dirty="0"/>
          </a:p>
        </p:txBody>
      </p:sp>
      <p:pic>
        <p:nvPicPr>
          <p:cNvPr id="1028" name="Picture 4" descr="D:\gangwon\Documents\자료\ManycoreSoft\Projects\(2013)APWS13\mcs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696" y="6571358"/>
            <a:ext cx="1080120" cy="1687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211463" y="6572092"/>
            <a:ext cx="792585" cy="184666"/>
          </a:xfrm>
          <a:prstGeom prst="rect">
            <a:avLst/>
          </a:prstGeom>
          <a:noFill/>
        </p:spPr>
        <p:txBody>
          <a:bodyPr wrap="none" lIns="0" tIns="0" rIns="0" bIns="0" rtlCol="0" anchor="ctr">
            <a:spAutoFit/>
          </a:bodyPr>
          <a:lstStyle/>
          <a:p>
            <a:pPr algn="l"/>
            <a:r>
              <a:rPr lang="en-US" altLang="ko-KR" sz="1200" b="1" dirty="0" smtClean="0">
                <a:solidFill>
                  <a:schemeClr val="tx1">
                    <a:lumMod val="75000"/>
                    <a:lumOff val="25000"/>
                  </a:schemeClr>
                </a:solidFill>
                <a:latin typeface="Arial"/>
                <a:cs typeface="Arial"/>
              </a:rPr>
              <a:t>PACT 2013</a:t>
            </a:r>
            <a:endParaRPr lang="ko-KR" altLang="en-US" sz="1200" b="1" dirty="0">
              <a:solidFill>
                <a:schemeClr val="tx1">
                  <a:lumMod val="75000"/>
                  <a:lumOff val="25000"/>
                </a:schemeClr>
              </a:solidFill>
              <a:latin typeface="Arial"/>
              <a:cs typeface="Arial"/>
            </a:endParaRPr>
          </a:p>
        </p:txBody>
      </p:sp>
      <p:pic>
        <p:nvPicPr>
          <p:cNvPr id="12"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8754" y="6550577"/>
            <a:ext cx="1554933" cy="225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4338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iming>
    <p:tnLst>
      <p:par>
        <p:cTn id="1" dur="indefinite" restart="never" nodeType="tmRoot"/>
      </p:par>
    </p:tnLst>
  </p:timing>
  <p:hf hdr="0"/>
  <p:txStyles>
    <p:titleStyle>
      <a:lvl1pPr algn="l" defTabSz="914400" rtl="0" eaLnBrk="1" latinLnBrk="1" hangingPunct="1">
        <a:spcBef>
          <a:spcPct val="0"/>
        </a:spcBef>
        <a:buNone/>
        <a:defRPr sz="3600" b="1" kern="1200">
          <a:solidFill>
            <a:schemeClr val="bg1"/>
          </a:solidFill>
          <a:effectLst/>
          <a:latin typeface="Arial"/>
          <a:ea typeface="+mj-ea"/>
          <a:cs typeface="Arial"/>
        </a:defRPr>
      </a:lvl1pPr>
    </p:titleStyle>
    <p:bodyStyle>
      <a:lvl1pPr marL="342900" indent="-342900" algn="l" defTabSz="914400" rtl="0" eaLnBrk="1" latinLnBrk="1" hangingPunct="1">
        <a:lnSpc>
          <a:spcPct val="110000"/>
        </a:lnSpc>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1" hangingPunct="1">
        <a:lnSpc>
          <a:spcPct val="110000"/>
        </a:lnSpc>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1" hangingPunct="1">
        <a:lnSpc>
          <a:spcPct val="110000"/>
        </a:lnSpc>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1" hangingPunct="1">
        <a:lnSpc>
          <a:spcPct val="110000"/>
        </a:lnSpc>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1" hangingPunct="1">
        <a:lnSpc>
          <a:spcPct val="110000"/>
        </a:lnSpc>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es.snu.ac.k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aces.snu.ac.kr"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79512" y="1556792"/>
            <a:ext cx="8856984" cy="1470025"/>
          </a:xfrm>
        </p:spPr>
        <p:txBody>
          <a:bodyPr>
            <a:normAutofit/>
          </a:bodyPr>
          <a:lstStyle/>
          <a:p>
            <a:r>
              <a:rPr lang="en-US" altLang="ko-KR" sz="4000" dirty="0" smtClean="0"/>
              <a:t>Automatic </a:t>
            </a:r>
            <a:r>
              <a:rPr lang="en-US" altLang="ko-KR" sz="4000" dirty="0" err="1" smtClean="0"/>
              <a:t>OpenCL</a:t>
            </a:r>
            <a:r>
              <a:rPr lang="en-US" altLang="ko-KR" sz="4000" dirty="0" smtClean="0"/>
              <a:t> Work-Group </a:t>
            </a:r>
            <a:br>
              <a:rPr lang="en-US" altLang="ko-KR" sz="4000" dirty="0" smtClean="0"/>
            </a:br>
            <a:r>
              <a:rPr lang="en-US" altLang="ko-KR" sz="4000" dirty="0" smtClean="0"/>
              <a:t>Size Selection for Multicore CPUs</a:t>
            </a:r>
            <a:endParaRPr lang="ko-KR" altLang="en-US" sz="4000" dirty="0"/>
          </a:p>
        </p:txBody>
      </p:sp>
      <p:sp>
        <p:nvSpPr>
          <p:cNvPr id="3" name="부제목 2"/>
          <p:cNvSpPr>
            <a:spLocks noGrp="1"/>
          </p:cNvSpPr>
          <p:nvPr>
            <p:ph type="subTitle" idx="1"/>
          </p:nvPr>
        </p:nvSpPr>
        <p:spPr>
          <a:xfrm>
            <a:off x="1331640" y="3811488"/>
            <a:ext cx="6400800" cy="1993776"/>
          </a:xfrm>
        </p:spPr>
        <p:txBody>
          <a:bodyPr>
            <a:normAutofit fontScale="55000" lnSpcReduction="20000"/>
          </a:bodyPr>
          <a:lstStyle/>
          <a:p>
            <a:pPr>
              <a:defRPr/>
            </a:pPr>
            <a:r>
              <a:rPr lang="en-US" altLang="ko-KR" sz="3200" b="1" dirty="0">
                <a:solidFill>
                  <a:schemeClr val="tx2">
                    <a:lumMod val="75000"/>
                  </a:schemeClr>
                </a:solidFill>
              </a:rPr>
              <a:t>Sangmin </a:t>
            </a:r>
            <a:r>
              <a:rPr lang="en-US" altLang="ko-KR" sz="3200" b="1" dirty="0" smtClean="0">
                <a:solidFill>
                  <a:schemeClr val="tx2">
                    <a:lumMod val="75000"/>
                  </a:schemeClr>
                </a:solidFill>
              </a:rPr>
              <a:t>Seo</a:t>
            </a:r>
            <a:r>
              <a:rPr lang="en-US" altLang="ko-KR" sz="3200" baseline="30000" dirty="0" smtClean="0">
                <a:solidFill>
                  <a:schemeClr val="tx2">
                    <a:lumMod val="75000"/>
                  </a:schemeClr>
                </a:solidFill>
              </a:rPr>
              <a:t>1  </a:t>
            </a:r>
            <a:r>
              <a:rPr lang="en-US" altLang="ko-KR" sz="3200" dirty="0" smtClean="0">
                <a:solidFill>
                  <a:schemeClr val="tx2">
                    <a:lumMod val="75000"/>
                  </a:schemeClr>
                </a:solidFill>
              </a:rPr>
              <a:t>     Jun Lee</a:t>
            </a:r>
            <a:r>
              <a:rPr lang="en-US" altLang="ko-KR" sz="3200" baseline="30000" dirty="0">
                <a:solidFill>
                  <a:schemeClr val="tx2">
                    <a:lumMod val="75000"/>
                  </a:schemeClr>
                </a:solidFill>
              </a:rPr>
              <a:t>2</a:t>
            </a:r>
            <a:r>
              <a:rPr lang="en-US" altLang="ko-KR" sz="3200" dirty="0" smtClean="0">
                <a:solidFill>
                  <a:schemeClr val="tx2">
                    <a:lumMod val="75000"/>
                  </a:schemeClr>
                </a:solidFill>
              </a:rPr>
              <a:t>      </a:t>
            </a:r>
            <a:r>
              <a:rPr lang="en-US" altLang="ko-KR" sz="3200" dirty="0" err="1" smtClean="0">
                <a:solidFill>
                  <a:schemeClr val="tx2">
                    <a:lumMod val="75000"/>
                  </a:schemeClr>
                </a:solidFill>
              </a:rPr>
              <a:t>Gangwon</a:t>
            </a:r>
            <a:r>
              <a:rPr lang="en-US" altLang="ko-KR" sz="3200" dirty="0" smtClean="0">
                <a:solidFill>
                  <a:schemeClr val="tx2">
                    <a:lumMod val="75000"/>
                  </a:schemeClr>
                </a:solidFill>
              </a:rPr>
              <a:t> Jo</a:t>
            </a:r>
            <a:r>
              <a:rPr lang="en-US" altLang="ko-KR" sz="3200" baseline="30000" dirty="0">
                <a:solidFill>
                  <a:schemeClr val="tx2">
                    <a:lumMod val="75000"/>
                  </a:schemeClr>
                </a:solidFill>
              </a:rPr>
              <a:t>2</a:t>
            </a:r>
            <a:r>
              <a:rPr lang="en-US" altLang="ko-KR" sz="3200" dirty="0" smtClean="0">
                <a:solidFill>
                  <a:schemeClr val="tx2">
                    <a:lumMod val="75000"/>
                  </a:schemeClr>
                </a:solidFill>
              </a:rPr>
              <a:t>       </a:t>
            </a:r>
            <a:r>
              <a:rPr lang="en-US" altLang="ko-KR" sz="3200" dirty="0" err="1">
                <a:solidFill>
                  <a:schemeClr val="tx2">
                    <a:lumMod val="75000"/>
                  </a:schemeClr>
                </a:solidFill>
              </a:rPr>
              <a:t>Jaejin</a:t>
            </a:r>
            <a:r>
              <a:rPr lang="en-US" altLang="ko-KR" sz="3200" dirty="0">
                <a:solidFill>
                  <a:schemeClr val="tx2">
                    <a:lumMod val="75000"/>
                  </a:schemeClr>
                </a:solidFill>
              </a:rPr>
              <a:t> </a:t>
            </a:r>
            <a:r>
              <a:rPr lang="en-US" altLang="ko-KR" sz="3200" dirty="0" smtClean="0">
                <a:solidFill>
                  <a:schemeClr val="tx2">
                    <a:lumMod val="75000"/>
                  </a:schemeClr>
                </a:solidFill>
              </a:rPr>
              <a:t>Lee</a:t>
            </a:r>
            <a:r>
              <a:rPr lang="en-US" altLang="ko-KR" sz="3200" baseline="30000" dirty="0" smtClean="0">
                <a:solidFill>
                  <a:schemeClr val="tx2">
                    <a:lumMod val="75000"/>
                  </a:schemeClr>
                </a:solidFill>
              </a:rPr>
              <a:t>2</a:t>
            </a:r>
            <a:endParaRPr lang="en-US" altLang="ko-KR" sz="3200" dirty="0">
              <a:solidFill>
                <a:schemeClr val="tx2">
                  <a:lumMod val="75000"/>
                </a:schemeClr>
              </a:solidFill>
            </a:endParaRPr>
          </a:p>
          <a:p>
            <a:pPr>
              <a:defRPr/>
            </a:pPr>
            <a:endParaRPr lang="en-US" altLang="ko-KR" sz="2000" dirty="0" smtClean="0">
              <a:solidFill>
                <a:schemeClr val="tx2">
                  <a:lumMod val="75000"/>
                </a:schemeClr>
              </a:solidFill>
            </a:endParaRPr>
          </a:p>
          <a:p>
            <a:pPr>
              <a:defRPr/>
            </a:pPr>
            <a:endParaRPr lang="en-US" altLang="ko-KR" sz="2000" dirty="0">
              <a:solidFill>
                <a:schemeClr val="tx2">
                  <a:lumMod val="75000"/>
                </a:schemeClr>
              </a:solidFill>
            </a:endParaRPr>
          </a:p>
          <a:p>
            <a:pPr>
              <a:defRPr/>
            </a:pPr>
            <a:r>
              <a:rPr lang="en-US" altLang="ko-KR" sz="2900" baseline="30000" dirty="0" smtClean="0">
                <a:solidFill>
                  <a:schemeClr val="tx2">
                    <a:lumMod val="75000"/>
                  </a:schemeClr>
                </a:solidFill>
              </a:rPr>
              <a:t>1</a:t>
            </a:r>
            <a:r>
              <a:rPr lang="en-US" altLang="ko-KR" sz="2900" dirty="0" smtClean="0">
                <a:solidFill>
                  <a:schemeClr val="tx2">
                    <a:lumMod val="75000"/>
                  </a:schemeClr>
                </a:solidFill>
              </a:rPr>
              <a:t>ManyCoreSoft Co., Ltd. </a:t>
            </a:r>
            <a:endParaRPr lang="en-US" altLang="ko-KR" sz="2900" dirty="0">
              <a:solidFill>
                <a:schemeClr val="tx2">
                  <a:lumMod val="75000"/>
                </a:schemeClr>
              </a:solidFill>
            </a:endParaRPr>
          </a:p>
          <a:p>
            <a:pPr>
              <a:defRPr/>
            </a:pPr>
            <a:r>
              <a:rPr lang="en-US" altLang="ko-KR" sz="2900" baseline="30000" dirty="0" smtClean="0">
                <a:solidFill>
                  <a:schemeClr val="tx2">
                    <a:lumMod val="75000"/>
                  </a:schemeClr>
                </a:solidFill>
              </a:rPr>
              <a:t>2</a:t>
            </a:r>
            <a:r>
              <a:rPr lang="en-US" altLang="ko-KR" sz="2900" dirty="0">
                <a:solidFill>
                  <a:schemeClr val="tx2">
                    <a:lumMod val="75000"/>
                  </a:schemeClr>
                </a:solidFill>
              </a:rPr>
              <a:t>Seoul National University</a:t>
            </a:r>
          </a:p>
          <a:p>
            <a:pPr>
              <a:defRPr/>
            </a:pPr>
            <a:r>
              <a:rPr lang="en-US" altLang="ko-KR" sz="2900" dirty="0">
                <a:solidFill>
                  <a:schemeClr val="tx2">
                    <a:lumMod val="75000"/>
                  </a:schemeClr>
                </a:solidFill>
                <a:hlinkClick r:id="rId3"/>
              </a:rPr>
              <a:t>http://</a:t>
            </a:r>
            <a:r>
              <a:rPr lang="en-US" altLang="ko-KR" sz="2900" dirty="0" err="1">
                <a:solidFill>
                  <a:schemeClr val="tx2">
                    <a:lumMod val="75000"/>
                  </a:schemeClr>
                </a:solidFill>
                <a:hlinkClick r:id="rId3"/>
              </a:rPr>
              <a:t>aces.snu.ac.kr</a:t>
            </a:r>
            <a:endParaRPr lang="en-US" altLang="ko-KR" sz="2900" dirty="0">
              <a:solidFill>
                <a:schemeClr val="tx2">
                  <a:lumMod val="75000"/>
                </a:schemeClr>
              </a:solidFill>
            </a:endParaRPr>
          </a:p>
          <a:p>
            <a:pPr>
              <a:defRPr/>
            </a:pPr>
            <a:r>
              <a:rPr lang="en-US" altLang="ko-KR" sz="2900" dirty="0" smtClean="0">
                <a:solidFill>
                  <a:schemeClr val="tx2">
                    <a:lumMod val="75000"/>
                  </a:schemeClr>
                </a:solidFill>
              </a:rPr>
              <a:t>September 11, 2013</a:t>
            </a:r>
            <a:endParaRPr lang="ko-KR" altLang="en-US" sz="2900" dirty="0">
              <a:solidFill>
                <a:schemeClr val="tx2">
                  <a:lumMod val="75000"/>
                </a:schemeClr>
              </a:solidFill>
            </a:endParaRPr>
          </a:p>
        </p:txBody>
      </p:sp>
    </p:spTree>
    <p:extLst>
      <p:ext uri="{BB962C8B-B14F-4D97-AF65-F5344CB8AC3E}">
        <p14:creationId xmlns:p14="http://schemas.microsoft.com/office/powerpoint/2010/main" val="155548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Work-group Size </a:t>
            </a:r>
            <a:r>
              <a:rPr lang="en-US" altLang="ko-KR" dirty="0" smtClean="0"/>
              <a:t>Selection (contd.)</a:t>
            </a:r>
            <a:endParaRPr lang="en-US" dirty="0"/>
          </a:p>
        </p:txBody>
      </p:sp>
      <p:sp>
        <p:nvSpPr>
          <p:cNvPr id="4" name="Slide Number Placeholder 3"/>
          <p:cNvSpPr>
            <a:spLocks noGrp="1"/>
          </p:cNvSpPr>
          <p:nvPr>
            <p:ph type="sldNum" sz="quarter" idx="12"/>
          </p:nvPr>
        </p:nvSpPr>
        <p:spPr/>
        <p:txBody>
          <a:bodyPr/>
          <a:lstStyle/>
          <a:p>
            <a:pPr>
              <a:defRPr/>
            </a:pPr>
            <a:fld id="{4EE77DE5-AB5E-4C24-BC45-A656BAF05F65}" type="slidenum">
              <a:rPr lang="ko-KR" altLang="en-US" smtClean="0"/>
              <a:pPr>
                <a:defRPr/>
              </a:pPr>
              <a:t>10</a:t>
            </a:fld>
            <a:endParaRPr lang="ko-KR" altLang="en-US"/>
          </a:p>
        </p:txBody>
      </p:sp>
      <p:grpSp>
        <p:nvGrpSpPr>
          <p:cNvPr id="221" name="그룹 220"/>
          <p:cNvGrpSpPr/>
          <p:nvPr/>
        </p:nvGrpSpPr>
        <p:grpSpPr>
          <a:xfrm>
            <a:off x="449288" y="2792895"/>
            <a:ext cx="1800000" cy="1800000"/>
            <a:chOff x="3243326" y="2031927"/>
            <a:chExt cx="2589170" cy="2588400"/>
          </a:xfrm>
        </p:grpSpPr>
        <p:sp>
          <p:nvSpPr>
            <p:cNvPr id="5" name="직사각형 4"/>
            <p:cNvSpPr/>
            <p:nvPr/>
          </p:nvSpPr>
          <p:spPr>
            <a:xfrm>
              <a:off x="3243326" y="2031927"/>
              <a:ext cx="2589170" cy="2588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a:stCxn id="5" idx="1"/>
              <a:endCxn id="5" idx="3"/>
            </p:cNvCxnSpPr>
            <p:nvPr/>
          </p:nvCxnSpPr>
          <p:spPr>
            <a:xfrm>
              <a:off x="3243326" y="3326127"/>
              <a:ext cx="25891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a:stCxn id="5" idx="0"/>
              <a:endCxn id="5" idx="2"/>
            </p:cNvCxnSpPr>
            <p:nvPr/>
          </p:nvCxnSpPr>
          <p:spPr>
            <a:xfrm>
              <a:off x="4537911" y="2031927"/>
              <a:ext cx="0" cy="258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그룹 7"/>
            <p:cNvGrpSpPr/>
            <p:nvPr/>
          </p:nvGrpSpPr>
          <p:grpSpPr>
            <a:xfrm>
              <a:off x="3278974" y="2074494"/>
              <a:ext cx="2517162" cy="2506634"/>
              <a:chOff x="3279206" y="1858470"/>
              <a:chExt cx="2517162" cy="2506634"/>
            </a:xfrm>
          </p:grpSpPr>
          <p:grpSp>
            <p:nvGrpSpPr>
              <p:cNvPr id="9" name="그룹 8"/>
              <p:cNvGrpSpPr/>
              <p:nvPr/>
            </p:nvGrpSpPr>
            <p:grpSpPr>
              <a:xfrm>
                <a:off x="3279206" y="1858470"/>
                <a:ext cx="2516914" cy="576064"/>
                <a:chOff x="3279206" y="1858470"/>
                <a:chExt cx="2516914" cy="576064"/>
              </a:xfrm>
            </p:grpSpPr>
            <p:grpSp>
              <p:nvGrpSpPr>
                <p:cNvPr id="169" name="그룹 168"/>
                <p:cNvGrpSpPr/>
                <p:nvPr/>
              </p:nvGrpSpPr>
              <p:grpSpPr>
                <a:xfrm>
                  <a:off x="3279206" y="1858470"/>
                  <a:ext cx="576048" cy="576064"/>
                  <a:chOff x="1187624" y="1484784"/>
                  <a:chExt cx="576048" cy="576064"/>
                </a:xfrm>
              </p:grpSpPr>
              <p:grpSp>
                <p:nvGrpSpPr>
                  <p:cNvPr id="209" name="그룹 208"/>
                  <p:cNvGrpSpPr/>
                  <p:nvPr/>
                </p:nvGrpSpPr>
                <p:grpSpPr>
                  <a:xfrm>
                    <a:off x="1187624" y="1484784"/>
                    <a:ext cx="576048" cy="144016"/>
                    <a:chOff x="1187624" y="1484784"/>
                    <a:chExt cx="576048" cy="144016"/>
                  </a:xfrm>
                </p:grpSpPr>
                <p:sp>
                  <p:nvSpPr>
                    <p:cNvPr id="218" name="직사각형 21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9" name="직사각형 21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0" name="직사각형 21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0" name="그룹 209"/>
                  <p:cNvGrpSpPr/>
                  <p:nvPr/>
                </p:nvGrpSpPr>
                <p:grpSpPr>
                  <a:xfrm>
                    <a:off x="1187624" y="1700808"/>
                    <a:ext cx="576048" cy="144016"/>
                    <a:chOff x="1187624" y="1484784"/>
                    <a:chExt cx="576048" cy="144016"/>
                  </a:xfrm>
                </p:grpSpPr>
                <p:sp>
                  <p:nvSpPr>
                    <p:cNvPr id="215" name="직사각형 21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6" name="직사각형 21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7" name="직사각형 21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1" name="그룹 210"/>
                  <p:cNvGrpSpPr/>
                  <p:nvPr/>
                </p:nvGrpSpPr>
                <p:grpSpPr>
                  <a:xfrm>
                    <a:off x="1187624" y="1916832"/>
                    <a:ext cx="576048" cy="144016"/>
                    <a:chOff x="1187624" y="1484784"/>
                    <a:chExt cx="576048" cy="144016"/>
                  </a:xfrm>
                </p:grpSpPr>
                <p:sp>
                  <p:nvSpPr>
                    <p:cNvPr id="212" name="직사각형 21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 name="직사각형 21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4" name="직사각형 21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70" name="그룹 169"/>
                <p:cNvGrpSpPr/>
                <p:nvPr/>
              </p:nvGrpSpPr>
              <p:grpSpPr>
                <a:xfrm>
                  <a:off x="3923928" y="1858470"/>
                  <a:ext cx="576048" cy="576064"/>
                  <a:chOff x="1187624" y="1484784"/>
                  <a:chExt cx="576048" cy="576064"/>
                </a:xfrm>
              </p:grpSpPr>
              <p:grpSp>
                <p:nvGrpSpPr>
                  <p:cNvPr id="197" name="그룹 196"/>
                  <p:cNvGrpSpPr/>
                  <p:nvPr/>
                </p:nvGrpSpPr>
                <p:grpSpPr>
                  <a:xfrm>
                    <a:off x="1187624" y="1484784"/>
                    <a:ext cx="576048" cy="144016"/>
                    <a:chOff x="1187624" y="1484784"/>
                    <a:chExt cx="576048" cy="144016"/>
                  </a:xfrm>
                </p:grpSpPr>
                <p:sp>
                  <p:nvSpPr>
                    <p:cNvPr id="206" name="직사각형 20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7" name="직사각형 20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8" name="직사각형 20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8" name="그룹 197"/>
                  <p:cNvGrpSpPr/>
                  <p:nvPr/>
                </p:nvGrpSpPr>
                <p:grpSpPr>
                  <a:xfrm>
                    <a:off x="1187624" y="1700808"/>
                    <a:ext cx="576048" cy="144016"/>
                    <a:chOff x="1187624" y="1484784"/>
                    <a:chExt cx="576048" cy="144016"/>
                  </a:xfrm>
                </p:grpSpPr>
                <p:sp>
                  <p:nvSpPr>
                    <p:cNvPr id="203" name="직사각형 20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직사각형 20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5" name="직사각형 20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9" name="그룹 198"/>
                  <p:cNvGrpSpPr/>
                  <p:nvPr/>
                </p:nvGrpSpPr>
                <p:grpSpPr>
                  <a:xfrm>
                    <a:off x="1187624" y="1916832"/>
                    <a:ext cx="576048" cy="144016"/>
                    <a:chOff x="1187624" y="1484784"/>
                    <a:chExt cx="576048" cy="144016"/>
                  </a:xfrm>
                </p:grpSpPr>
                <p:sp>
                  <p:nvSpPr>
                    <p:cNvPr id="200" name="직사각형 19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1" name="직사각형 20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직사각형 20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71" name="그룹 170"/>
                <p:cNvGrpSpPr/>
                <p:nvPr/>
              </p:nvGrpSpPr>
              <p:grpSpPr>
                <a:xfrm>
                  <a:off x="4572000" y="1858470"/>
                  <a:ext cx="576048" cy="576064"/>
                  <a:chOff x="1187624" y="1484784"/>
                  <a:chExt cx="576048" cy="576064"/>
                </a:xfrm>
              </p:grpSpPr>
              <p:grpSp>
                <p:nvGrpSpPr>
                  <p:cNvPr id="185" name="그룹 184"/>
                  <p:cNvGrpSpPr/>
                  <p:nvPr/>
                </p:nvGrpSpPr>
                <p:grpSpPr>
                  <a:xfrm>
                    <a:off x="1187624" y="1484784"/>
                    <a:ext cx="576048" cy="144016"/>
                    <a:chOff x="1187624" y="1484784"/>
                    <a:chExt cx="576048" cy="144016"/>
                  </a:xfrm>
                </p:grpSpPr>
                <p:sp>
                  <p:nvSpPr>
                    <p:cNvPr id="194" name="직사각형 19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직사각형 19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직사각형 19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6" name="그룹 185"/>
                  <p:cNvGrpSpPr/>
                  <p:nvPr/>
                </p:nvGrpSpPr>
                <p:grpSpPr>
                  <a:xfrm>
                    <a:off x="1187624" y="1700808"/>
                    <a:ext cx="576048" cy="144016"/>
                    <a:chOff x="1187624" y="1484784"/>
                    <a:chExt cx="576048" cy="144016"/>
                  </a:xfrm>
                </p:grpSpPr>
                <p:sp>
                  <p:nvSpPr>
                    <p:cNvPr id="191" name="직사각형 19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2" name="직사각형 19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3" name="직사각형 19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7" name="그룹 186"/>
                  <p:cNvGrpSpPr/>
                  <p:nvPr/>
                </p:nvGrpSpPr>
                <p:grpSpPr>
                  <a:xfrm>
                    <a:off x="1187624" y="1916832"/>
                    <a:ext cx="576048" cy="144016"/>
                    <a:chOff x="1187624" y="1484784"/>
                    <a:chExt cx="576048" cy="144016"/>
                  </a:xfrm>
                </p:grpSpPr>
                <p:sp>
                  <p:nvSpPr>
                    <p:cNvPr id="188" name="직사각형 18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직사각형 18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0" name="직사각형 18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72" name="그룹 171"/>
                <p:cNvGrpSpPr/>
                <p:nvPr/>
              </p:nvGrpSpPr>
              <p:grpSpPr>
                <a:xfrm>
                  <a:off x="5220072" y="1858470"/>
                  <a:ext cx="576048" cy="576064"/>
                  <a:chOff x="1187624" y="1484784"/>
                  <a:chExt cx="576048" cy="576064"/>
                </a:xfrm>
              </p:grpSpPr>
              <p:grpSp>
                <p:nvGrpSpPr>
                  <p:cNvPr id="173" name="그룹 172"/>
                  <p:cNvGrpSpPr/>
                  <p:nvPr/>
                </p:nvGrpSpPr>
                <p:grpSpPr>
                  <a:xfrm>
                    <a:off x="1187624" y="1484784"/>
                    <a:ext cx="576048" cy="144016"/>
                    <a:chOff x="1187624" y="1484784"/>
                    <a:chExt cx="576048" cy="144016"/>
                  </a:xfrm>
                </p:grpSpPr>
                <p:sp>
                  <p:nvSpPr>
                    <p:cNvPr id="182" name="직사각형 18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3" name="직사각형 18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4" name="직사각형 18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4" name="그룹 173"/>
                  <p:cNvGrpSpPr/>
                  <p:nvPr/>
                </p:nvGrpSpPr>
                <p:grpSpPr>
                  <a:xfrm>
                    <a:off x="1187624" y="1700808"/>
                    <a:ext cx="576048" cy="144016"/>
                    <a:chOff x="1187624" y="1484784"/>
                    <a:chExt cx="576048" cy="144016"/>
                  </a:xfrm>
                </p:grpSpPr>
                <p:sp>
                  <p:nvSpPr>
                    <p:cNvPr id="179" name="직사각형 17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0" name="직사각형 17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직사각형 18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5" name="그룹 174"/>
                  <p:cNvGrpSpPr/>
                  <p:nvPr/>
                </p:nvGrpSpPr>
                <p:grpSpPr>
                  <a:xfrm>
                    <a:off x="1187624" y="1916832"/>
                    <a:ext cx="576048" cy="144016"/>
                    <a:chOff x="1187624" y="1484784"/>
                    <a:chExt cx="576048" cy="144016"/>
                  </a:xfrm>
                </p:grpSpPr>
                <p:sp>
                  <p:nvSpPr>
                    <p:cNvPr id="176" name="직사각형 17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7" name="직사각형 17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8" name="직사각형 17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10" name="그룹 9"/>
              <p:cNvGrpSpPr/>
              <p:nvPr/>
            </p:nvGrpSpPr>
            <p:grpSpPr>
              <a:xfrm>
                <a:off x="3279454" y="2501993"/>
                <a:ext cx="2516914" cy="576064"/>
                <a:chOff x="3279206" y="1858470"/>
                <a:chExt cx="2516914" cy="576064"/>
              </a:xfrm>
            </p:grpSpPr>
            <p:grpSp>
              <p:nvGrpSpPr>
                <p:cNvPr id="117" name="그룹 116"/>
                <p:cNvGrpSpPr/>
                <p:nvPr/>
              </p:nvGrpSpPr>
              <p:grpSpPr>
                <a:xfrm>
                  <a:off x="3279206" y="1858470"/>
                  <a:ext cx="576048" cy="576064"/>
                  <a:chOff x="1187624" y="1484784"/>
                  <a:chExt cx="576048" cy="576064"/>
                </a:xfrm>
              </p:grpSpPr>
              <p:grpSp>
                <p:nvGrpSpPr>
                  <p:cNvPr id="157" name="그룹 156"/>
                  <p:cNvGrpSpPr/>
                  <p:nvPr/>
                </p:nvGrpSpPr>
                <p:grpSpPr>
                  <a:xfrm>
                    <a:off x="1187624" y="1484784"/>
                    <a:ext cx="576048" cy="144016"/>
                    <a:chOff x="1187624" y="1484784"/>
                    <a:chExt cx="576048" cy="144016"/>
                  </a:xfrm>
                </p:grpSpPr>
                <p:sp>
                  <p:nvSpPr>
                    <p:cNvPr id="166" name="직사각형 16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직사각형 16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직사각형 16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8" name="그룹 157"/>
                  <p:cNvGrpSpPr/>
                  <p:nvPr/>
                </p:nvGrpSpPr>
                <p:grpSpPr>
                  <a:xfrm>
                    <a:off x="1187624" y="1700808"/>
                    <a:ext cx="576048" cy="144016"/>
                    <a:chOff x="1187624" y="1484784"/>
                    <a:chExt cx="576048" cy="144016"/>
                  </a:xfrm>
                </p:grpSpPr>
                <p:sp>
                  <p:nvSpPr>
                    <p:cNvPr id="163" name="직사각형 16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직사각형 16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직사각형 16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9" name="그룹 158"/>
                  <p:cNvGrpSpPr/>
                  <p:nvPr/>
                </p:nvGrpSpPr>
                <p:grpSpPr>
                  <a:xfrm>
                    <a:off x="1187624" y="1916832"/>
                    <a:ext cx="576048" cy="144016"/>
                    <a:chOff x="1187624" y="1484784"/>
                    <a:chExt cx="576048" cy="144016"/>
                  </a:xfrm>
                </p:grpSpPr>
                <p:sp>
                  <p:nvSpPr>
                    <p:cNvPr id="160" name="직사각형 15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직사각형 16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직사각형 16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18" name="그룹 117"/>
                <p:cNvGrpSpPr/>
                <p:nvPr/>
              </p:nvGrpSpPr>
              <p:grpSpPr>
                <a:xfrm>
                  <a:off x="3923928" y="1858470"/>
                  <a:ext cx="576048" cy="576064"/>
                  <a:chOff x="1187624" y="1484784"/>
                  <a:chExt cx="576048" cy="576064"/>
                </a:xfrm>
              </p:grpSpPr>
              <p:grpSp>
                <p:nvGrpSpPr>
                  <p:cNvPr id="145" name="그룹 144"/>
                  <p:cNvGrpSpPr/>
                  <p:nvPr/>
                </p:nvGrpSpPr>
                <p:grpSpPr>
                  <a:xfrm>
                    <a:off x="1187624" y="1484784"/>
                    <a:ext cx="576048" cy="144016"/>
                    <a:chOff x="1187624" y="1484784"/>
                    <a:chExt cx="576048" cy="144016"/>
                  </a:xfrm>
                </p:grpSpPr>
                <p:sp>
                  <p:nvSpPr>
                    <p:cNvPr id="154" name="직사각형 15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직사각형 15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직사각형 15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6" name="그룹 145"/>
                  <p:cNvGrpSpPr/>
                  <p:nvPr/>
                </p:nvGrpSpPr>
                <p:grpSpPr>
                  <a:xfrm>
                    <a:off x="1187624" y="1700808"/>
                    <a:ext cx="576048" cy="144016"/>
                    <a:chOff x="1187624" y="1484784"/>
                    <a:chExt cx="576048" cy="144016"/>
                  </a:xfrm>
                </p:grpSpPr>
                <p:sp>
                  <p:nvSpPr>
                    <p:cNvPr id="151" name="직사각형 15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직사각형 15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직사각형 15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7" name="그룹 146"/>
                  <p:cNvGrpSpPr/>
                  <p:nvPr/>
                </p:nvGrpSpPr>
                <p:grpSpPr>
                  <a:xfrm>
                    <a:off x="1187624" y="1916832"/>
                    <a:ext cx="576048" cy="144016"/>
                    <a:chOff x="1187624" y="1484784"/>
                    <a:chExt cx="576048" cy="144016"/>
                  </a:xfrm>
                </p:grpSpPr>
                <p:sp>
                  <p:nvSpPr>
                    <p:cNvPr id="148" name="직사각형 14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직사각형 14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직사각형 14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19" name="그룹 118"/>
                <p:cNvGrpSpPr/>
                <p:nvPr/>
              </p:nvGrpSpPr>
              <p:grpSpPr>
                <a:xfrm>
                  <a:off x="4572000" y="1858470"/>
                  <a:ext cx="576048" cy="576064"/>
                  <a:chOff x="1187624" y="1484784"/>
                  <a:chExt cx="576048" cy="576064"/>
                </a:xfrm>
              </p:grpSpPr>
              <p:grpSp>
                <p:nvGrpSpPr>
                  <p:cNvPr id="133" name="그룹 132"/>
                  <p:cNvGrpSpPr/>
                  <p:nvPr/>
                </p:nvGrpSpPr>
                <p:grpSpPr>
                  <a:xfrm>
                    <a:off x="1187624" y="1484784"/>
                    <a:ext cx="576048" cy="144016"/>
                    <a:chOff x="1187624" y="1484784"/>
                    <a:chExt cx="576048" cy="144016"/>
                  </a:xfrm>
                </p:grpSpPr>
                <p:sp>
                  <p:nvSpPr>
                    <p:cNvPr id="142" name="직사각형 14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직사각형 14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직사각형 14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4" name="그룹 133"/>
                  <p:cNvGrpSpPr/>
                  <p:nvPr/>
                </p:nvGrpSpPr>
                <p:grpSpPr>
                  <a:xfrm>
                    <a:off x="1187624" y="1700808"/>
                    <a:ext cx="576048" cy="144016"/>
                    <a:chOff x="1187624" y="1484784"/>
                    <a:chExt cx="576048" cy="144016"/>
                  </a:xfrm>
                </p:grpSpPr>
                <p:sp>
                  <p:nvSpPr>
                    <p:cNvPr id="139" name="직사각형 13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직사각형 13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직사각형 14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5" name="그룹 134"/>
                  <p:cNvGrpSpPr/>
                  <p:nvPr/>
                </p:nvGrpSpPr>
                <p:grpSpPr>
                  <a:xfrm>
                    <a:off x="1187624" y="1916832"/>
                    <a:ext cx="576048" cy="144016"/>
                    <a:chOff x="1187624" y="1484784"/>
                    <a:chExt cx="576048" cy="144016"/>
                  </a:xfrm>
                </p:grpSpPr>
                <p:sp>
                  <p:nvSpPr>
                    <p:cNvPr id="136" name="직사각형 13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직사각형 13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직사각형 13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20" name="그룹 119"/>
                <p:cNvGrpSpPr/>
                <p:nvPr/>
              </p:nvGrpSpPr>
              <p:grpSpPr>
                <a:xfrm>
                  <a:off x="5220072" y="1858470"/>
                  <a:ext cx="576048" cy="576064"/>
                  <a:chOff x="1187624" y="1484784"/>
                  <a:chExt cx="576048" cy="576064"/>
                </a:xfrm>
              </p:grpSpPr>
              <p:grpSp>
                <p:nvGrpSpPr>
                  <p:cNvPr id="121" name="그룹 120"/>
                  <p:cNvGrpSpPr/>
                  <p:nvPr/>
                </p:nvGrpSpPr>
                <p:grpSpPr>
                  <a:xfrm>
                    <a:off x="1187624" y="1484784"/>
                    <a:ext cx="576048" cy="144016"/>
                    <a:chOff x="1187624" y="1484784"/>
                    <a:chExt cx="576048" cy="144016"/>
                  </a:xfrm>
                </p:grpSpPr>
                <p:sp>
                  <p:nvSpPr>
                    <p:cNvPr id="130" name="직사각형 12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직사각형 13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직사각형 13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2" name="그룹 121"/>
                  <p:cNvGrpSpPr/>
                  <p:nvPr/>
                </p:nvGrpSpPr>
                <p:grpSpPr>
                  <a:xfrm>
                    <a:off x="1187624" y="1700808"/>
                    <a:ext cx="576048" cy="144016"/>
                    <a:chOff x="1187624" y="1484784"/>
                    <a:chExt cx="576048" cy="144016"/>
                  </a:xfrm>
                </p:grpSpPr>
                <p:sp>
                  <p:nvSpPr>
                    <p:cNvPr id="127" name="직사각형 12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직사각형 12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직사각형 12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122"/>
                  <p:cNvGrpSpPr/>
                  <p:nvPr/>
                </p:nvGrpSpPr>
                <p:grpSpPr>
                  <a:xfrm>
                    <a:off x="1187624" y="1916832"/>
                    <a:ext cx="576048" cy="144016"/>
                    <a:chOff x="1187624" y="1484784"/>
                    <a:chExt cx="576048" cy="144016"/>
                  </a:xfrm>
                </p:grpSpPr>
                <p:sp>
                  <p:nvSpPr>
                    <p:cNvPr id="124" name="직사각형 12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직사각형 12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11" name="그룹 10"/>
              <p:cNvGrpSpPr/>
              <p:nvPr/>
            </p:nvGrpSpPr>
            <p:grpSpPr>
              <a:xfrm>
                <a:off x="3279454" y="3145516"/>
                <a:ext cx="2516914" cy="576064"/>
                <a:chOff x="3279206" y="1858470"/>
                <a:chExt cx="2516914" cy="576064"/>
              </a:xfrm>
            </p:grpSpPr>
            <p:grpSp>
              <p:nvGrpSpPr>
                <p:cNvPr id="65" name="그룹 64"/>
                <p:cNvGrpSpPr/>
                <p:nvPr/>
              </p:nvGrpSpPr>
              <p:grpSpPr>
                <a:xfrm>
                  <a:off x="3279206" y="1858470"/>
                  <a:ext cx="576048" cy="576064"/>
                  <a:chOff x="1187624" y="1484784"/>
                  <a:chExt cx="576048" cy="576064"/>
                </a:xfrm>
              </p:grpSpPr>
              <p:grpSp>
                <p:nvGrpSpPr>
                  <p:cNvPr id="105" name="그룹 104"/>
                  <p:cNvGrpSpPr/>
                  <p:nvPr/>
                </p:nvGrpSpPr>
                <p:grpSpPr>
                  <a:xfrm>
                    <a:off x="1187624" y="1484784"/>
                    <a:ext cx="576048" cy="144016"/>
                    <a:chOff x="1187624" y="1484784"/>
                    <a:chExt cx="576048" cy="144016"/>
                  </a:xfrm>
                </p:grpSpPr>
                <p:sp>
                  <p:nvSpPr>
                    <p:cNvPr id="114" name="직사각형 11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직사각형 11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6" name="그룹 105"/>
                  <p:cNvGrpSpPr/>
                  <p:nvPr/>
                </p:nvGrpSpPr>
                <p:grpSpPr>
                  <a:xfrm>
                    <a:off x="1187624" y="1700808"/>
                    <a:ext cx="576048" cy="144016"/>
                    <a:chOff x="1187624" y="1484784"/>
                    <a:chExt cx="576048" cy="144016"/>
                  </a:xfrm>
                </p:grpSpPr>
                <p:sp>
                  <p:nvSpPr>
                    <p:cNvPr id="111" name="직사각형 11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직사각형 11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7" name="그룹 106"/>
                  <p:cNvGrpSpPr/>
                  <p:nvPr/>
                </p:nvGrpSpPr>
                <p:grpSpPr>
                  <a:xfrm>
                    <a:off x="1187624" y="1916832"/>
                    <a:ext cx="576048" cy="144016"/>
                    <a:chOff x="1187624" y="1484784"/>
                    <a:chExt cx="576048" cy="144016"/>
                  </a:xfrm>
                </p:grpSpPr>
                <p:sp>
                  <p:nvSpPr>
                    <p:cNvPr id="108" name="직사각형 10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직사각형 10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6" name="그룹 65"/>
                <p:cNvGrpSpPr/>
                <p:nvPr/>
              </p:nvGrpSpPr>
              <p:grpSpPr>
                <a:xfrm>
                  <a:off x="3923928" y="1858470"/>
                  <a:ext cx="576048" cy="576064"/>
                  <a:chOff x="1187624" y="1484784"/>
                  <a:chExt cx="576048" cy="576064"/>
                </a:xfrm>
              </p:grpSpPr>
              <p:grpSp>
                <p:nvGrpSpPr>
                  <p:cNvPr id="93" name="그룹 92"/>
                  <p:cNvGrpSpPr/>
                  <p:nvPr/>
                </p:nvGrpSpPr>
                <p:grpSpPr>
                  <a:xfrm>
                    <a:off x="1187624" y="1484784"/>
                    <a:ext cx="576048" cy="144016"/>
                    <a:chOff x="1187624" y="1484784"/>
                    <a:chExt cx="576048" cy="144016"/>
                  </a:xfrm>
                </p:grpSpPr>
                <p:sp>
                  <p:nvSpPr>
                    <p:cNvPr id="102" name="직사각형 10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직사각형 10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직사각형 10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4" name="그룹 93"/>
                  <p:cNvGrpSpPr/>
                  <p:nvPr/>
                </p:nvGrpSpPr>
                <p:grpSpPr>
                  <a:xfrm>
                    <a:off x="1187624" y="1700808"/>
                    <a:ext cx="576048" cy="144016"/>
                    <a:chOff x="1187624" y="1484784"/>
                    <a:chExt cx="576048" cy="144016"/>
                  </a:xfrm>
                </p:grpSpPr>
                <p:sp>
                  <p:nvSpPr>
                    <p:cNvPr id="99" name="직사각형 9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직사각형 9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직사각형 10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5" name="그룹 94"/>
                  <p:cNvGrpSpPr/>
                  <p:nvPr/>
                </p:nvGrpSpPr>
                <p:grpSpPr>
                  <a:xfrm>
                    <a:off x="1187624" y="1916832"/>
                    <a:ext cx="576048" cy="144016"/>
                    <a:chOff x="1187624" y="1484784"/>
                    <a:chExt cx="576048" cy="144016"/>
                  </a:xfrm>
                </p:grpSpPr>
                <p:sp>
                  <p:nvSpPr>
                    <p:cNvPr id="96" name="직사각형 9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직사각형 9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직사각형 9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7" name="그룹 66"/>
                <p:cNvGrpSpPr/>
                <p:nvPr/>
              </p:nvGrpSpPr>
              <p:grpSpPr>
                <a:xfrm>
                  <a:off x="4572000" y="1858470"/>
                  <a:ext cx="576048" cy="576064"/>
                  <a:chOff x="1187624" y="1484784"/>
                  <a:chExt cx="576048" cy="576064"/>
                </a:xfrm>
              </p:grpSpPr>
              <p:grpSp>
                <p:nvGrpSpPr>
                  <p:cNvPr id="81" name="그룹 80"/>
                  <p:cNvGrpSpPr/>
                  <p:nvPr/>
                </p:nvGrpSpPr>
                <p:grpSpPr>
                  <a:xfrm>
                    <a:off x="1187624" y="1484784"/>
                    <a:ext cx="576048" cy="144016"/>
                    <a:chOff x="1187624" y="1484784"/>
                    <a:chExt cx="576048" cy="144016"/>
                  </a:xfrm>
                </p:grpSpPr>
                <p:sp>
                  <p:nvSpPr>
                    <p:cNvPr id="90" name="직사각형 8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직사각형 9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2" name="그룹 81"/>
                  <p:cNvGrpSpPr/>
                  <p:nvPr/>
                </p:nvGrpSpPr>
                <p:grpSpPr>
                  <a:xfrm>
                    <a:off x="1187624" y="1700808"/>
                    <a:ext cx="576048" cy="144016"/>
                    <a:chOff x="1187624" y="1484784"/>
                    <a:chExt cx="576048" cy="144016"/>
                  </a:xfrm>
                </p:grpSpPr>
                <p:sp>
                  <p:nvSpPr>
                    <p:cNvPr id="87" name="직사각형 8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직사각형 8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3" name="그룹 82"/>
                  <p:cNvGrpSpPr/>
                  <p:nvPr/>
                </p:nvGrpSpPr>
                <p:grpSpPr>
                  <a:xfrm>
                    <a:off x="1187624" y="1916832"/>
                    <a:ext cx="576048" cy="144016"/>
                    <a:chOff x="1187624" y="1484784"/>
                    <a:chExt cx="576048" cy="144016"/>
                  </a:xfrm>
                </p:grpSpPr>
                <p:sp>
                  <p:nvSpPr>
                    <p:cNvPr id="84" name="직사각형 8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직사각형 8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8" name="그룹 67"/>
                <p:cNvGrpSpPr/>
                <p:nvPr/>
              </p:nvGrpSpPr>
              <p:grpSpPr>
                <a:xfrm>
                  <a:off x="5220072" y="1858470"/>
                  <a:ext cx="576048" cy="576064"/>
                  <a:chOff x="1187624" y="1484784"/>
                  <a:chExt cx="576048" cy="576064"/>
                </a:xfrm>
              </p:grpSpPr>
              <p:grpSp>
                <p:nvGrpSpPr>
                  <p:cNvPr id="69" name="그룹 68"/>
                  <p:cNvGrpSpPr/>
                  <p:nvPr/>
                </p:nvGrpSpPr>
                <p:grpSpPr>
                  <a:xfrm>
                    <a:off x="1187624" y="1484784"/>
                    <a:ext cx="576048" cy="144016"/>
                    <a:chOff x="1187624" y="1484784"/>
                    <a:chExt cx="576048" cy="144016"/>
                  </a:xfrm>
                </p:grpSpPr>
                <p:sp>
                  <p:nvSpPr>
                    <p:cNvPr id="78" name="직사각형 7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0" name="그룹 69"/>
                  <p:cNvGrpSpPr/>
                  <p:nvPr/>
                </p:nvGrpSpPr>
                <p:grpSpPr>
                  <a:xfrm>
                    <a:off x="1187624" y="1700808"/>
                    <a:ext cx="576048" cy="144016"/>
                    <a:chOff x="1187624" y="1484784"/>
                    <a:chExt cx="576048" cy="144016"/>
                  </a:xfrm>
                </p:grpSpPr>
                <p:sp>
                  <p:nvSpPr>
                    <p:cNvPr id="75" name="직사각형 7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7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1" name="그룹 70"/>
                  <p:cNvGrpSpPr/>
                  <p:nvPr/>
                </p:nvGrpSpPr>
                <p:grpSpPr>
                  <a:xfrm>
                    <a:off x="1187624" y="1916832"/>
                    <a:ext cx="576048" cy="144016"/>
                    <a:chOff x="1187624" y="1484784"/>
                    <a:chExt cx="576048" cy="144016"/>
                  </a:xfrm>
                </p:grpSpPr>
                <p:sp>
                  <p:nvSpPr>
                    <p:cNvPr id="72" name="직사각형 7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직사각형 7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직사각형 7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12" name="그룹 11"/>
              <p:cNvGrpSpPr/>
              <p:nvPr/>
            </p:nvGrpSpPr>
            <p:grpSpPr>
              <a:xfrm>
                <a:off x="3279454" y="3789040"/>
                <a:ext cx="2516914" cy="576064"/>
                <a:chOff x="3279206" y="1858470"/>
                <a:chExt cx="2516914" cy="576064"/>
              </a:xfrm>
            </p:grpSpPr>
            <p:grpSp>
              <p:nvGrpSpPr>
                <p:cNvPr id="13" name="그룹 12"/>
                <p:cNvGrpSpPr/>
                <p:nvPr/>
              </p:nvGrpSpPr>
              <p:grpSpPr>
                <a:xfrm>
                  <a:off x="3279206" y="1858470"/>
                  <a:ext cx="576048" cy="576064"/>
                  <a:chOff x="1187624" y="1484784"/>
                  <a:chExt cx="576048" cy="576064"/>
                </a:xfrm>
              </p:grpSpPr>
              <p:grpSp>
                <p:nvGrpSpPr>
                  <p:cNvPr id="53" name="그룹 52"/>
                  <p:cNvGrpSpPr/>
                  <p:nvPr/>
                </p:nvGrpSpPr>
                <p:grpSpPr>
                  <a:xfrm>
                    <a:off x="1187624" y="1484784"/>
                    <a:ext cx="576048" cy="144016"/>
                    <a:chOff x="1187624" y="1484784"/>
                    <a:chExt cx="576048" cy="144016"/>
                  </a:xfrm>
                </p:grpSpPr>
                <p:sp>
                  <p:nvSpPr>
                    <p:cNvPr id="62" name="직사각형 6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 name="그룹 53"/>
                  <p:cNvGrpSpPr/>
                  <p:nvPr/>
                </p:nvGrpSpPr>
                <p:grpSpPr>
                  <a:xfrm>
                    <a:off x="1187624" y="1700808"/>
                    <a:ext cx="576048" cy="144016"/>
                    <a:chOff x="1187624" y="1484784"/>
                    <a:chExt cx="576048" cy="144016"/>
                  </a:xfrm>
                </p:grpSpPr>
                <p:sp>
                  <p:nvSpPr>
                    <p:cNvPr id="59" name="직사각형 5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54"/>
                  <p:cNvGrpSpPr/>
                  <p:nvPr/>
                </p:nvGrpSpPr>
                <p:grpSpPr>
                  <a:xfrm>
                    <a:off x="1187624" y="1916832"/>
                    <a:ext cx="576048" cy="144016"/>
                    <a:chOff x="1187624" y="1484784"/>
                    <a:chExt cx="576048" cy="144016"/>
                  </a:xfrm>
                </p:grpSpPr>
                <p:sp>
                  <p:nvSpPr>
                    <p:cNvPr id="56" name="직사각형 5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4" name="그룹 13"/>
                <p:cNvGrpSpPr/>
                <p:nvPr/>
              </p:nvGrpSpPr>
              <p:grpSpPr>
                <a:xfrm>
                  <a:off x="3923928" y="1858470"/>
                  <a:ext cx="576048" cy="576064"/>
                  <a:chOff x="1187624" y="1484784"/>
                  <a:chExt cx="576048" cy="576064"/>
                </a:xfrm>
              </p:grpSpPr>
              <p:grpSp>
                <p:nvGrpSpPr>
                  <p:cNvPr id="41" name="그룹 40"/>
                  <p:cNvGrpSpPr/>
                  <p:nvPr/>
                </p:nvGrpSpPr>
                <p:grpSpPr>
                  <a:xfrm>
                    <a:off x="1187624" y="1484784"/>
                    <a:ext cx="576048" cy="144016"/>
                    <a:chOff x="1187624" y="1484784"/>
                    <a:chExt cx="576048" cy="144016"/>
                  </a:xfrm>
                </p:grpSpPr>
                <p:sp>
                  <p:nvSpPr>
                    <p:cNvPr id="50" name="직사각형 4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그룹 41"/>
                  <p:cNvGrpSpPr/>
                  <p:nvPr/>
                </p:nvGrpSpPr>
                <p:grpSpPr>
                  <a:xfrm>
                    <a:off x="1187624" y="1700808"/>
                    <a:ext cx="576048" cy="144016"/>
                    <a:chOff x="1187624" y="1484784"/>
                    <a:chExt cx="576048" cy="144016"/>
                  </a:xfrm>
                </p:grpSpPr>
                <p:sp>
                  <p:nvSpPr>
                    <p:cNvPr id="47" name="직사각형 4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 name="그룹 42"/>
                  <p:cNvGrpSpPr/>
                  <p:nvPr/>
                </p:nvGrpSpPr>
                <p:grpSpPr>
                  <a:xfrm>
                    <a:off x="1187624" y="1916832"/>
                    <a:ext cx="576048" cy="144016"/>
                    <a:chOff x="1187624" y="1484784"/>
                    <a:chExt cx="576048" cy="144016"/>
                  </a:xfrm>
                </p:grpSpPr>
                <p:sp>
                  <p:nvSpPr>
                    <p:cNvPr id="44" name="직사각형 4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5" name="그룹 14"/>
                <p:cNvGrpSpPr/>
                <p:nvPr/>
              </p:nvGrpSpPr>
              <p:grpSpPr>
                <a:xfrm>
                  <a:off x="4572000" y="1858470"/>
                  <a:ext cx="576048" cy="576064"/>
                  <a:chOff x="1187624" y="1484784"/>
                  <a:chExt cx="576048" cy="576064"/>
                </a:xfrm>
              </p:grpSpPr>
              <p:grpSp>
                <p:nvGrpSpPr>
                  <p:cNvPr id="29" name="그룹 28"/>
                  <p:cNvGrpSpPr/>
                  <p:nvPr/>
                </p:nvGrpSpPr>
                <p:grpSpPr>
                  <a:xfrm>
                    <a:off x="1187624" y="1484784"/>
                    <a:ext cx="576048" cy="144016"/>
                    <a:chOff x="1187624" y="1484784"/>
                    <a:chExt cx="576048" cy="144016"/>
                  </a:xfrm>
                </p:grpSpPr>
                <p:sp>
                  <p:nvSpPr>
                    <p:cNvPr id="38" name="직사각형 3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 name="그룹 29"/>
                  <p:cNvGrpSpPr/>
                  <p:nvPr/>
                </p:nvGrpSpPr>
                <p:grpSpPr>
                  <a:xfrm>
                    <a:off x="1187624" y="1700808"/>
                    <a:ext cx="576048" cy="144016"/>
                    <a:chOff x="1187624" y="1484784"/>
                    <a:chExt cx="576048" cy="144016"/>
                  </a:xfrm>
                </p:grpSpPr>
                <p:sp>
                  <p:nvSpPr>
                    <p:cNvPr id="35" name="직사각형 3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 name="그룹 30"/>
                  <p:cNvGrpSpPr/>
                  <p:nvPr/>
                </p:nvGrpSpPr>
                <p:grpSpPr>
                  <a:xfrm>
                    <a:off x="1187624" y="1916832"/>
                    <a:ext cx="576048" cy="144016"/>
                    <a:chOff x="1187624" y="1484784"/>
                    <a:chExt cx="576048" cy="144016"/>
                  </a:xfrm>
                </p:grpSpPr>
                <p:sp>
                  <p:nvSpPr>
                    <p:cNvPr id="32" name="직사각형 3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그룹 15"/>
                <p:cNvGrpSpPr/>
                <p:nvPr/>
              </p:nvGrpSpPr>
              <p:grpSpPr>
                <a:xfrm>
                  <a:off x="5220072" y="1858470"/>
                  <a:ext cx="576048" cy="576064"/>
                  <a:chOff x="1187624" y="1484784"/>
                  <a:chExt cx="576048" cy="576064"/>
                </a:xfrm>
              </p:grpSpPr>
              <p:grpSp>
                <p:nvGrpSpPr>
                  <p:cNvPr id="17" name="그룹 16"/>
                  <p:cNvGrpSpPr/>
                  <p:nvPr/>
                </p:nvGrpSpPr>
                <p:grpSpPr>
                  <a:xfrm>
                    <a:off x="1187624" y="1484784"/>
                    <a:ext cx="576048" cy="144016"/>
                    <a:chOff x="1187624" y="1484784"/>
                    <a:chExt cx="576048" cy="144016"/>
                  </a:xfrm>
                </p:grpSpPr>
                <p:sp>
                  <p:nvSpPr>
                    <p:cNvPr id="26" name="직사각형 2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그룹 17"/>
                  <p:cNvGrpSpPr/>
                  <p:nvPr/>
                </p:nvGrpSpPr>
                <p:grpSpPr>
                  <a:xfrm>
                    <a:off x="1187624" y="1700808"/>
                    <a:ext cx="576048" cy="144016"/>
                    <a:chOff x="1187624" y="1484784"/>
                    <a:chExt cx="576048" cy="144016"/>
                  </a:xfrm>
                </p:grpSpPr>
                <p:sp>
                  <p:nvSpPr>
                    <p:cNvPr id="23" name="직사각형 2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8"/>
                  <p:cNvGrpSpPr/>
                  <p:nvPr/>
                </p:nvGrpSpPr>
                <p:grpSpPr>
                  <a:xfrm>
                    <a:off x="1187624" y="1916832"/>
                    <a:ext cx="576048" cy="144016"/>
                    <a:chOff x="1187624" y="1484784"/>
                    <a:chExt cx="576048" cy="144016"/>
                  </a:xfrm>
                </p:grpSpPr>
                <p:sp>
                  <p:nvSpPr>
                    <p:cNvPr id="20" name="직사각형 1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grpSp>
      <p:grpSp>
        <p:nvGrpSpPr>
          <p:cNvPr id="442" name="그룹 441"/>
          <p:cNvGrpSpPr/>
          <p:nvPr/>
        </p:nvGrpSpPr>
        <p:grpSpPr>
          <a:xfrm>
            <a:off x="2591677" y="2792895"/>
            <a:ext cx="1800000" cy="1800000"/>
            <a:chOff x="3243326" y="2031927"/>
            <a:chExt cx="2589170" cy="2588400"/>
          </a:xfrm>
        </p:grpSpPr>
        <p:sp>
          <p:nvSpPr>
            <p:cNvPr id="222" name="직사각형 221"/>
            <p:cNvSpPr/>
            <p:nvPr/>
          </p:nvSpPr>
          <p:spPr>
            <a:xfrm>
              <a:off x="3243326" y="2031927"/>
              <a:ext cx="2589170" cy="2588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3" name="직선 연결선 222"/>
            <p:cNvCxnSpPr>
              <a:stCxn id="222" idx="1"/>
              <a:endCxn id="222" idx="3"/>
            </p:cNvCxnSpPr>
            <p:nvPr/>
          </p:nvCxnSpPr>
          <p:spPr>
            <a:xfrm>
              <a:off x="3243326" y="3326127"/>
              <a:ext cx="25891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직선 연결선 223"/>
            <p:cNvCxnSpPr>
              <a:stCxn id="222" idx="0"/>
              <a:endCxn id="222" idx="2"/>
            </p:cNvCxnSpPr>
            <p:nvPr/>
          </p:nvCxnSpPr>
          <p:spPr>
            <a:xfrm>
              <a:off x="4537911" y="2031927"/>
              <a:ext cx="0" cy="258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5" name="그룹 224"/>
            <p:cNvGrpSpPr/>
            <p:nvPr/>
          </p:nvGrpSpPr>
          <p:grpSpPr>
            <a:xfrm>
              <a:off x="3278974" y="2074494"/>
              <a:ext cx="2517162" cy="2506634"/>
              <a:chOff x="3279206" y="1858470"/>
              <a:chExt cx="2517162" cy="2506634"/>
            </a:xfrm>
          </p:grpSpPr>
          <p:grpSp>
            <p:nvGrpSpPr>
              <p:cNvPr id="226" name="그룹 225"/>
              <p:cNvGrpSpPr/>
              <p:nvPr/>
            </p:nvGrpSpPr>
            <p:grpSpPr>
              <a:xfrm>
                <a:off x="3279206" y="1858470"/>
                <a:ext cx="2516914" cy="576064"/>
                <a:chOff x="3279206" y="1858470"/>
                <a:chExt cx="2516914" cy="576064"/>
              </a:xfrm>
            </p:grpSpPr>
            <p:grpSp>
              <p:nvGrpSpPr>
                <p:cNvPr id="386" name="그룹 385"/>
                <p:cNvGrpSpPr/>
                <p:nvPr/>
              </p:nvGrpSpPr>
              <p:grpSpPr>
                <a:xfrm>
                  <a:off x="3279206" y="1858470"/>
                  <a:ext cx="576048" cy="576064"/>
                  <a:chOff x="1187624" y="1484784"/>
                  <a:chExt cx="576048" cy="576064"/>
                </a:xfrm>
              </p:grpSpPr>
              <p:grpSp>
                <p:nvGrpSpPr>
                  <p:cNvPr id="426" name="그룹 425"/>
                  <p:cNvGrpSpPr/>
                  <p:nvPr/>
                </p:nvGrpSpPr>
                <p:grpSpPr>
                  <a:xfrm>
                    <a:off x="1187624" y="1484784"/>
                    <a:ext cx="576048" cy="144016"/>
                    <a:chOff x="1187624" y="1484784"/>
                    <a:chExt cx="576048" cy="144016"/>
                  </a:xfrm>
                </p:grpSpPr>
                <p:sp>
                  <p:nvSpPr>
                    <p:cNvPr id="435" name="직사각형 43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6" name="직사각형 43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7" name="직사각형 43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7" name="그룹 426"/>
                  <p:cNvGrpSpPr/>
                  <p:nvPr/>
                </p:nvGrpSpPr>
                <p:grpSpPr>
                  <a:xfrm>
                    <a:off x="1187624" y="1700808"/>
                    <a:ext cx="576048" cy="144016"/>
                    <a:chOff x="1187624" y="1484784"/>
                    <a:chExt cx="576048" cy="144016"/>
                  </a:xfrm>
                </p:grpSpPr>
                <p:sp>
                  <p:nvSpPr>
                    <p:cNvPr id="432" name="직사각형 43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3" name="직사각형 43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4" name="직사각형 43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8" name="그룹 427"/>
                  <p:cNvGrpSpPr/>
                  <p:nvPr/>
                </p:nvGrpSpPr>
                <p:grpSpPr>
                  <a:xfrm>
                    <a:off x="1187624" y="1916832"/>
                    <a:ext cx="576048" cy="144016"/>
                    <a:chOff x="1187624" y="1484784"/>
                    <a:chExt cx="576048" cy="144016"/>
                  </a:xfrm>
                </p:grpSpPr>
                <p:sp>
                  <p:nvSpPr>
                    <p:cNvPr id="429" name="직사각형 42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0" name="직사각형 42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1" name="직사각형 43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87" name="그룹 386"/>
                <p:cNvGrpSpPr/>
                <p:nvPr/>
              </p:nvGrpSpPr>
              <p:grpSpPr>
                <a:xfrm>
                  <a:off x="3923928" y="1858470"/>
                  <a:ext cx="576048" cy="576064"/>
                  <a:chOff x="1187624" y="1484784"/>
                  <a:chExt cx="576048" cy="576064"/>
                </a:xfrm>
              </p:grpSpPr>
              <p:grpSp>
                <p:nvGrpSpPr>
                  <p:cNvPr id="414" name="그룹 413"/>
                  <p:cNvGrpSpPr/>
                  <p:nvPr/>
                </p:nvGrpSpPr>
                <p:grpSpPr>
                  <a:xfrm>
                    <a:off x="1187624" y="1484784"/>
                    <a:ext cx="576048" cy="144016"/>
                    <a:chOff x="1187624" y="1484784"/>
                    <a:chExt cx="576048" cy="144016"/>
                  </a:xfrm>
                </p:grpSpPr>
                <p:sp>
                  <p:nvSpPr>
                    <p:cNvPr id="423" name="직사각형 42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4" name="직사각형 42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5" name="직사각형 42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5" name="그룹 414"/>
                  <p:cNvGrpSpPr/>
                  <p:nvPr/>
                </p:nvGrpSpPr>
                <p:grpSpPr>
                  <a:xfrm>
                    <a:off x="1187624" y="1700808"/>
                    <a:ext cx="576048" cy="144016"/>
                    <a:chOff x="1187624" y="1484784"/>
                    <a:chExt cx="576048" cy="144016"/>
                  </a:xfrm>
                </p:grpSpPr>
                <p:sp>
                  <p:nvSpPr>
                    <p:cNvPr id="420" name="직사각형 41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1" name="직사각형 42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2" name="직사각형 42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6" name="그룹 415"/>
                  <p:cNvGrpSpPr/>
                  <p:nvPr/>
                </p:nvGrpSpPr>
                <p:grpSpPr>
                  <a:xfrm>
                    <a:off x="1187624" y="1916832"/>
                    <a:ext cx="576048" cy="144016"/>
                    <a:chOff x="1187624" y="1484784"/>
                    <a:chExt cx="576048" cy="144016"/>
                  </a:xfrm>
                </p:grpSpPr>
                <p:sp>
                  <p:nvSpPr>
                    <p:cNvPr id="417" name="직사각형 41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8" name="직사각형 41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9" name="직사각형 41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88" name="그룹 387"/>
                <p:cNvGrpSpPr/>
                <p:nvPr/>
              </p:nvGrpSpPr>
              <p:grpSpPr>
                <a:xfrm>
                  <a:off x="4572000" y="1858470"/>
                  <a:ext cx="576048" cy="576064"/>
                  <a:chOff x="1187624" y="1484784"/>
                  <a:chExt cx="576048" cy="576064"/>
                </a:xfrm>
              </p:grpSpPr>
              <p:grpSp>
                <p:nvGrpSpPr>
                  <p:cNvPr id="402" name="그룹 401"/>
                  <p:cNvGrpSpPr/>
                  <p:nvPr/>
                </p:nvGrpSpPr>
                <p:grpSpPr>
                  <a:xfrm>
                    <a:off x="1187624" y="1484784"/>
                    <a:ext cx="576048" cy="144016"/>
                    <a:chOff x="1187624" y="1484784"/>
                    <a:chExt cx="576048" cy="144016"/>
                  </a:xfrm>
                </p:grpSpPr>
                <p:sp>
                  <p:nvSpPr>
                    <p:cNvPr id="411" name="직사각형 41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2" name="직사각형 41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3" name="직사각형 41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3" name="그룹 402"/>
                  <p:cNvGrpSpPr/>
                  <p:nvPr/>
                </p:nvGrpSpPr>
                <p:grpSpPr>
                  <a:xfrm>
                    <a:off x="1187624" y="1700808"/>
                    <a:ext cx="576048" cy="144016"/>
                    <a:chOff x="1187624" y="1484784"/>
                    <a:chExt cx="576048" cy="144016"/>
                  </a:xfrm>
                </p:grpSpPr>
                <p:sp>
                  <p:nvSpPr>
                    <p:cNvPr id="408" name="직사각형 40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9" name="직사각형 40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0" name="직사각형 40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4" name="그룹 403"/>
                  <p:cNvGrpSpPr/>
                  <p:nvPr/>
                </p:nvGrpSpPr>
                <p:grpSpPr>
                  <a:xfrm>
                    <a:off x="1187624" y="1916832"/>
                    <a:ext cx="576048" cy="144016"/>
                    <a:chOff x="1187624" y="1484784"/>
                    <a:chExt cx="576048" cy="144016"/>
                  </a:xfrm>
                </p:grpSpPr>
                <p:sp>
                  <p:nvSpPr>
                    <p:cNvPr id="405" name="직사각형 40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6" name="직사각형 40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7" name="직사각형 40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89" name="그룹 388"/>
                <p:cNvGrpSpPr/>
                <p:nvPr/>
              </p:nvGrpSpPr>
              <p:grpSpPr>
                <a:xfrm>
                  <a:off x="5220072" y="1858470"/>
                  <a:ext cx="576048" cy="576064"/>
                  <a:chOff x="1187624" y="1484784"/>
                  <a:chExt cx="576048" cy="576064"/>
                </a:xfrm>
              </p:grpSpPr>
              <p:grpSp>
                <p:nvGrpSpPr>
                  <p:cNvPr id="390" name="그룹 389"/>
                  <p:cNvGrpSpPr/>
                  <p:nvPr/>
                </p:nvGrpSpPr>
                <p:grpSpPr>
                  <a:xfrm>
                    <a:off x="1187624" y="1484784"/>
                    <a:ext cx="576048" cy="144016"/>
                    <a:chOff x="1187624" y="1484784"/>
                    <a:chExt cx="576048" cy="144016"/>
                  </a:xfrm>
                </p:grpSpPr>
                <p:sp>
                  <p:nvSpPr>
                    <p:cNvPr id="399" name="직사각형 39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0" name="직사각형 39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1" name="직사각형 40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91" name="그룹 390"/>
                  <p:cNvGrpSpPr/>
                  <p:nvPr/>
                </p:nvGrpSpPr>
                <p:grpSpPr>
                  <a:xfrm>
                    <a:off x="1187624" y="1700808"/>
                    <a:ext cx="576048" cy="144016"/>
                    <a:chOff x="1187624" y="1484784"/>
                    <a:chExt cx="576048" cy="144016"/>
                  </a:xfrm>
                </p:grpSpPr>
                <p:sp>
                  <p:nvSpPr>
                    <p:cNvPr id="396" name="직사각형 39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7" name="직사각형 39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8" name="직사각형 39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92" name="그룹 391"/>
                  <p:cNvGrpSpPr/>
                  <p:nvPr/>
                </p:nvGrpSpPr>
                <p:grpSpPr>
                  <a:xfrm>
                    <a:off x="1187624" y="1916832"/>
                    <a:ext cx="576048" cy="144016"/>
                    <a:chOff x="1187624" y="1484784"/>
                    <a:chExt cx="576048" cy="144016"/>
                  </a:xfrm>
                </p:grpSpPr>
                <p:sp>
                  <p:nvSpPr>
                    <p:cNvPr id="393" name="직사각형 39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4" name="직사각형 39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5" name="직사각형 39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227" name="그룹 226"/>
              <p:cNvGrpSpPr/>
              <p:nvPr/>
            </p:nvGrpSpPr>
            <p:grpSpPr>
              <a:xfrm>
                <a:off x="3279454" y="2501993"/>
                <a:ext cx="2516914" cy="576064"/>
                <a:chOff x="3279206" y="1858470"/>
                <a:chExt cx="2516914" cy="576064"/>
              </a:xfrm>
            </p:grpSpPr>
            <p:grpSp>
              <p:nvGrpSpPr>
                <p:cNvPr id="334" name="그룹 333"/>
                <p:cNvGrpSpPr/>
                <p:nvPr/>
              </p:nvGrpSpPr>
              <p:grpSpPr>
                <a:xfrm>
                  <a:off x="3279206" y="1858470"/>
                  <a:ext cx="576048" cy="576064"/>
                  <a:chOff x="1187624" y="1484784"/>
                  <a:chExt cx="576048" cy="576064"/>
                </a:xfrm>
              </p:grpSpPr>
              <p:grpSp>
                <p:nvGrpSpPr>
                  <p:cNvPr id="374" name="그룹 373"/>
                  <p:cNvGrpSpPr/>
                  <p:nvPr/>
                </p:nvGrpSpPr>
                <p:grpSpPr>
                  <a:xfrm>
                    <a:off x="1187624" y="1484784"/>
                    <a:ext cx="576048" cy="144016"/>
                    <a:chOff x="1187624" y="1484784"/>
                    <a:chExt cx="576048" cy="144016"/>
                  </a:xfrm>
                </p:grpSpPr>
                <p:sp>
                  <p:nvSpPr>
                    <p:cNvPr id="383" name="직사각형 38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직사각형 38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5" name="직사각형 38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75" name="그룹 374"/>
                  <p:cNvGrpSpPr/>
                  <p:nvPr/>
                </p:nvGrpSpPr>
                <p:grpSpPr>
                  <a:xfrm>
                    <a:off x="1187624" y="1700808"/>
                    <a:ext cx="576048" cy="144016"/>
                    <a:chOff x="1187624" y="1484784"/>
                    <a:chExt cx="576048" cy="144016"/>
                  </a:xfrm>
                </p:grpSpPr>
                <p:sp>
                  <p:nvSpPr>
                    <p:cNvPr id="380" name="직사각형 37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1" name="직사각형 38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2" name="직사각형 38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76" name="그룹 375"/>
                  <p:cNvGrpSpPr/>
                  <p:nvPr/>
                </p:nvGrpSpPr>
                <p:grpSpPr>
                  <a:xfrm>
                    <a:off x="1187624" y="1916832"/>
                    <a:ext cx="576048" cy="144016"/>
                    <a:chOff x="1187624" y="1484784"/>
                    <a:chExt cx="576048" cy="144016"/>
                  </a:xfrm>
                </p:grpSpPr>
                <p:sp>
                  <p:nvSpPr>
                    <p:cNvPr id="377" name="직사각형 37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8" name="직사각형 37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9" name="직사각형 37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35" name="그룹 334"/>
                <p:cNvGrpSpPr/>
                <p:nvPr/>
              </p:nvGrpSpPr>
              <p:grpSpPr>
                <a:xfrm>
                  <a:off x="3923928" y="1858470"/>
                  <a:ext cx="576048" cy="576064"/>
                  <a:chOff x="1187624" y="1484784"/>
                  <a:chExt cx="576048" cy="576064"/>
                </a:xfrm>
              </p:grpSpPr>
              <p:grpSp>
                <p:nvGrpSpPr>
                  <p:cNvPr id="362" name="그룹 361"/>
                  <p:cNvGrpSpPr/>
                  <p:nvPr/>
                </p:nvGrpSpPr>
                <p:grpSpPr>
                  <a:xfrm>
                    <a:off x="1187624" y="1484784"/>
                    <a:ext cx="576048" cy="144016"/>
                    <a:chOff x="1187624" y="1484784"/>
                    <a:chExt cx="576048" cy="144016"/>
                  </a:xfrm>
                </p:grpSpPr>
                <p:sp>
                  <p:nvSpPr>
                    <p:cNvPr id="371" name="직사각형 37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2" name="직사각형 37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3" name="직사각형 37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3" name="그룹 362"/>
                  <p:cNvGrpSpPr/>
                  <p:nvPr/>
                </p:nvGrpSpPr>
                <p:grpSpPr>
                  <a:xfrm>
                    <a:off x="1187624" y="1700808"/>
                    <a:ext cx="576048" cy="144016"/>
                    <a:chOff x="1187624" y="1484784"/>
                    <a:chExt cx="576048" cy="144016"/>
                  </a:xfrm>
                </p:grpSpPr>
                <p:sp>
                  <p:nvSpPr>
                    <p:cNvPr id="368" name="직사각형 36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9" name="직사각형 36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0" name="직사각형 36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4" name="그룹 363"/>
                  <p:cNvGrpSpPr/>
                  <p:nvPr/>
                </p:nvGrpSpPr>
                <p:grpSpPr>
                  <a:xfrm>
                    <a:off x="1187624" y="1916832"/>
                    <a:ext cx="576048" cy="144016"/>
                    <a:chOff x="1187624" y="1484784"/>
                    <a:chExt cx="576048" cy="144016"/>
                  </a:xfrm>
                </p:grpSpPr>
                <p:sp>
                  <p:nvSpPr>
                    <p:cNvPr id="365" name="직사각형 36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6" name="직사각형 36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7" name="직사각형 36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36" name="그룹 335"/>
                <p:cNvGrpSpPr/>
                <p:nvPr/>
              </p:nvGrpSpPr>
              <p:grpSpPr>
                <a:xfrm>
                  <a:off x="4572000" y="1858470"/>
                  <a:ext cx="576048" cy="576064"/>
                  <a:chOff x="1187624" y="1484784"/>
                  <a:chExt cx="576048" cy="576064"/>
                </a:xfrm>
              </p:grpSpPr>
              <p:grpSp>
                <p:nvGrpSpPr>
                  <p:cNvPr id="350" name="그룹 349"/>
                  <p:cNvGrpSpPr/>
                  <p:nvPr/>
                </p:nvGrpSpPr>
                <p:grpSpPr>
                  <a:xfrm>
                    <a:off x="1187624" y="1484784"/>
                    <a:ext cx="576048" cy="144016"/>
                    <a:chOff x="1187624" y="1484784"/>
                    <a:chExt cx="576048" cy="144016"/>
                  </a:xfrm>
                </p:grpSpPr>
                <p:sp>
                  <p:nvSpPr>
                    <p:cNvPr id="359" name="직사각형 35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0" name="직사각형 35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1" name="직사각형 36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1" name="그룹 350"/>
                  <p:cNvGrpSpPr/>
                  <p:nvPr/>
                </p:nvGrpSpPr>
                <p:grpSpPr>
                  <a:xfrm>
                    <a:off x="1187624" y="1700808"/>
                    <a:ext cx="576048" cy="144016"/>
                    <a:chOff x="1187624" y="1484784"/>
                    <a:chExt cx="576048" cy="144016"/>
                  </a:xfrm>
                </p:grpSpPr>
                <p:sp>
                  <p:nvSpPr>
                    <p:cNvPr id="356" name="직사각형 35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7" name="직사각형 35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8" name="직사각형 35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2" name="그룹 351"/>
                  <p:cNvGrpSpPr/>
                  <p:nvPr/>
                </p:nvGrpSpPr>
                <p:grpSpPr>
                  <a:xfrm>
                    <a:off x="1187624" y="1916832"/>
                    <a:ext cx="576048" cy="144016"/>
                    <a:chOff x="1187624" y="1484784"/>
                    <a:chExt cx="576048" cy="144016"/>
                  </a:xfrm>
                </p:grpSpPr>
                <p:sp>
                  <p:nvSpPr>
                    <p:cNvPr id="353" name="직사각형 35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4" name="직사각형 35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5" name="직사각형 35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37" name="그룹 336"/>
                <p:cNvGrpSpPr/>
                <p:nvPr/>
              </p:nvGrpSpPr>
              <p:grpSpPr>
                <a:xfrm>
                  <a:off x="5220072" y="1858470"/>
                  <a:ext cx="576048" cy="576064"/>
                  <a:chOff x="1187624" y="1484784"/>
                  <a:chExt cx="576048" cy="576064"/>
                </a:xfrm>
              </p:grpSpPr>
              <p:grpSp>
                <p:nvGrpSpPr>
                  <p:cNvPr id="338" name="그룹 337"/>
                  <p:cNvGrpSpPr/>
                  <p:nvPr/>
                </p:nvGrpSpPr>
                <p:grpSpPr>
                  <a:xfrm>
                    <a:off x="1187624" y="1484784"/>
                    <a:ext cx="576048" cy="144016"/>
                    <a:chOff x="1187624" y="1484784"/>
                    <a:chExt cx="576048" cy="144016"/>
                  </a:xfrm>
                </p:grpSpPr>
                <p:sp>
                  <p:nvSpPr>
                    <p:cNvPr id="347" name="직사각형 34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8" name="직사각형 34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9" name="직사각형 34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9" name="그룹 338"/>
                  <p:cNvGrpSpPr/>
                  <p:nvPr/>
                </p:nvGrpSpPr>
                <p:grpSpPr>
                  <a:xfrm>
                    <a:off x="1187624" y="1700808"/>
                    <a:ext cx="576048" cy="144016"/>
                    <a:chOff x="1187624" y="1484784"/>
                    <a:chExt cx="576048" cy="144016"/>
                  </a:xfrm>
                </p:grpSpPr>
                <p:sp>
                  <p:nvSpPr>
                    <p:cNvPr id="344" name="직사각형 34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5" name="직사각형 34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6" name="직사각형 34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0" name="그룹 339"/>
                  <p:cNvGrpSpPr/>
                  <p:nvPr/>
                </p:nvGrpSpPr>
                <p:grpSpPr>
                  <a:xfrm>
                    <a:off x="1187624" y="1916832"/>
                    <a:ext cx="576048" cy="144016"/>
                    <a:chOff x="1187624" y="1484784"/>
                    <a:chExt cx="576048" cy="144016"/>
                  </a:xfrm>
                </p:grpSpPr>
                <p:sp>
                  <p:nvSpPr>
                    <p:cNvPr id="341" name="직사각형 34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2" name="직사각형 34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3" name="직사각형 34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228" name="그룹 227"/>
              <p:cNvGrpSpPr/>
              <p:nvPr/>
            </p:nvGrpSpPr>
            <p:grpSpPr>
              <a:xfrm>
                <a:off x="3279454" y="3145516"/>
                <a:ext cx="2516914" cy="576064"/>
                <a:chOff x="3279206" y="1858470"/>
                <a:chExt cx="2516914" cy="576064"/>
              </a:xfrm>
            </p:grpSpPr>
            <p:grpSp>
              <p:nvGrpSpPr>
                <p:cNvPr id="282" name="그룹 281"/>
                <p:cNvGrpSpPr/>
                <p:nvPr/>
              </p:nvGrpSpPr>
              <p:grpSpPr>
                <a:xfrm>
                  <a:off x="3279206" y="1858470"/>
                  <a:ext cx="576048" cy="576064"/>
                  <a:chOff x="1187624" y="1484784"/>
                  <a:chExt cx="576048" cy="576064"/>
                </a:xfrm>
              </p:grpSpPr>
              <p:grpSp>
                <p:nvGrpSpPr>
                  <p:cNvPr id="322" name="그룹 321"/>
                  <p:cNvGrpSpPr/>
                  <p:nvPr/>
                </p:nvGrpSpPr>
                <p:grpSpPr>
                  <a:xfrm>
                    <a:off x="1187624" y="1484784"/>
                    <a:ext cx="576048" cy="144016"/>
                    <a:chOff x="1187624" y="1484784"/>
                    <a:chExt cx="576048" cy="144016"/>
                  </a:xfrm>
                </p:grpSpPr>
                <p:sp>
                  <p:nvSpPr>
                    <p:cNvPr id="331" name="직사각형 33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2" name="직사각형 33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3" name="직사각형 33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23" name="그룹 322"/>
                  <p:cNvGrpSpPr/>
                  <p:nvPr/>
                </p:nvGrpSpPr>
                <p:grpSpPr>
                  <a:xfrm>
                    <a:off x="1187624" y="1700808"/>
                    <a:ext cx="576048" cy="144016"/>
                    <a:chOff x="1187624" y="1484784"/>
                    <a:chExt cx="576048" cy="144016"/>
                  </a:xfrm>
                </p:grpSpPr>
                <p:sp>
                  <p:nvSpPr>
                    <p:cNvPr id="328" name="직사각형 32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9" name="직사각형 32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0" name="직사각형 32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24" name="그룹 323"/>
                  <p:cNvGrpSpPr/>
                  <p:nvPr/>
                </p:nvGrpSpPr>
                <p:grpSpPr>
                  <a:xfrm>
                    <a:off x="1187624" y="1916832"/>
                    <a:ext cx="576048" cy="144016"/>
                    <a:chOff x="1187624" y="1484784"/>
                    <a:chExt cx="576048" cy="144016"/>
                  </a:xfrm>
                </p:grpSpPr>
                <p:sp>
                  <p:nvSpPr>
                    <p:cNvPr id="325" name="직사각형 32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6" name="직사각형 32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7" name="직사각형 32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283" name="그룹 282"/>
                <p:cNvGrpSpPr/>
                <p:nvPr/>
              </p:nvGrpSpPr>
              <p:grpSpPr>
                <a:xfrm>
                  <a:off x="3923928" y="1858470"/>
                  <a:ext cx="576048" cy="576064"/>
                  <a:chOff x="1187624" y="1484784"/>
                  <a:chExt cx="576048" cy="576064"/>
                </a:xfrm>
              </p:grpSpPr>
              <p:grpSp>
                <p:nvGrpSpPr>
                  <p:cNvPr id="310" name="그룹 309"/>
                  <p:cNvGrpSpPr/>
                  <p:nvPr/>
                </p:nvGrpSpPr>
                <p:grpSpPr>
                  <a:xfrm>
                    <a:off x="1187624" y="1484784"/>
                    <a:ext cx="576048" cy="144016"/>
                    <a:chOff x="1187624" y="1484784"/>
                    <a:chExt cx="576048" cy="144016"/>
                  </a:xfrm>
                </p:grpSpPr>
                <p:sp>
                  <p:nvSpPr>
                    <p:cNvPr id="319" name="직사각형 31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0" name="직사각형 31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1" name="직사각형 32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1" name="그룹 310"/>
                  <p:cNvGrpSpPr/>
                  <p:nvPr/>
                </p:nvGrpSpPr>
                <p:grpSpPr>
                  <a:xfrm>
                    <a:off x="1187624" y="1700808"/>
                    <a:ext cx="576048" cy="144016"/>
                    <a:chOff x="1187624" y="1484784"/>
                    <a:chExt cx="576048" cy="144016"/>
                  </a:xfrm>
                </p:grpSpPr>
                <p:sp>
                  <p:nvSpPr>
                    <p:cNvPr id="316" name="직사각형 31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7" name="직사각형 31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8" name="직사각형 31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2" name="그룹 311"/>
                  <p:cNvGrpSpPr/>
                  <p:nvPr/>
                </p:nvGrpSpPr>
                <p:grpSpPr>
                  <a:xfrm>
                    <a:off x="1187624" y="1916832"/>
                    <a:ext cx="576048" cy="144016"/>
                    <a:chOff x="1187624" y="1484784"/>
                    <a:chExt cx="576048" cy="144016"/>
                  </a:xfrm>
                </p:grpSpPr>
                <p:sp>
                  <p:nvSpPr>
                    <p:cNvPr id="313" name="직사각형 31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4" name="직사각형 31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5" name="직사각형 31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284" name="그룹 283"/>
                <p:cNvGrpSpPr/>
                <p:nvPr/>
              </p:nvGrpSpPr>
              <p:grpSpPr>
                <a:xfrm>
                  <a:off x="4572000" y="1858470"/>
                  <a:ext cx="576048" cy="576064"/>
                  <a:chOff x="1187624" y="1484784"/>
                  <a:chExt cx="576048" cy="576064"/>
                </a:xfrm>
              </p:grpSpPr>
              <p:grpSp>
                <p:nvGrpSpPr>
                  <p:cNvPr id="298" name="그룹 297"/>
                  <p:cNvGrpSpPr/>
                  <p:nvPr/>
                </p:nvGrpSpPr>
                <p:grpSpPr>
                  <a:xfrm>
                    <a:off x="1187624" y="1484784"/>
                    <a:ext cx="576048" cy="144016"/>
                    <a:chOff x="1187624" y="1484784"/>
                    <a:chExt cx="576048" cy="144016"/>
                  </a:xfrm>
                </p:grpSpPr>
                <p:sp>
                  <p:nvSpPr>
                    <p:cNvPr id="307" name="직사각형 30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8" name="직사각형 30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9" name="직사각형 30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9" name="그룹 298"/>
                  <p:cNvGrpSpPr/>
                  <p:nvPr/>
                </p:nvGrpSpPr>
                <p:grpSpPr>
                  <a:xfrm>
                    <a:off x="1187624" y="1700808"/>
                    <a:ext cx="576048" cy="144016"/>
                    <a:chOff x="1187624" y="1484784"/>
                    <a:chExt cx="576048" cy="144016"/>
                  </a:xfrm>
                </p:grpSpPr>
                <p:sp>
                  <p:nvSpPr>
                    <p:cNvPr id="304" name="직사각형 30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5" name="직사각형 30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6" name="직사각형 30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0" name="그룹 299"/>
                  <p:cNvGrpSpPr/>
                  <p:nvPr/>
                </p:nvGrpSpPr>
                <p:grpSpPr>
                  <a:xfrm>
                    <a:off x="1187624" y="1916832"/>
                    <a:ext cx="576048" cy="144016"/>
                    <a:chOff x="1187624" y="1484784"/>
                    <a:chExt cx="576048" cy="144016"/>
                  </a:xfrm>
                </p:grpSpPr>
                <p:sp>
                  <p:nvSpPr>
                    <p:cNvPr id="301" name="직사각형 30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2" name="직사각형 30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3" name="직사각형 30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285" name="그룹 284"/>
                <p:cNvGrpSpPr/>
                <p:nvPr/>
              </p:nvGrpSpPr>
              <p:grpSpPr>
                <a:xfrm>
                  <a:off x="5220072" y="1858470"/>
                  <a:ext cx="576048" cy="576064"/>
                  <a:chOff x="1187624" y="1484784"/>
                  <a:chExt cx="576048" cy="576064"/>
                </a:xfrm>
              </p:grpSpPr>
              <p:grpSp>
                <p:nvGrpSpPr>
                  <p:cNvPr id="286" name="그룹 285"/>
                  <p:cNvGrpSpPr/>
                  <p:nvPr/>
                </p:nvGrpSpPr>
                <p:grpSpPr>
                  <a:xfrm>
                    <a:off x="1187624" y="1484784"/>
                    <a:ext cx="576048" cy="144016"/>
                    <a:chOff x="1187624" y="1484784"/>
                    <a:chExt cx="576048" cy="144016"/>
                  </a:xfrm>
                </p:grpSpPr>
                <p:sp>
                  <p:nvSpPr>
                    <p:cNvPr id="295" name="직사각형 29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6" name="직사각형 29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7" name="직사각형 29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7" name="그룹 286"/>
                  <p:cNvGrpSpPr/>
                  <p:nvPr/>
                </p:nvGrpSpPr>
                <p:grpSpPr>
                  <a:xfrm>
                    <a:off x="1187624" y="1700808"/>
                    <a:ext cx="576048" cy="144016"/>
                    <a:chOff x="1187624" y="1484784"/>
                    <a:chExt cx="576048" cy="144016"/>
                  </a:xfrm>
                </p:grpSpPr>
                <p:sp>
                  <p:nvSpPr>
                    <p:cNvPr id="292" name="직사각형 29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3" name="직사각형 29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4" name="직사각형 29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8" name="그룹 287"/>
                  <p:cNvGrpSpPr/>
                  <p:nvPr/>
                </p:nvGrpSpPr>
                <p:grpSpPr>
                  <a:xfrm>
                    <a:off x="1187624" y="1916832"/>
                    <a:ext cx="576048" cy="144016"/>
                    <a:chOff x="1187624" y="1484784"/>
                    <a:chExt cx="576048" cy="144016"/>
                  </a:xfrm>
                </p:grpSpPr>
                <p:sp>
                  <p:nvSpPr>
                    <p:cNvPr id="289" name="직사각형 28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0" name="직사각형 28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1" name="직사각형 29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229" name="그룹 228"/>
              <p:cNvGrpSpPr/>
              <p:nvPr/>
            </p:nvGrpSpPr>
            <p:grpSpPr>
              <a:xfrm>
                <a:off x="3279454" y="3789040"/>
                <a:ext cx="2516914" cy="576064"/>
                <a:chOff x="3279206" y="1858470"/>
                <a:chExt cx="2516914" cy="576064"/>
              </a:xfrm>
            </p:grpSpPr>
            <p:grpSp>
              <p:nvGrpSpPr>
                <p:cNvPr id="230" name="그룹 229"/>
                <p:cNvGrpSpPr/>
                <p:nvPr/>
              </p:nvGrpSpPr>
              <p:grpSpPr>
                <a:xfrm>
                  <a:off x="3279206" y="1858470"/>
                  <a:ext cx="576048" cy="576064"/>
                  <a:chOff x="1187624" y="1484784"/>
                  <a:chExt cx="576048" cy="576064"/>
                </a:xfrm>
              </p:grpSpPr>
              <p:grpSp>
                <p:nvGrpSpPr>
                  <p:cNvPr id="270" name="그룹 269"/>
                  <p:cNvGrpSpPr/>
                  <p:nvPr/>
                </p:nvGrpSpPr>
                <p:grpSpPr>
                  <a:xfrm>
                    <a:off x="1187624" y="1484784"/>
                    <a:ext cx="576048" cy="144016"/>
                    <a:chOff x="1187624" y="1484784"/>
                    <a:chExt cx="576048" cy="144016"/>
                  </a:xfrm>
                </p:grpSpPr>
                <p:sp>
                  <p:nvSpPr>
                    <p:cNvPr id="279" name="직사각형 27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0" name="직사각형 27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1" name="직사각형 28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1" name="그룹 270"/>
                  <p:cNvGrpSpPr/>
                  <p:nvPr/>
                </p:nvGrpSpPr>
                <p:grpSpPr>
                  <a:xfrm>
                    <a:off x="1187624" y="1700808"/>
                    <a:ext cx="576048" cy="144016"/>
                    <a:chOff x="1187624" y="1484784"/>
                    <a:chExt cx="576048" cy="144016"/>
                  </a:xfrm>
                </p:grpSpPr>
                <p:sp>
                  <p:nvSpPr>
                    <p:cNvPr id="276" name="직사각형 27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7" name="직사각형 27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8" name="직사각형 27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2" name="그룹 271"/>
                  <p:cNvGrpSpPr/>
                  <p:nvPr/>
                </p:nvGrpSpPr>
                <p:grpSpPr>
                  <a:xfrm>
                    <a:off x="1187624" y="1916832"/>
                    <a:ext cx="576048" cy="144016"/>
                    <a:chOff x="1187624" y="1484784"/>
                    <a:chExt cx="576048" cy="144016"/>
                  </a:xfrm>
                </p:grpSpPr>
                <p:sp>
                  <p:nvSpPr>
                    <p:cNvPr id="273" name="직사각형 27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4" name="직사각형 27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5" name="직사각형 27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231" name="그룹 230"/>
                <p:cNvGrpSpPr/>
                <p:nvPr/>
              </p:nvGrpSpPr>
              <p:grpSpPr>
                <a:xfrm>
                  <a:off x="3923928" y="1858470"/>
                  <a:ext cx="576048" cy="576064"/>
                  <a:chOff x="1187624" y="1484784"/>
                  <a:chExt cx="576048" cy="576064"/>
                </a:xfrm>
              </p:grpSpPr>
              <p:grpSp>
                <p:nvGrpSpPr>
                  <p:cNvPr id="258" name="그룹 257"/>
                  <p:cNvGrpSpPr/>
                  <p:nvPr/>
                </p:nvGrpSpPr>
                <p:grpSpPr>
                  <a:xfrm>
                    <a:off x="1187624" y="1484784"/>
                    <a:ext cx="576048" cy="144016"/>
                    <a:chOff x="1187624" y="1484784"/>
                    <a:chExt cx="576048" cy="144016"/>
                  </a:xfrm>
                </p:grpSpPr>
                <p:sp>
                  <p:nvSpPr>
                    <p:cNvPr id="267" name="직사각형 26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8" name="직사각형 26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9" name="직사각형 26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9" name="그룹 258"/>
                  <p:cNvGrpSpPr/>
                  <p:nvPr/>
                </p:nvGrpSpPr>
                <p:grpSpPr>
                  <a:xfrm>
                    <a:off x="1187624" y="1700808"/>
                    <a:ext cx="576048" cy="144016"/>
                    <a:chOff x="1187624" y="1484784"/>
                    <a:chExt cx="576048" cy="144016"/>
                  </a:xfrm>
                </p:grpSpPr>
                <p:sp>
                  <p:nvSpPr>
                    <p:cNvPr id="264" name="직사각형 26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5" name="직사각형 26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6" name="직사각형 26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60" name="그룹 259"/>
                  <p:cNvGrpSpPr/>
                  <p:nvPr/>
                </p:nvGrpSpPr>
                <p:grpSpPr>
                  <a:xfrm>
                    <a:off x="1187624" y="1916832"/>
                    <a:ext cx="576048" cy="144016"/>
                    <a:chOff x="1187624" y="1484784"/>
                    <a:chExt cx="576048" cy="144016"/>
                  </a:xfrm>
                </p:grpSpPr>
                <p:sp>
                  <p:nvSpPr>
                    <p:cNvPr id="261" name="직사각형 26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2" name="직사각형 26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3" name="직사각형 26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232" name="그룹 231"/>
                <p:cNvGrpSpPr/>
                <p:nvPr/>
              </p:nvGrpSpPr>
              <p:grpSpPr>
                <a:xfrm>
                  <a:off x="4572000" y="1858470"/>
                  <a:ext cx="576048" cy="576064"/>
                  <a:chOff x="1187624" y="1484784"/>
                  <a:chExt cx="576048" cy="576064"/>
                </a:xfrm>
              </p:grpSpPr>
              <p:grpSp>
                <p:nvGrpSpPr>
                  <p:cNvPr id="246" name="그룹 245"/>
                  <p:cNvGrpSpPr/>
                  <p:nvPr/>
                </p:nvGrpSpPr>
                <p:grpSpPr>
                  <a:xfrm>
                    <a:off x="1187624" y="1484784"/>
                    <a:ext cx="576048" cy="144016"/>
                    <a:chOff x="1187624" y="1484784"/>
                    <a:chExt cx="576048" cy="144016"/>
                  </a:xfrm>
                </p:grpSpPr>
                <p:sp>
                  <p:nvSpPr>
                    <p:cNvPr id="255" name="직사각형 25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직사각형 25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7" name="직사각형 25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7" name="그룹 246"/>
                  <p:cNvGrpSpPr/>
                  <p:nvPr/>
                </p:nvGrpSpPr>
                <p:grpSpPr>
                  <a:xfrm>
                    <a:off x="1187624" y="1700808"/>
                    <a:ext cx="576048" cy="144016"/>
                    <a:chOff x="1187624" y="1484784"/>
                    <a:chExt cx="576048" cy="144016"/>
                  </a:xfrm>
                </p:grpSpPr>
                <p:sp>
                  <p:nvSpPr>
                    <p:cNvPr id="252" name="직사각형 25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3" name="직사각형 25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4" name="직사각형 25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8" name="그룹 247"/>
                  <p:cNvGrpSpPr/>
                  <p:nvPr/>
                </p:nvGrpSpPr>
                <p:grpSpPr>
                  <a:xfrm>
                    <a:off x="1187624" y="1916832"/>
                    <a:ext cx="576048" cy="144016"/>
                    <a:chOff x="1187624" y="1484784"/>
                    <a:chExt cx="576048" cy="144016"/>
                  </a:xfrm>
                </p:grpSpPr>
                <p:sp>
                  <p:nvSpPr>
                    <p:cNvPr id="249" name="직사각형 24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0" name="직사각형 24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1" name="직사각형 25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233" name="그룹 232"/>
                <p:cNvGrpSpPr/>
                <p:nvPr/>
              </p:nvGrpSpPr>
              <p:grpSpPr>
                <a:xfrm>
                  <a:off x="5220072" y="1858470"/>
                  <a:ext cx="576048" cy="576064"/>
                  <a:chOff x="1187624" y="1484784"/>
                  <a:chExt cx="576048" cy="576064"/>
                </a:xfrm>
              </p:grpSpPr>
              <p:grpSp>
                <p:nvGrpSpPr>
                  <p:cNvPr id="234" name="그룹 233"/>
                  <p:cNvGrpSpPr/>
                  <p:nvPr/>
                </p:nvGrpSpPr>
                <p:grpSpPr>
                  <a:xfrm>
                    <a:off x="1187624" y="1484784"/>
                    <a:ext cx="576048" cy="144016"/>
                    <a:chOff x="1187624" y="1484784"/>
                    <a:chExt cx="576048" cy="144016"/>
                  </a:xfrm>
                </p:grpSpPr>
                <p:sp>
                  <p:nvSpPr>
                    <p:cNvPr id="243" name="직사각형 24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4" name="직사각형 24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5" name="직사각형 24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35" name="그룹 234"/>
                  <p:cNvGrpSpPr/>
                  <p:nvPr/>
                </p:nvGrpSpPr>
                <p:grpSpPr>
                  <a:xfrm>
                    <a:off x="1187624" y="1700808"/>
                    <a:ext cx="576048" cy="144016"/>
                    <a:chOff x="1187624" y="1484784"/>
                    <a:chExt cx="576048" cy="144016"/>
                  </a:xfrm>
                </p:grpSpPr>
                <p:sp>
                  <p:nvSpPr>
                    <p:cNvPr id="240" name="직사각형 23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1" name="직사각형 24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2" name="직사각형 24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36" name="그룹 235"/>
                  <p:cNvGrpSpPr/>
                  <p:nvPr/>
                </p:nvGrpSpPr>
                <p:grpSpPr>
                  <a:xfrm>
                    <a:off x="1187624" y="1916832"/>
                    <a:ext cx="576048" cy="144016"/>
                    <a:chOff x="1187624" y="1484784"/>
                    <a:chExt cx="576048" cy="144016"/>
                  </a:xfrm>
                </p:grpSpPr>
                <p:sp>
                  <p:nvSpPr>
                    <p:cNvPr id="237" name="직사각형 23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8" name="직사각형 23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9" name="직사각형 23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cxnSp>
          <p:nvCxnSpPr>
            <p:cNvPr id="438" name="직선 연결선 437"/>
            <p:cNvCxnSpPr/>
            <p:nvPr/>
          </p:nvCxnSpPr>
          <p:spPr>
            <a:xfrm>
              <a:off x="3243326" y="2674736"/>
              <a:ext cx="25891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직선 연결선 438"/>
            <p:cNvCxnSpPr/>
            <p:nvPr/>
          </p:nvCxnSpPr>
          <p:spPr>
            <a:xfrm>
              <a:off x="3243326" y="3967240"/>
              <a:ext cx="25891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직선 연결선 439"/>
            <p:cNvCxnSpPr/>
            <p:nvPr/>
          </p:nvCxnSpPr>
          <p:spPr>
            <a:xfrm>
              <a:off x="3881002" y="2031927"/>
              <a:ext cx="0" cy="258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직선 연결선 440"/>
            <p:cNvCxnSpPr/>
            <p:nvPr/>
          </p:nvCxnSpPr>
          <p:spPr>
            <a:xfrm>
              <a:off x="5182248" y="2031927"/>
              <a:ext cx="0" cy="258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0" name="그룹 659"/>
          <p:cNvGrpSpPr/>
          <p:nvPr/>
        </p:nvGrpSpPr>
        <p:grpSpPr>
          <a:xfrm>
            <a:off x="4734066" y="2792895"/>
            <a:ext cx="1800000" cy="1800000"/>
            <a:chOff x="5079174" y="2031927"/>
            <a:chExt cx="2589170" cy="2588400"/>
          </a:xfrm>
        </p:grpSpPr>
        <p:sp>
          <p:nvSpPr>
            <p:cNvPr id="443" name="직사각형 442"/>
            <p:cNvSpPr/>
            <p:nvPr/>
          </p:nvSpPr>
          <p:spPr>
            <a:xfrm>
              <a:off x="5079174" y="2031927"/>
              <a:ext cx="2589170" cy="2588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44" name="직선 연결선 443"/>
            <p:cNvCxnSpPr>
              <a:stCxn id="443" idx="1"/>
              <a:endCxn id="443" idx="3"/>
            </p:cNvCxnSpPr>
            <p:nvPr/>
          </p:nvCxnSpPr>
          <p:spPr>
            <a:xfrm>
              <a:off x="5079174" y="3326127"/>
              <a:ext cx="25891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5" name="그룹 444"/>
            <p:cNvGrpSpPr/>
            <p:nvPr/>
          </p:nvGrpSpPr>
          <p:grpSpPr>
            <a:xfrm>
              <a:off x="5114822" y="2074494"/>
              <a:ext cx="2517162" cy="2506634"/>
              <a:chOff x="3279206" y="1858470"/>
              <a:chExt cx="2517162" cy="2506634"/>
            </a:xfrm>
          </p:grpSpPr>
          <p:grpSp>
            <p:nvGrpSpPr>
              <p:cNvPr id="446" name="그룹 445"/>
              <p:cNvGrpSpPr/>
              <p:nvPr/>
            </p:nvGrpSpPr>
            <p:grpSpPr>
              <a:xfrm>
                <a:off x="3279206" y="1858470"/>
                <a:ext cx="2516914" cy="576064"/>
                <a:chOff x="3279206" y="1858470"/>
                <a:chExt cx="2516914" cy="576064"/>
              </a:xfrm>
            </p:grpSpPr>
            <p:grpSp>
              <p:nvGrpSpPr>
                <p:cNvPr id="606" name="그룹 605"/>
                <p:cNvGrpSpPr/>
                <p:nvPr/>
              </p:nvGrpSpPr>
              <p:grpSpPr>
                <a:xfrm>
                  <a:off x="3279206" y="1858470"/>
                  <a:ext cx="576048" cy="576064"/>
                  <a:chOff x="1187624" y="1484784"/>
                  <a:chExt cx="576048" cy="576064"/>
                </a:xfrm>
              </p:grpSpPr>
              <p:grpSp>
                <p:nvGrpSpPr>
                  <p:cNvPr id="646" name="그룹 645"/>
                  <p:cNvGrpSpPr/>
                  <p:nvPr/>
                </p:nvGrpSpPr>
                <p:grpSpPr>
                  <a:xfrm>
                    <a:off x="1187624" y="1484784"/>
                    <a:ext cx="576048" cy="144016"/>
                    <a:chOff x="1187624" y="1484784"/>
                    <a:chExt cx="576048" cy="144016"/>
                  </a:xfrm>
                </p:grpSpPr>
                <p:sp>
                  <p:nvSpPr>
                    <p:cNvPr id="655" name="직사각형 65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6" name="직사각형 65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7" name="직사각형 65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47" name="그룹 646"/>
                  <p:cNvGrpSpPr/>
                  <p:nvPr/>
                </p:nvGrpSpPr>
                <p:grpSpPr>
                  <a:xfrm>
                    <a:off x="1187624" y="1700808"/>
                    <a:ext cx="576048" cy="144016"/>
                    <a:chOff x="1187624" y="1484784"/>
                    <a:chExt cx="576048" cy="144016"/>
                  </a:xfrm>
                </p:grpSpPr>
                <p:sp>
                  <p:nvSpPr>
                    <p:cNvPr id="652" name="직사각형 65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3" name="직사각형 65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4" name="직사각형 65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48" name="그룹 647"/>
                  <p:cNvGrpSpPr/>
                  <p:nvPr/>
                </p:nvGrpSpPr>
                <p:grpSpPr>
                  <a:xfrm>
                    <a:off x="1187624" y="1916832"/>
                    <a:ext cx="576048" cy="144016"/>
                    <a:chOff x="1187624" y="1484784"/>
                    <a:chExt cx="576048" cy="144016"/>
                  </a:xfrm>
                </p:grpSpPr>
                <p:sp>
                  <p:nvSpPr>
                    <p:cNvPr id="649" name="직사각형 64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0" name="직사각형 64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1" name="직사각형 65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07" name="그룹 606"/>
                <p:cNvGrpSpPr/>
                <p:nvPr/>
              </p:nvGrpSpPr>
              <p:grpSpPr>
                <a:xfrm>
                  <a:off x="3923928" y="1858470"/>
                  <a:ext cx="576048" cy="576064"/>
                  <a:chOff x="1187624" y="1484784"/>
                  <a:chExt cx="576048" cy="576064"/>
                </a:xfrm>
              </p:grpSpPr>
              <p:grpSp>
                <p:nvGrpSpPr>
                  <p:cNvPr id="634" name="그룹 633"/>
                  <p:cNvGrpSpPr/>
                  <p:nvPr/>
                </p:nvGrpSpPr>
                <p:grpSpPr>
                  <a:xfrm>
                    <a:off x="1187624" y="1484784"/>
                    <a:ext cx="576048" cy="144016"/>
                    <a:chOff x="1187624" y="1484784"/>
                    <a:chExt cx="576048" cy="144016"/>
                  </a:xfrm>
                </p:grpSpPr>
                <p:sp>
                  <p:nvSpPr>
                    <p:cNvPr id="643" name="직사각형 64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4" name="직사각형 64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5" name="직사각형 64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35" name="그룹 634"/>
                  <p:cNvGrpSpPr/>
                  <p:nvPr/>
                </p:nvGrpSpPr>
                <p:grpSpPr>
                  <a:xfrm>
                    <a:off x="1187624" y="1700808"/>
                    <a:ext cx="576048" cy="144016"/>
                    <a:chOff x="1187624" y="1484784"/>
                    <a:chExt cx="576048" cy="144016"/>
                  </a:xfrm>
                </p:grpSpPr>
                <p:sp>
                  <p:nvSpPr>
                    <p:cNvPr id="640" name="직사각형 63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1" name="직사각형 64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2" name="직사각형 64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36" name="그룹 635"/>
                  <p:cNvGrpSpPr/>
                  <p:nvPr/>
                </p:nvGrpSpPr>
                <p:grpSpPr>
                  <a:xfrm>
                    <a:off x="1187624" y="1916832"/>
                    <a:ext cx="576048" cy="144016"/>
                    <a:chOff x="1187624" y="1484784"/>
                    <a:chExt cx="576048" cy="144016"/>
                  </a:xfrm>
                </p:grpSpPr>
                <p:sp>
                  <p:nvSpPr>
                    <p:cNvPr id="637" name="직사각형 63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8" name="직사각형 63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9" name="직사각형 63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08" name="그룹 607"/>
                <p:cNvGrpSpPr/>
                <p:nvPr/>
              </p:nvGrpSpPr>
              <p:grpSpPr>
                <a:xfrm>
                  <a:off x="4572000" y="1858470"/>
                  <a:ext cx="576048" cy="576064"/>
                  <a:chOff x="1187624" y="1484784"/>
                  <a:chExt cx="576048" cy="576064"/>
                </a:xfrm>
              </p:grpSpPr>
              <p:grpSp>
                <p:nvGrpSpPr>
                  <p:cNvPr id="622" name="그룹 621"/>
                  <p:cNvGrpSpPr/>
                  <p:nvPr/>
                </p:nvGrpSpPr>
                <p:grpSpPr>
                  <a:xfrm>
                    <a:off x="1187624" y="1484784"/>
                    <a:ext cx="576048" cy="144016"/>
                    <a:chOff x="1187624" y="1484784"/>
                    <a:chExt cx="576048" cy="144016"/>
                  </a:xfrm>
                </p:grpSpPr>
                <p:sp>
                  <p:nvSpPr>
                    <p:cNvPr id="631" name="직사각형 63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2" name="직사각형 63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3" name="직사각형 63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23" name="그룹 622"/>
                  <p:cNvGrpSpPr/>
                  <p:nvPr/>
                </p:nvGrpSpPr>
                <p:grpSpPr>
                  <a:xfrm>
                    <a:off x="1187624" y="1700808"/>
                    <a:ext cx="576048" cy="144016"/>
                    <a:chOff x="1187624" y="1484784"/>
                    <a:chExt cx="576048" cy="144016"/>
                  </a:xfrm>
                </p:grpSpPr>
                <p:sp>
                  <p:nvSpPr>
                    <p:cNvPr id="628" name="직사각형 62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9" name="직사각형 62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0" name="직사각형 62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24" name="그룹 623"/>
                  <p:cNvGrpSpPr/>
                  <p:nvPr/>
                </p:nvGrpSpPr>
                <p:grpSpPr>
                  <a:xfrm>
                    <a:off x="1187624" y="1916832"/>
                    <a:ext cx="576048" cy="144016"/>
                    <a:chOff x="1187624" y="1484784"/>
                    <a:chExt cx="576048" cy="144016"/>
                  </a:xfrm>
                </p:grpSpPr>
                <p:sp>
                  <p:nvSpPr>
                    <p:cNvPr id="625" name="직사각형 62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6" name="직사각형 62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7" name="직사각형 62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09" name="그룹 608"/>
                <p:cNvGrpSpPr/>
                <p:nvPr/>
              </p:nvGrpSpPr>
              <p:grpSpPr>
                <a:xfrm>
                  <a:off x="5220072" y="1858470"/>
                  <a:ext cx="576048" cy="576064"/>
                  <a:chOff x="1187624" y="1484784"/>
                  <a:chExt cx="576048" cy="576064"/>
                </a:xfrm>
              </p:grpSpPr>
              <p:grpSp>
                <p:nvGrpSpPr>
                  <p:cNvPr id="610" name="그룹 609"/>
                  <p:cNvGrpSpPr/>
                  <p:nvPr/>
                </p:nvGrpSpPr>
                <p:grpSpPr>
                  <a:xfrm>
                    <a:off x="1187624" y="1484784"/>
                    <a:ext cx="576048" cy="144016"/>
                    <a:chOff x="1187624" y="1484784"/>
                    <a:chExt cx="576048" cy="144016"/>
                  </a:xfrm>
                </p:grpSpPr>
                <p:sp>
                  <p:nvSpPr>
                    <p:cNvPr id="619" name="직사각형 61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0" name="직사각형 61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1" name="직사각형 62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11" name="그룹 610"/>
                  <p:cNvGrpSpPr/>
                  <p:nvPr/>
                </p:nvGrpSpPr>
                <p:grpSpPr>
                  <a:xfrm>
                    <a:off x="1187624" y="1700808"/>
                    <a:ext cx="576048" cy="144016"/>
                    <a:chOff x="1187624" y="1484784"/>
                    <a:chExt cx="576048" cy="144016"/>
                  </a:xfrm>
                </p:grpSpPr>
                <p:sp>
                  <p:nvSpPr>
                    <p:cNvPr id="616" name="직사각형 61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7" name="직사각형 61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8" name="직사각형 61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12" name="그룹 611"/>
                  <p:cNvGrpSpPr/>
                  <p:nvPr/>
                </p:nvGrpSpPr>
                <p:grpSpPr>
                  <a:xfrm>
                    <a:off x="1187624" y="1916832"/>
                    <a:ext cx="576048" cy="144016"/>
                    <a:chOff x="1187624" y="1484784"/>
                    <a:chExt cx="576048" cy="144016"/>
                  </a:xfrm>
                </p:grpSpPr>
                <p:sp>
                  <p:nvSpPr>
                    <p:cNvPr id="613" name="직사각형 61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4" name="직사각형 61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5" name="직사각형 61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447" name="그룹 446"/>
              <p:cNvGrpSpPr/>
              <p:nvPr/>
            </p:nvGrpSpPr>
            <p:grpSpPr>
              <a:xfrm>
                <a:off x="3279454" y="2501993"/>
                <a:ext cx="2516914" cy="576064"/>
                <a:chOff x="3279206" y="1858470"/>
                <a:chExt cx="2516914" cy="576064"/>
              </a:xfrm>
            </p:grpSpPr>
            <p:grpSp>
              <p:nvGrpSpPr>
                <p:cNvPr id="554" name="그룹 553"/>
                <p:cNvGrpSpPr/>
                <p:nvPr/>
              </p:nvGrpSpPr>
              <p:grpSpPr>
                <a:xfrm>
                  <a:off x="3279206" y="1858470"/>
                  <a:ext cx="576048" cy="576064"/>
                  <a:chOff x="1187624" y="1484784"/>
                  <a:chExt cx="576048" cy="576064"/>
                </a:xfrm>
              </p:grpSpPr>
              <p:grpSp>
                <p:nvGrpSpPr>
                  <p:cNvPr id="594" name="그룹 593"/>
                  <p:cNvGrpSpPr/>
                  <p:nvPr/>
                </p:nvGrpSpPr>
                <p:grpSpPr>
                  <a:xfrm>
                    <a:off x="1187624" y="1484784"/>
                    <a:ext cx="576048" cy="144016"/>
                    <a:chOff x="1187624" y="1484784"/>
                    <a:chExt cx="576048" cy="144016"/>
                  </a:xfrm>
                </p:grpSpPr>
                <p:sp>
                  <p:nvSpPr>
                    <p:cNvPr id="603" name="직사각형 60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4" name="직사각형 60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5" name="직사각형 60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95" name="그룹 594"/>
                  <p:cNvGrpSpPr/>
                  <p:nvPr/>
                </p:nvGrpSpPr>
                <p:grpSpPr>
                  <a:xfrm>
                    <a:off x="1187624" y="1700808"/>
                    <a:ext cx="576048" cy="144016"/>
                    <a:chOff x="1187624" y="1484784"/>
                    <a:chExt cx="576048" cy="144016"/>
                  </a:xfrm>
                </p:grpSpPr>
                <p:sp>
                  <p:nvSpPr>
                    <p:cNvPr id="600" name="직사각형 59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1" name="직사각형 60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2" name="직사각형 60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96" name="그룹 595"/>
                  <p:cNvGrpSpPr/>
                  <p:nvPr/>
                </p:nvGrpSpPr>
                <p:grpSpPr>
                  <a:xfrm>
                    <a:off x="1187624" y="1916832"/>
                    <a:ext cx="576048" cy="144016"/>
                    <a:chOff x="1187624" y="1484784"/>
                    <a:chExt cx="576048" cy="144016"/>
                  </a:xfrm>
                </p:grpSpPr>
                <p:sp>
                  <p:nvSpPr>
                    <p:cNvPr id="597" name="직사각형 59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8" name="직사각형 59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9" name="직사각형 59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55" name="그룹 554"/>
                <p:cNvGrpSpPr/>
                <p:nvPr/>
              </p:nvGrpSpPr>
              <p:grpSpPr>
                <a:xfrm>
                  <a:off x="3923928" y="1858470"/>
                  <a:ext cx="576048" cy="576064"/>
                  <a:chOff x="1187624" y="1484784"/>
                  <a:chExt cx="576048" cy="576064"/>
                </a:xfrm>
              </p:grpSpPr>
              <p:grpSp>
                <p:nvGrpSpPr>
                  <p:cNvPr id="582" name="그룹 581"/>
                  <p:cNvGrpSpPr/>
                  <p:nvPr/>
                </p:nvGrpSpPr>
                <p:grpSpPr>
                  <a:xfrm>
                    <a:off x="1187624" y="1484784"/>
                    <a:ext cx="576048" cy="144016"/>
                    <a:chOff x="1187624" y="1484784"/>
                    <a:chExt cx="576048" cy="144016"/>
                  </a:xfrm>
                </p:grpSpPr>
                <p:sp>
                  <p:nvSpPr>
                    <p:cNvPr id="591" name="직사각형 59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2" name="직사각형 59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3" name="직사각형 59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83" name="그룹 582"/>
                  <p:cNvGrpSpPr/>
                  <p:nvPr/>
                </p:nvGrpSpPr>
                <p:grpSpPr>
                  <a:xfrm>
                    <a:off x="1187624" y="1700808"/>
                    <a:ext cx="576048" cy="144016"/>
                    <a:chOff x="1187624" y="1484784"/>
                    <a:chExt cx="576048" cy="144016"/>
                  </a:xfrm>
                </p:grpSpPr>
                <p:sp>
                  <p:nvSpPr>
                    <p:cNvPr id="588" name="직사각형 58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9" name="직사각형 58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0" name="직사각형 58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84" name="그룹 583"/>
                  <p:cNvGrpSpPr/>
                  <p:nvPr/>
                </p:nvGrpSpPr>
                <p:grpSpPr>
                  <a:xfrm>
                    <a:off x="1187624" y="1916832"/>
                    <a:ext cx="576048" cy="144016"/>
                    <a:chOff x="1187624" y="1484784"/>
                    <a:chExt cx="576048" cy="144016"/>
                  </a:xfrm>
                </p:grpSpPr>
                <p:sp>
                  <p:nvSpPr>
                    <p:cNvPr id="585" name="직사각형 58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6" name="직사각형 58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7" name="직사각형 58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56" name="그룹 555"/>
                <p:cNvGrpSpPr/>
                <p:nvPr/>
              </p:nvGrpSpPr>
              <p:grpSpPr>
                <a:xfrm>
                  <a:off x="4572000" y="1858470"/>
                  <a:ext cx="576048" cy="576064"/>
                  <a:chOff x="1187624" y="1484784"/>
                  <a:chExt cx="576048" cy="576064"/>
                </a:xfrm>
              </p:grpSpPr>
              <p:grpSp>
                <p:nvGrpSpPr>
                  <p:cNvPr id="570" name="그룹 569"/>
                  <p:cNvGrpSpPr/>
                  <p:nvPr/>
                </p:nvGrpSpPr>
                <p:grpSpPr>
                  <a:xfrm>
                    <a:off x="1187624" y="1484784"/>
                    <a:ext cx="576048" cy="144016"/>
                    <a:chOff x="1187624" y="1484784"/>
                    <a:chExt cx="576048" cy="144016"/>
                  </a:xfrm>
                </p:grpSpPr>
                <p:sp>
                  <p:nvSpPr>
                    <p:cNvPr id="579" name="직사각형 57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0" name="직사각형 57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1" name="직사각형 58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71" name="그룹 570"/>
                  <p:cNvGrpSpPr/>
                  <p:nvPr/>
                </p:nvGrpSpPr>
                <p:grpSpPr>
                  <a:xfrm>
                    <a:off x="1187624" y="1700808"/>
                    <a:ext cx="576048" cy="144016"/>
                    <a:chOff x="1187624" y="1484784"/>
                    <a:chExt cx="576048" cy="144016"/>
                  </a:xfrm>
                </p:grpSpPr>
                <p:sp>
                  <p:nvSpPr>
                    <p:cNvPr id="576" name="직사각형 57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7" name="직사각형 57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8" name="직사각형 57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72" name="그룹 571"/>
                  <p:cNvGrpSpPr/>
                  <p:nvPr/>
                </p:nvGrpSpPr>
                <p:grpSpPr>
                  <a:xfrm>
                    <a:off x="1187624" y="1916832"/>
                    <a:ext cx="576048" cy="144016"/>
                    <a:chOff x="1187624" y="1484784"/>
                    <a:chExt cx="576048" cy="144016"/>
                  </a:xfrm>
                </p:grpSpPr>
                <p:sp>
                  <p:nvSpPr>
                    <p:cNvPr id="573" name="직사각형 57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4" name="직사각형 57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5" name="직사각형 57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57" name="그룹 556"/>
                <p:cNvGrpSpPr/>
                <p:nvPr/>
              </p:nvGrpSpPr>
              <p:grpSpPr>
                <a:xfrm>
                  <a:off x="5220072" y="1858470"/>
                  <a:ext cx="576048" cy="576064"/>
                  <a:chOff x="1187624" y="1484784"/>
                  <a:chExt cx="576048" cy="576064"/>
                </a:xfrm>
              </p:grpSpPr>
              <p:grpSp>
                <p:nvGrpSpPr>
                  <p:cNvPr id="558" name="그룹 557"/>
                  <p:cNvGrpSpPr/>
                  <p:nvPr/>
                </p:nvGrpSpPr>
                <p:grpSpPr>
                  <a:xfrm>
                    <a:off x="1187624" y="1484784"/>
                    <a:ext cx="576048" cy="144016"/>
                    <a:chOff x="1187624" y="1484784"/>
                    <a:chExt cx="576048" cy="144016"/>
                  </a:xfrm>
                </p:grpSpPr>
                <p:sp>
                  <p:nvSpPr>
                    <p:cNvPr id="567" name="직사각형 56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8" name="직사각형 56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9" name="직사각형 56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9" name="그룹 558"/>
                  <p:cNvGrpSpPr/>
                  <p:nvPr/>
                </p:nvGrpSpPr>
                <p:grpSpPr>
                  <a:xfrm>
                    <a:off x="1187624" y="1700808"/>
                    <a:ext cx="576048" cy="144016"/>
                    <a:chOff x="1187624" y="1484784"/>
                    <a:chExt cx="576048" cy="144016"/>
                  </a:xfrm>
                </p:grpSpPr>
                <p:sp>
                  <p:nvSpPr>
                    <p:cNvPr id="564" name="직사각형 56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5" name="직사각형 56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6" name="직사각형 56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60" name="그룹 559"/>
                  <p:cNvGrpSpPr/>
                  <p:nvPr/>
                </p:nvGrpSpPr>
                <p:grpSpPr>
                  <a:xfrm>
                    <a:off x="1187624" y="1916832"/>
                    <a:ext cx="576048" cy="144016"/>
                    <a:chOff x="1187624" y="1484784"/>
                    <a:chExt cx="576048" cy="144016"/>
                  </a:xfrm>
                </p:grpSpPr>
                <p:sp>
                  <p:nvSpPr>
                    <p:cNvPr id="561" name="직사각형 56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2" name="직사각형 56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3" name="직사각형 56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448" name="그룹 447"/>
              <p:cNvGrpSpPr/>
              <p:nvPr/>
            </p:nvGrpSpPr>
            <p:grpSpPr>
              <a:xfrm>
                <a:off x="3279454" y="3145516"/>
                <a:ext cx="2516914" cy="576064"/>
                <a:chOff x="3279206" y="1858470"/>
                <a:chExt cx="2516914" cy="576064"/>
              </a:xfrm>
            </p:grpSpPr>
            <p:grpSp>
              <p:nvGrpSpPr>
                <p:cNvPr id="502" name="그룹 501"/>
                <p:cNvGrpSpPr/>
                <p:nvPr/>
              </p:nvGrpSpPr>
              <p:grpSpPr>
                <a:xfrm>
                  <a:off x="3279206" y="1858470"/>
                  <a:ext cx="576048" cy="576064"/>
                  <a:chOff x="1187624" y="1484784"/>
                  <a:chExt cx="576048" cy="576064"/>
                </a:xfrm>
              </p:grpSpPr>
              <p:grpSp>
                <p:nvGrpSpPr>
                  <p:cNvPr id="542" name="그룹 541"/>
                  <p:cNvGrpSpPr/>
                  <p:nvPr/>
                </p:nvGrpSpPr>
                <p:grpSpPr>
                  <a:xfrm>
                    <a:off x="1187624" y="1484784"/>
                    <a:ext cx="576048" cy="144016"/>
                    <a:chOff x="1187624" y="1484784"/>
                    <a:chExt cx="576048" cy="144016"/>
                  </a:xfrm>
                </p:grpSpPr>
                <p:sp>
                  <p:nvSpPr>
                    <p:cNvPr id="551" name="직사각형 55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2" name="직사각형 55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3" name="직사각형 55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3" name="그룹 542"/>
                  <p:cNvGrpSpPr/>
                  <p:nvPr/>
                </p:nvGrpSpPr>
                <p:grpSpPr>
                  <a:xfrm>
                    <a:off x="1187624" y="1700808"/>
                    <a:ext cx="576048" cy="144016"/>
                    <a:chOff x="1187624" y="1484784"/>
                    <a:chExt cx="576048" cy="144016"/>
                  </a:xfrm>
                </p:grpSpPr>
                <p:sp>
                  <p:nvSpPr>
                    <p:cNvPr id="548" name="직사각형 54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9" name="직사각형 54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0" name="직사각형 54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4" name="그룹 543"/>
                  <p:cNvGrpSpPr/>
                  <p:nvPr/>
                </p:nvGrpSpPr>
                <p:grpSpPr>
                  <a:xfrm>
                    <a:off x="1187624" y="1916832"/>
                    <a:ext cx="576048" cy="144016"/>
                    <a:chOff x="1187624" y="1484784"/>
                    <a:chExt cx="576048" cy="144016"/>
                  </a:xfrm>
                </p:grpSpPr>
                <p:sp>
                  <p:nvSpPr>
                    <p:cNvPr id="545" name="직사각형 54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6" name="직사각형 54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7" name="직사각형 54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03" name="그룹 502"/>
                <p:cNvGrpSpPr/>
                <p:nvPr/>
              </p:nvGrpSpPr>
              <p:grpSpPr>
                <a:xfrm>
                  <a:off x="3923928" y="1858470"/>
                  <a:ext cx="576048" cy="576064"/>
                  <a:chOff x="1187624" y="1484784"/>
                  <a:chExt cx="576048" cy="576064"/>
                </a:xfrm>
              </p:grpSpPr>
              <p:grpSp>
                <p:nvGrpSpPr>
                  <p:cNvPr id="530" name="그룹 529"/>
                  <p:cNvGrpSpPr/>
                  <p:nvPr/>
                </p:nvGrpSpPr>
                <p:grpSpPr>
                  <a:xfrm>
                    <a:off x="1187624" y="1484784"/>
                    <a:ext cx="576048" cy="144016"/>
                    <a:chOff x="1187624" y="1484784"/>
                    <a:chExt cx="576048" cy="144016"/>
                  </a:xfrm>
                </p:grpSpPr>
                <p:sp>
                  <p:nvSpPr>
                    <p:cNvPr id="539" name="직사각형 53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0" name="직사각형 53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1" name="직사각형 54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1" name="그룹 530"/>
                  <p:cNvGrpSpPr/>
                  <p:nvPr/>
                </p:nvGrpSpPr>
                <p:grpSpPr>
                  <a:xfrm>
                    <a:off x="1187624" y="1700808"/>
                    <a:ext cx="576048" cy="144016"/>
                    <a:chOff x="1187624" y="1484784"/>
                    <a:chExt cx="576048" cy="144016"/>
                  </a:xfrm>
                </p:grpSpPr>
                <p:sp>
                  <p:nvSpPr>
                    <p:cNvPr id="536" name="직사각형 53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7" name="직사각형 53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8" name="직사각형 53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2" name="그룹 531"/>
                  <p:cNvGrpSpPr/>
                  <p:nvPr/>
                </p:nvGrpSpPr>
                <p:grpSpPr>
                  <a:xfrm>
                    <a:off x="1187624" y="1916832"/>
                    <a:ext cx="576048" cy="144016"/>
                    <a:chOff x="1187624" y="1484784"/>
                    <a:chExt cx="576048" cy="144016"/>
                  </a:xfrm>
                </p:grpSpPr>
                <p:sp>
                  <p:nvSpPr>
                    <p:cNvPr id="533" name="직사각형 53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4" name="직사각형 53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5" name="직사각형 53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04" name="그룹 503"/>
                <p:cNvGrpSpPr/>
                <p:nvPr/>
              </p:nvGrpSpPr>
              <p:grpSpPr>
                <a:xfrm>
                  <a:off x="4572000" y="1858470"/>
                  <a:ext cx="576048" cy="576064"/>
                  <a:chOff x="1187624" y="1484784"/>
                  <a:chExt cx="576048" cy="576064"/>
                </a:xfrm>
              </p:grpSpPr>
              <p:grpSp>
                <p:nvGrpSpPr>
                  <p:cNvPr id="518" name="그룹 517"/>
                  <p:cNvGrpSpPr/>
                  <p:nvPr/>
                </p:nvGrpSpPr>
                <p:grpSpPr>
                  <a:xfrm>
                    <a:off x="1187624" y="1484784"/>
                    <a:ext cx="576048" cy="144016"/>
                    <a:chOff x="1187624" y="1484784"/>
                    <a:chExt cx="576048" cy="144016"/>
                  </a:xfrm>
                </p:grpSpPr>
                <p:sp>
                  <p:nvSpPr>
                    <p:cNvPr id="527" name="직사각형 52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8" name="직사각형 52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9" name="직사각형 52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19" name="그룹 518"/>
                  <p:cNvGrpSpPr/>
                  <p:nvPr/>
                </p:nvGrpSpPr>
                <p:grpSpPr>
                  <a:xfrm>
                    <a:off x="1187624" y="1700808"/>
                    <a:ext cx="576048" cy="144016"/>
                    <a:chOff x="1187624" y="1484784"/>
                    <a:chExt cx="576048" cy="144016"/>
                  </a:xfrm>
                </p:grpSpPr>
                <p:sp>
                  <p:nvSpPr>
                    <p:cNvPr id="524" name="직사각형 52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5" name="직사각형 52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6" name="직사각형 52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20" name="그룹 519"/>
                  <p:cNvGrpSpPr/>
                  <p:nvPr/>
                </p:nvGrpSpPr>
                <p:grpSpPr>
                  <a:xfrm>
                    <a:off x="1187624" y="1916832"/>
                    <a:ext cx="576048" cy="144016"/>
                    <a:chOff x="1187624" y="1484784"/>
                    <a:chExt cx="576048" cy="144016"/>
                  </a:xfrm>
                </p:grpSpPr>
                <p:sp>
                  <p:nvSpPr>
                    <p:cNvPr id="521" name="직사각형 52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2" name="직사각형 52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3" name="직사각형 52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05" name="그룹 504"/>
                <p:cNvGrpSpPr/>
                <p:nvPr/>
              </p:nvGrpSpPr>
              <p:grpSpPr>
                <a:xfrm>
                  <a:off x="5220072" y="1858470"/>
                  <a:ext cx="576048" cy="576064"/>
                  <a:chOff x="1187624" y="1484784"/>
                  <a:chExt cx="576048" cy="576064"/>
                </a:xfrm>
              </p:grpSpPr>
              <p:grpSp>
                <p:nvGrpSpPr>
                  <p:cNvPr id="506" name="그룹 505"/>
                  <p:cNvGrpSpPr/>
                  <p:nvPr/>
                </p:nvGrpSpPr>
                <p:grpSpPr>
                  <a:xfrm>
                    <a:off x="1187624" y="1484784"/>
                    <a:ext cx="576048" cy="144016"/>
                    <a:chOff x="1187624" y="1484784"/>
                    <a:chExt cx="576048" cy="144016"/>
                  </a:xfrm>
                </p:grpSpPr>
                <p:sp>
                  <p:nvSpPr>
                    <p:cNvPr id="515" name="직사각형 51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6" name="직사각형 51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7" name="직사각형 51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7" name="그룹 506"/>
                  <p:cNvGrpSpPr/>
                  <p:nvPr/>
                </p:nvGrpSpPr>
                <p:grpSpPr>
                  <a:xfrm>
                    <a:off x="1187624" y="1700808"/>
                    <a:ext cx="576048" cy="144016"/>
                    <a:chOff x="1187624" y="1484784"/>
                    <a:chExt cx="576048" cy="144016"/>
                  </a:xfrm>
                </p:grpSpPr>
                <p:sp>
                  <p:nvSpPr>
                    <p:cNvPr id="512" name="직사각형 51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 name="직사각형 51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4" name="직사각형 51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8" name="그룹 507"/>
                  <p:cNvGrpSpPr/>
                  <p:nvPr/>
                </p:nvGrpSpPr>
                <p:grpSpPr>
                  <a:xfrm>
                    <a:off x="1187624" y="1916832"/>
                    <a:ext cx="576048" cy="144016"/>
                    <a:chOff x="1187624" y="1484784"/>
                    <a:chExt cx="576048" cy="144016"/>
                  </a:xfrm>
                </p:grpSpPr>
                <p:sp>
                  <p:nvSpPr>
                    <p:cNvPr id="509" name="직사각형 50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0" name="직사각형 50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1" name="직사각형 51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449" name="그룹 448"/>
              <p:cNvGrpSpPr/>
              <p:nvPr/>
            </p:nvGrpSpPr>
            <p:grpSpPr>
              <a:xfrm>
                <a:off x="3279454" y="3789040"/>
                <a:ext cx="2516914" cy="576064"/>
                <a:chOff x="3279206" y="1858470"/>
                <a:chExt cx="2516914" cy="576064"/>
              </a:xfrm>
            </p:grpSpPr>
            <p:grpSp>
              <p:nvGrpSpPr>
                <p:cNvPr id="450" name="그룹 449"/>
                <p:cNvGrpSpPr/>
                <p:nvPr/>
              </p:nvGrpSpPr>
              <p:grpSpPr>
                <a:xfrm>
                  <a:off x="3279206" y="1858470"/>
                  <a:ext cx="576048" cy="576064"/>
                  <a:chOff x="1187624" y="1484784"/>
                  <a:chExt cx="576048" cy="576064"/>
                </a:xfrm>
              </p:grpSpPr>
              <p:grpSp>
                <p:nvGrpSpPr>
                  <p:cNvPr id="490" name="그룹 489"/>
                  <p:cNvGrpSpPr/>
                  <p:nvPr/>
                </p:nvGrpSpPr>
                <p:grpSpPr>
                  <a:xfrm>
                    <a:off x="1187624" y="1484784"/>
                    <a:ext cx="576048" cy="144016"/>
                    <a:chOff x="1187624" y="1484784"/>
                    <a:chExt cx="576048" cy="144016"/>
                  </a:xfrm>
                </p:grpSpPr>
                <p:sp>
                  <p:nvSpPr>
                    <p:cNvPr id="499" name="직사각형 49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0" name="직사각형 49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1" name="직사각형 50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91" name="그룹 490"/>
                  <p:cNvGrpSpPr/>
                  <p:nvPr/>
                </p:nvGrpSpPr>
                <p:grpSpPr>
                  <a:xfrm>
                    <a:off x="1187624" y="1700808"/>
                    <a:ext cx="576048" cy="144016"/>
                    <a:chOff x="1187624" y="1484784"/>
                    <a:chExt cx="576048" cy="144016"/>
                  </a:xfrm>
                </p:grpSpPr>
                <p:sp>
                  <p:nvSpPr>
                    <p:cNvPr id="496" name="직사각형 49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7" name="직사각형 49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8" name="직사각형 49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92" name="그룹 491"/>
                  <p:cNvGrpSpPr/>
                  <p:nvPr/>
                </p:nvGrpSpPr>
                <p:grpSpPr>
                  <a:xfrm>
                    <a:off x="1187624" y="1916832"/>
                    <a:ext cx="576048" cy="144016"/>
                    <a:chOff x="1187624" y="1484784"/>
                    <a:chExt cx="576048" cy="144016"/>
                  </a:xfrm>
                </p:grpSpPr>
                <p:sp>
                  <p:nvSpPr>
                    <p:cNvPr id="493" name="직사각형 49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4" name="직사각형 49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5" name="직사각형 49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451" name="그룹 450"/>
                <p:cNvGrpSpPr/>
                <p:nvPr/>
              </p:nvGrpSpPr>
              <p:grpSpPr>
                <a:xfrm>
                  <a:off x="3923928" y="1858470"/>
                  <a:ext cx="576048" cy="576064"/>
                  <a:chOff x="1187624" y="1484784"/>
                  <a:chExt cx="576048" cy="576064"/>
                </a:xfrm>
              </p:grpSpPr>
              <p:grpSp>
                <p:nvGrpSpPr>
                  <p:cNvPr id="478" name="그룹 477"/>
                  <p:cNvGrpSpPr/>
                  <p:nvPr/>
                </p:nvGrpSpPr>
                <p:grpSpPr>
                  <a:xfrm>
                    <a:off x="1187624" y="1484784"/>
                    <a:ext cx="576048" cy="144016"/>
                    <a:chOff x="1187624" y="1484784"/>
                    <a:chExt cx="576048" cy="144016"/>
                  </a:xfrm>
                </p:grpSpPr>
                <p:sp>
                  <p:nvSpPr>
                    <p:cNvPr id="487" name="직사각형 48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8" name="직사각형 48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9" name="직사각형 48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9" name="그룹 478"/>
                  <p:cNvGrpSpPr/>
                  <p:nvPr/>
                </p:nvGrpSpPr>
                <p:grpSpPr>
                  <a:xfrm>
                    <a:off x="1187624" y="1700808"/>
                    <a:ext cx="576048" cy="144016"/>
                    <a:chOff x="1187624" y="1484784"/>
                    <a:chExt cx="576048" cy="144016"/>
                  </a:xfrm>
                </p:grpSpPr>
                <p:sp>
                  <p:nvSpPr>
                    <p:cNvPr id="484" name="직사각형 48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5" name="직사각형 48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6" name="직사각형 48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80" name="그룹 479"/>
                  <p:cNvGrpSpPr/>
                  <p:nvPr/>
                </p:nvGrpSpPr>
                <p:grpSpPr>
                  <a:xfrm>
                    <a:off x="1187624" y="1916832"/>
                    <a:ext cx="576048" cy="144016"/>
                    <a:chOff x="1187624" y="1484784"/>
                    <a:chExt cx="576048" cy="144016"/>
                  </a:xfrm>
                </p:grpSpPr>
                <p:sp>
                  <p:nvSpPr>
                    <p:cNvPr id="481" name="직사각형 48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2" name="직사각형 48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3" name="직사각형 48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452" name="그룹 451"/>
                <p:cNvGrpSpPr/>
                <p:nvPr/>
              </p:nvGrpSpPr>
              <p:grpSpPr>
                <a:xfrm>
                  <a:off x="4572000" y="1858470"/>
                  <a:ext cx="576048" cy="576064"/>
                  <a:chOff x="1187624" y="1484784"/>
                  <a:chExt cx="576048" cy="576064"/>
                </a:xfrm>
              </p:grpSpPr>
              <p:grpSp>
                <p:nvGrpSpPr>
                  <p:cNvPr id="466" name="그룹 465"/>
                  <p:cNvGrpSpPr/>
                  <p:nvPr/>
                </p:nvGrpSpPr>
                <p:grpSpPr>
                  <a:xfrm>
                    <a:off x="1187624" y="1484784"/>
                    <a:ext cx="576048" cy="144016"/>
                    <a:chOff x="1187624" y="1484784"/>
                    <a:chExt cx="576048" cy="144016"/>
                  </a:xfrm>
                </p:grpSpPr>
                <p:sp>
                  <p:nvSpPr>
                    <p:cNvPr id="475" name="직사각형 47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6" name="직사각형 47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7" name="직사각형 47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67" name="그룹 466"/>
                  <p:cNvGrpSpPr/>
                  <p:nvPr/>
                </p:nvGrpSpPr>
                <p:grpSpPr>
                  <a:xfrm>
                    <a:off x="1187624" y="1700808"/>
                    <a:ext cx="576048" cy="144016"/>
                    <a:chOff x="1187624" y="1484784"/>
                    <a:chExt cx="576048" cy="144016"/>
                  </a:xfrm>
                </p:grpSpPr>
                <p:sp>
                  <p:nvSpPr>
                    <p:cNvPr id="472" name="직사각형 47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3" name="직사각형 47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4" name="직사각형 47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68" name="그룹 467"/>
                  <p:cNvGrpSpPr/>
                  <p:nvPr/>
                </p:nvGrpSpPr>
                <p:grpSpPr>
                  <a:xfrm>
                    <a:off x="1187624" y="1916832"/>
                    <a:ext cx="576048" cy="144016"/>
                    <a:chOff x="1187624" y="1484784"/>
                    <a:chExt cx="576048" cy="144016"/>
                  </a:xfrm>
                </p:grpSpPr>
                <p:sp>
                  <p:nvSpPr>
                    <p:cNvPr id="469" name="직사각형 46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0" name="직사각형 46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1" name="직사각형 47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453" name="그룹 452"/>
                <p:cNvGrpSpPr/>
                <p:nvPr/>
              </p:nvGrpSpPr>
              <p:grpSpPr>
                <a:xfrm>
                  <a:off x="5220072" y="1858470"/>
                  <a:ext cx="576048" cy="576064"/>
                  <a:chOff x="1187624" y="1484784"/>
                  <a:chExt cx="576048" cy="576064"/>
                </a:xfrm>
              </p:grpSpPr>
              <p:grpSp>
                <p:nvGrpSpPr>
                  <p:cNvPr id="454" name="그룹 453"/>
                  <p:cNvGrpSpPr/>
                  <p:nvPr/>
                </p:nvGrpSpPr>
                <p:grpSpPr>
                  <a:xfrm>
                    <a:off x="1187624" y="1484784"/>
                    <a:ext cx="576048" cy="144016"/>
                    <a:chOff x="1187624" y="1484784"/>
                    <a:chExt cx="576048" cy="144016"/>
                  </a:xfrm>
                </p:grpSpPr>
                <p:sp>
                  <p:nvSpPr>
                    <p:cNvPr id="463" name="직사각형 46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4" name="직사각형 46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5" name="직사각형 46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5" name="그룹 454"/>
                  <p:cNvGrpSpPr/>
                  <p:nvPr/>
                </p:nvGrpSpPr>
                <p:grpSpPr>
                  <a:xfrm>
                    <a:off x="1187624" y="1700808"/>
                    <a:ext cx="576048" cy="144016"/>
                    <a:chOff x="1187624" y="1484784"/>
                    <a:chExt cx="576048" cy="144016"/>
                  </a:xfrm>
                </p:grpSpPr>
                <p:sp>
                  <p:nvSpPr>
                    <p:cNvPr id="460" name="직사각형 45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1" name="직사각형 46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2" name="직사각형 46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6" name="그룹 455"/>
                  <p:cNvGrpSpPr/>
                  <p:nvPr/>
                </p:nvGrpSpPr>
                <p:grpSpPr>
                  <a:xfrm>
                    <a:off x="1187624" y="1916832"/>
                    <a:ext cx="576048" cy="144016"/>
                    <a:chOff x="1187624" y="1484784"/>
                    <a:chExt cx="576048" cy="144016"/>
                  </a:xfrm>
                </p:grpSpPr>
                <p:sp>
                  <p:nvSpPr>
                    <p:cNvPr id="457" name="직사각형 45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8" name="직사각형 45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9" name="직사각형 45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cxnSp>
          <p:nvCxnSpPr>
            <p:cNvPr id="658" name="직선 연결선 657"/>
            <p:cNvCxnSpPr/>
            <p:nvPr/>
          </p:nvCxnSpPr>
          <p:spPr>
            <a:xfrm>
              <a:off x="5079174" y="2674736"/>
              <a:ext cx="25891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9" name="직선 연결선 658"/>
            <p:cNvCxnSpPr/>
            <p:nvPr/>
          </p:nvCxnSpPr>
          <p:spPr>
            <a:xfrm>
              <a:off x="5079174" y="3967240"/>
              <a:ext cx="25891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9" name="그룹 878"/>
          <p:cNvGrpSpPr/>
          <p:nvPr/>
        </p:nvGrpSpPr>
        <p:grpSpPr>
          <a:xfrm>
            <a:off x="6876456" y="2792895"/>
            <a:ext cx="1800000" cy="1800000"/>
            <a:chOff x="3243326" y="2031927"/>
            <a:chExt cx="2589170" cy="2588400"/>
          </a:xfrm>
        </p:grpSpPr>
        <p:sp>
          <p:nvSpPr>
            <p:cNvPr id="661" name="직사각형 660"/>
            <p:cNvSpPr/>
            <p:nvPr/>
          </p:nvSpPr>
          <p:spPr>
            <a:xfrm>
              <a:off x="3243326" y="2031927"/>
              <a:ext cx="2589170" cy="2588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62" name="그룹 661"/>
            <p:cNvGrpSpPr/>
            <p:nvPr/>
          </p:nvGrpSpPr>
          <p:grpSpPr>
            <a:xfrm>
              <a:off x="3278974" y="2074494"/>
              <a:ext cx="2517162" cy="2506634"/>
              <a:chOff x="3279206" y="1858470"/>
              <a:chExt cx="2517162" cy="2506634"/>
            </a:xfrm>
          </p:grpSpPr>
          <p:grpSp>
            <p:nvGrpSpPr>
              <p:cNvPr id="663" name="그룹 662"/>
              <p:cNvGrpSpPr/>
              <p:nvPr/>
            </p:nvGrpSpPr>
            <p:grpSpPr>
              <a:xfrm>
                <a:off x="3279206" y="1858470"/>
                <a:ext cx="2516914" cy="576064"/>
                <a:chOff x="3279206" y="1858470"/>
                <a:chExt cx="2516914" cy="576064"/>
              </a:xfrm>
            </p:grpSpPr>
            <p:grpSp>
              <p:nvGrpSpPr>
                <p:cNvPr id="823" name="그룹 822"/>
                <p:cNvGrpSpPr/>
                <p:nvPr/>
              </p:nvGrpSpPr>
              <p:grpSpPr>
                <a:xfrm>
                  <a:off x="3279206" y="1858470"/>
                  <a:ext cx="576048" cy="576064"/>
                  <a:chOff x="1187624" y="1484784"/>
                  <a:chExt cx="576048" cy="576064"/>
                </a:xfrm>
              </p:grpSpPr>
              <p:grpSp>
                <p:nvGrpSpPr>
                  <p:cNvPr id="863" name="그룹 862"/>
                  <p:cNvGrpSpPr/>
                  <p:nvPr/>
                </p:nvGrpSpPr>
                <p:grpSpPr>
                  <a:xfrm>
                    <a:off x="1187624" y="1484784"/>
                    <a:ext cx="576048" cy="144016"/>
                    <a:chOff x="1187624" y="1484784"/>
                    <a:chExt cx="576048" cy="144016"/>
                  </a:xfrm>
                </p:grpSpPr>
                <p:sp>
                  <p:nvSpPr>
                    <p:cNvPr id="872" name="직사각형 87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3" name="직사각형 87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4" name="직사각형 87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64" name="그룹 863"/>
                  <p:cNvGrpSpPr/>
                  <p:nvPr/>
                </p:nvGrpSpPr>
                <p:grpSpPr>
                  <a:xfrm>
                    <a:off x="1187624" y="1700808"/>
                    <a:ext cx="576048" cy="144016"/>
                    <a:chOff x="1187624" y="1484784"/>
                    <a:chExt cx="576048" cy="144016"/>
                  </a:xfrm>
                </p:grpSpPr>
                <p:sp>
                  <p:nvSpPr>
                    <p:cNvPr id="869" name="직사각형 86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0" name="직사각형 86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1" name="직사각형 87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65" name="그룹 864"/>
                  <p:cNvGrpSpPr/>
                  <p:nvPr/>
                </p:nvGrpSpPr>
                <p:grpSpPr>
                  <a:xfrm>
                    <a:off x="1187624" y="1916832"/>
                    <a:ext cx="576048" cy="144016"/>
                    <a:chOff x="1187624" y="1484784"/>
                    <a:chExt cx="576048" cy="144016"/>
                  </a:xfrm>
                </p:grpSpPr>
                <p:sp>
                  <p:nvSpPr>
                    <p:cNvPr id="866" name="직사각형 86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7" name="직사각형 86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8" name="직사각형 86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24" name="그룹 823"/>
                <p:cNvGrpSpPr/>
                <p:nvPr/>
              </p:nvGrpSpPr>
              <p:grpSpPr>
                <a:xfrm>
                  <a:off x="3923928" y="1858470"/>
                  <a:ext cx="576048" cy="576064"/>
                  <a:chOff x="1187624" y="1484784"/>
                  <a:chExt cx="576048" cy="576064"/>
                </a:xfrm>
              </p:grpSpPr>
              <p:grpSp>
                <p:nvGrpSpPr>
                  <p:cNvPr id="851" name="그룹 850"/>
                  <p:cNvGrpSpPr/>
                  <p:nvPr/>
                </p:nvGrpSpPr>
                <p:grpSpPr>
                  <a:xfrm>
                    <a:off x="1187624" y="1484784"/>
                    <a:ext cx="576048" cy="144016"/>
                    <a:chOff x="1187624" y="1484784"/>
                    <a:chExt cx="576048" cy="144016"/>
                  </a:xfrm>
                </p:grpSpPr>
                <p:sp>
                  <p:nvSpPr>
                    <p:cNvPr id="860" name="직사각형 85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1" name="직사각형 86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2" name="직사각형 86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52" name="그룹 851"/>
                  <p:cNvGrpSpPr/>
                  <p:nvPr/>
                </p:nvGrpSpPr>
                <p:grpSpPr>
                  <a:xfrm>
                    <a:off x="1187624" y="1700808"/>
                    <a:ext cx="576048" cy="144016"/>
                    <a:chOff x="1187624" y="1484784"/>
                    <a:chExt cx="576048" cy="144016"/>
                  </a:xfrm>
                </p:grpSpPr>
                <p:sp>
                  <p:nvSpPr>
                    <p:cNvPr id="857" name="직사각형 85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8" name="직사각형 85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9" name="직사각형 85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53" name="그룹 852"/>
                  <p:cNvGrpSpPr/>
                  <p:nvPr/>
                </p:nvGrpSpPr>
                <p:grpSpPr>
                  <a:xfrm>
                    <a:off x="1187624" y="1916832"/>
                    <a:ext cx="576048" cy="144016"/>
                    <a:chOff x="1187624" y="1484784"/>
                    <a:chExt cx="576048" cy="144016"/>
                  </a:xfrm>
                </p:grpSpPr>
                <p:sp>
                  <p:nvSpPr>
                    <p:cNvPr id="854" name="직사각형 85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5" name="직사각형 85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6" name="직사각형 85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25" name="그룹 824"/>
                <p:cNvGrpSpPr/>
                <p:nvPr/>
              </p:nvGrpSpPr>
              <p:grpSpPr>
                <a:xfrm>
                  <a:off x="4572000" y="1858470"/>
                  <a:ext cx="576048" cy="576064"/>
                  <a:chOff x="1187624" y="1484784"/>
                  <a:chExt cx="576048" cy="576064"/>
                </a:xfrm>
              </p:grpSpPr>
              <p:grpSp>
                <p:nvGrpSpPr>
                  <p:cNvPr id="839" name="그룹 838"/>
                  <p:cNvGrpSpPr/>
                  <p:nvPr/>
                </p:nvGrpSpPr>
                <p:grpSpPr>
                  <a:xfrm>
                    <a:off x="1187624" y="1484784"/>
                    <a:ext cx="576048" cy="144016"/>
                    <a:chOff x="1187624" y="1484784"/>
                    <a:chExt cx="576048" cy="144016"/>
                  </a:xfrm>
                </p:grpSpPr>
                <p:sp>
                  <p:nvSpPr>
                    <p:cNvPr id="848" name="직사각형 84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9" name="직사각형 84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0" name="직사각형 84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40" name="그룹 839"/>
                  <p:cNvGrpSpPr/>
                  <p:nvPr/>
                </p:nvGrpSpPr>
                <p:grpSpPr>
                  <a:xfrm>
                    <a:off x="1187624" y="1700808"/>
                    <a:ext cx="576048" cy="144016"/>
                    <a:chOff x="1187624" y="1484784"/>
                    <a:chExt cx="576048" cy="144016"/>
                  </a:xfrm>
                </p:grpSpPr>
                <p:sp>
                  <p:nvSpPr>
                    <p:cNvPr id="845" name="직사각형 84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6" name="직사각형 84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7" name="직사각형 84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41" name="그룹 840"/>
                  <p:cNvGrpSpPr/>
                  <p:nvPr/>
                </p:nvGrpSpPr>
                <p:grpSpPr>
                  <a:xfrm>
                    <a:off x="1187624" y="1916832"/>
                    <a:ext cx="576048" cy="144016"/>
                    <a:chOff x="1187624" y="1484784"/>
                    <a:chExt cx="576048" cy="144016"/>
                  </a:xfrm>
                </p:grpSpPr>
                <p:sp>
                  <p:nvSpPr>
                    <p:cNvPr id="842" name="직사각형 84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3" name="직사각형 84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4" name="직사각형 84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26" name="그룹 825"/>
                <p:cNvGrpSpPr/>
                <p:nvPr/>
              </p:nvGrpSpPr>
              <p:grpSpPr>
                <a:xfrm>
                  <a:off x="5220072" y="1858470"/>
                  <a:ext cx="576048" cy="576064"/>
                  <a:chOff x="1187624" y="1484784"/>
                  <a:chExt cx="576048" cy="576064"/>
                </a:xfrm>
              </p:grpSpPr>
              <p:grpSp>
                <p:nvGrpSpPr>
                  <p:cNvPr id="827" name="그룹 826"/>
                  <p:cNvGrpSpPr/>
                  <p:nvPr/>
                </p:nvGrpSpPr>
                <p:grpSpPr>
                  <a:xfrm>
                    <a:off x="1187624" y="1484784"/>
                    <a:ext cx="576048" cy="144016"/>
                    <a:chOff x="1187624" y="1484784"/>
                    <a:chExt cx="576048" cy="144016"/>
                  </a:xfrm>
                </p:grpSpPr>
                <p:sp>
                  <p:nvSpPr>
                    <p:cNvPr id="836" name="직사각형 83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7" name="직사각형 83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8" name="직사각형 83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28" name="그룹 827"/>
                  <p:cNvGrpSpPr/>
                  <p:nvPr/>
                </p:nvGrpSpPr>
                <p:grpSpPr>
                  <a:xfrm>
                    <a:off x="1187624" y="1700808"/>
                    <a:ext cx="576048" cy="144016"/>
                    <a:chOff x="1187624" y="1484784"/>
                    <a:chExt cx="576048" cy="144016"/>
                  </a:xfrm>
                </p:grpSpPr>
                <p:sp>
                  <p:nvSpPr>
                    <p:cNvPr id="833" name="직사각형 83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4" name="직사각형 83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5" name="직사각형 83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29" name="그룹 828"/>
                  <p:cNvGrpSpPr/>
                  <p:nvPr/>
                </p:nvGrpSpPr>
                <p:grpSpPr>
                  <a:xfrm>
                    <a:off x="1187624" y="1916832"/>
                    <a:ext cx="576048" cy="144016"/>
                    <a:chOff x="1187624" y="1484784"/>
                    <a:chExt cx="576048" cy="144016"/>
                  </a:xfrm>
                </p:grpSpPr>
                <p:sp>
                  <p:nvSpPr>
                    <p:cNvPr id="830" name="직사각형 82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1" name="직사각형 83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2" name="직사각형 83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664" name="그룹 663"/>
              <p:cNvGrpSpPr/>
              <p:nvPr/>
            </p:nvGrpSpPr>
            <p:grpSpPr>
              <a:xfrm>
                <a:off x="3279454" y="2501993"/>
                <a:ext cx="2516914" cy="576064"/>
                <a:chOff x="3279206" y="1858470"/>
                <a:chExt cx="2516914" cy="576064"/>
              </a:xfrm>
            </p:grpSpPr>
            <p:grpSp>
              <p:nvGrpSpPr>
                <p:cNvPr id="771" name="그룹 770"/>
                <p:cNvGrpSpPr/>
                <p:nvPr/>
              </p:nvGrpSpPr>
              <p:grpSpPr>
                <a:xfrm>
                  <a:off x="3279206" y="1858470"/>
                  <a:ext cx="576048" cy="576064"/>
                  <a:chOff x="1187624" y="1484784"/>
                  <a:chExt cx="576048" cy="576064"/>
                </a:xfrm>
              </p:grpSpPr>
              <p:grpSp>
                <p:nvGrpSpPr>
                  <p:cNvPr id="811" name="그룹 810"/>
                  <p:cNvGrpSpPr/>
                  <p:nvPr/>
                </p:nvGrpSpPr>
                <p:grpSpPr>
                  <a:xfrm>
                    <a:off x="1187624" y="1484784"/>
                    <a:ext cx="576048" cy="144016"/>
                    <a:chOff x="1187624" y="1484784"/>
                    <a:chExt cx="576048" cy="144016"/>
                  </a:xfrm>
                </p:grpSpPr>
                <p:sp>
                  <p:nvSpPr>
                    <p:cNvPr id="820" name="직사각형 81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1" name="직사각형 82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2" name="직사각형 82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12" name="그룹 811"/>
                  <p:cNvGrpSpPr/>
                  <p:nvPr/>
                </p:nvGrpSpPr>
                <p:grpSpPr>
                  <a:xfrm>
                    <a:off x="1187624" y="1700808"/>
                    <a:ext cx="576048" cy="144016"/>
                    <a:chOff x="1187624" y="1484784"/>
                    <a:chExt cx="576048" cy="144016"/>
                  </a:xfrm>
                </p:grpSpPr>
                <p:sp>
                  <p:nvSpPr>
                    <p:cNvPr id="817" name="직사각형 81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8" name="직사각형 81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9" name="직사각형 81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13" name="그룹 812"/>
                  <p:cNvGrpSpPr/>
                  <p:nvPr/>
                </p:nvGrpSpPr>
                <p:grpSpPr>
                  <a:xfrm>
                    <a:off x="1187624" y="1916832"/>
                    <a:ext cx="576048" cy="144016"/>
                    <a:chOff x="1187624" y="1484784"/>
                    <a:chExt cx="576048" cy="144016"/>
                  </a:xfrm>
                </p:grpSpPr>
                <p:sp>
                  <p:nvSpPr>
                    <p:cNvPr id="814" name="직사각형 81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5" name="직사각형 81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6" name="직사각형 81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772" name="그룹 771"/>
                <p:cNvGrpSpPr/>
                <p:nvPr/>
              </p:nvGrpSpPr>
              <p:grpSpPr>
                <a:xfrm>
                  <a:off x="3923928" y="1858470"/>
                  <a:ext cx="576048" cy="576064"/>
                  <a:chOff x="1187624" y="1484784"/>
                  <a:chExt cx="576048" cy="576064"/>
                </a:xfrm>
              </p:grpSpPr>
              <p:grpSp>
                <p:nvGrpSpPr>
                  <p:cNvPr id="799" name="그룹 798"/>
                  <p:cNvGrpSpPr/>
                  <p:nvPr/>
                </p:nvGrpSpPr>
                <p:grpSpPr>
                  <a:xfrm>
                    <a:off x="1187624" y="1484784"/>
                    <a:ext cx="576048" cy="144016"/>
                    <a:chOff x="1187624" y="1484784"/>
                    <a:chExt cx="576048" cy="144016"/>
                  </a:xfrm>
                </p:grpSpPr>
                <p:sp>
                  <p:nvSpPr>
                    <p:cNvPr id="808" name="직사각형 80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9" name="직사각형 80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0" name="직사각형 80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00" name="그룹 799"/>
                  <p:cNvGrpSpPr/>
                  <p:nvPr/>
                </p:nvGrpSpPr>
                <p:grpSpPr>
                  <a:xfrm>
                    <a:off x="1187624" y="1700808"/>
                    <a:ext cx="576048" cy="144016"/>
                    <a:chOff x="1187624" y="1484784"/>
                    <a:chExt cx="576048" cy="144016"/>
                  </a:xfrm>
                </p:grpSpPr>
                <p:sp>
                  <p:nvSpPr>
                    <p:cNvPr id="805" name="직사각형 80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6" name="직사각형 80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7" name="직사각형 80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01" name="그룹 800"/>
                  <p:cNvGrpSpPr/>
                  <p:nvPr/>
                </p:nvGrpSpPr>
                <p:grpSpPr>
                  <a:xfrm>
                    <a:off x="1187624" y="1916832"/>
                    <a:ext cx="576048" cy="144016"/>
                    <a:chOff x="1187624" y="1484784"/>
                    <a:chExt cx="576048" cy="144016"/>
                  </a:xfrm>
                </p:grpSpPr>
                <p:sp>
                  <p:nvSpPr>
                    <p:cNvPr id="802" name="직사각형 80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3" name="직사각형 80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4" name="직사각형 80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773" name="그룹 772"/>
                <p:cNvGrpSpPr/>
                <p:nvPr/>
              </p:nvGrpSpPr>
              <p:grpSpPr>
                <a:xfrm>
                  <a:off x="4572000" y="1858470"/>
                  <a:ext cx="576048" cy="576064"/>
                  <a:chOff x="1187624" y="1484784"/>
                  <a:chExt cx="576048" cy="576064"/>
                </a:xfrm>
              </p:grpSpPr>
              <p:grpSp>
                <p:nvGrpSpPr>
                  <p:cNvPr id="787" name="그룹 786"/>
                  <p:cNvGrpSpPr/>
                  <p:nvPr/>
                </p:nvGrpSpPr>
                <p:grpSpPr>
                  <a:xfrm>
                    <a:off x="1187624" y="1484784"/>
                    <a:ext cx="576048" cy="144016"/>
                    <a:chOff x="1187624" y="1484784"/>
                    <a:chExt cx="576048" cy="144016"/>
                  </a:xfrm>
                </p:grpSpPr>
                <p:sp>
                  <p:nvSpPr>
                    <p:cNvPr id="796" name="직사각형 79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7" name="직사각형 79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8" name="직사각형 79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88" name="그룹 787"/>
                  <p:cNvGrpSpPr/>
                  <p:nvPr/>
                </p:nvGrpSpPr>
                <p:grpSpPr>
                  <a:xfrm>
                    <a:off x="1187624" y="1700808"/>
                    <a:ext cx="576048" cy="144016"/>
                    <a:chOff x="1187624" y="1484784"/>
                    <a:chExt cx="576048" cy="144016"/>
                  </a:xfrm>
                </p:grpSpPr>
                <p:sp>
                  <p:nvSpPr>
                    <p:cNvPr id="793" name="직사각형 79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4" name="직사각형 79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5" name="직사각형 79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89" name="그룹 788"/>
                  <p:cNvGrpSpPr/>
                  <p:nvPr/>
                </p:nvGrpSpPr>
                <p:grpSpPr>
                  <a:xfrm>
                    <a:off x="1187624" y="1916832"/>
                    <a:ext cx="576048" cy="144016"/>
                    <a:chOff x="1187624" y="1484784"/>
                    <a:chExt cx="576048" cy="144016"/>
                  </a:xfrm>
                </p:grpSpPr>
                <p:sp>
                  <p:nvSpPr>
                    <p:cNvPr id="790" name="직사각형 78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1" name="직사각형 79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2" name="직사각형 79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774" name="그룹 773"/>
                <p:cNvGrpSpPr/>
                <p:nvPr/>
              </p:nvGrpSpPr>
              <p:grpSpPr>
                <a:xfrm>
                  <a:off x="5220072" y="1858470"/>
                  <a:ext cx="576048" cy="576064"/>
                  <a:chOff x="1187624" y="1484784"/>
                  <a:chExt cx="576048" cy="576064"/>
                </a:xfrm>
              </p:grpSpPr>
              <p:grpSp>
                <p:nvGrpSpPr>
                  <p:cNvPr id="775" name="그룹 774"/>
                  <p:cNvGrpSpPr/>
                  <p:nvPr/>
                </p:nvGrpSpPr>
                <p:grpSpPr>
                  <a:xfrm>
                    <a:off x="1187624" y="1484784"/>
                    <a:ext cx="576048" cy="144016"/>
                    <a:chOff x="1187624" y="1484784"/>
                    <a:chExt cx="576048" cy="144016"/>
                  </a:xfrm>
                </p:grpSpPr>
                <p:sp>
                  <p:nvSpPr>
                    <p:cNvPr id="784" name="직사각형 78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5" name="직사각형 78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6" name="직사각형 78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76" name="그룹 775"/>
                  <p:cNvGrpSpPr/>
                  <p:nvPr/>
                </p:nvGrpSpPr>
                <p:grpSpPr>
                  <a:xfrm>
                    <a:off x="1187624" y="1700808"/>
                    <a:ext cx="576048" cy="144016"/>
                    <a:chOff x="1187624" y="1484784"/>
                    <a:chExt cx="576048" cy="144016"/>
                  </a:xfrm>
                </p:grpSpPr>
                <p:sp>
                  <p:nvSpPr>
                    <p:cNvPr id="781" name="직사각형 78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2" name="직사각형 78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3" name="직사각형 78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77" name="그룹 776"/>
                  <p:cNvGrpSpPr/>
                  <p:nvPr/>
                </p:nvGrpSpPr>
                <p:grpSpPr>
                  <a:xfrm>
                    <a:off x="1187624" y="1916832"/>
                    <a:ext cx="576048" cy="144016"/>
                    <a:chOff x="1187624" y="1484784"/>
                    <a:chExt cx="576048" cy="144016"/>
                  </a:xfrm>
                </p:grpSpPr>
                <p:sp>
                  <p:nvSpPr>
                    <p:cNvPr id="778" name="직사각형 77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9" name="직사각형 77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0" name="직사각형 77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665" name="그룹 664"/>
              <p:cNvGrpSpPr/>
              <p:nvPr/>
            </p:nvGrpSpPr>
            <p:grpSpPr>
              <a:xfrm>
                <a:off x="3279454" y="3145516"/>
                <a:ext cx="2516914" cy="576064"/>
                <a:chOff x="3279206" y="1858470"/>
                <a:chExt cx="2516914" cy="576064"/>
              </a:xfrm>
            </p:grpSpPr>
            <p:grpSp>
              <p:nvGrpSpPr>
                <p:cNvPr id="719" name="그룹 718"/>
                <p:cNvGrpSpPr/>
                <p:nvPr/>
              </p:nvGrpSpPr>
              <p:grpSpPr>
                <a:xfrm>
                  <a:off x="3279206" y="1858470"/>
                  <a:ext cx="576048" cy="576064"/>
                  <a:chOff x="1187624" y="1484784"/>
                  <a:chExt cx="576048" cy="576064"/>
                </a:xfrm>
              </p:grpSpPr>
              <p:grpSp>
                <p:nvGrpSpPr>
                  <p:cNvPr id="759" name="그룹 758"/>
                  <p:cNvGrpSpPr/>
                  <p:nvPr/>
                </p:nvGrpSpPr>
                <p:grpSpPr>
                  <a:xfrm>
                    <a:off x="1187624" y="1484784"/>
                    <a:ext cx="576048" cy="144016"/>
                    <a:chOff x="1187624" y="1484784"/>
                    <a:chExt cx="576048" cy="144016"/>
                  </a:xfrm>
                </p:grpSpPr>
                <p:sp>
                  <p:nvSpPr>
                    <p:cNvPr id="768" name="직사각형 76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9" name="직사각형 76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0" name="직사각형 76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60" name="그룹 759"/>
                  <p:cNvGrpSpPr/>
                  <p:nvPr/>
                </p:nvGrpSpPr>
                <p:grpSpPr>
                  <a:xfrm>
                    <a:off x="1187624" y="1700808"/>
                    <a:ext cx="576048" cy="144016"/>
                    <a:chOff x="1187624" y="1484784"/>
                    <a:chExt cx="576048" cy="144016"/>
                  </a:xfrm>
                </p:grpSpPr>
                <p:sp>
                  <p:nvSpPr>
                    <p:cNvPr id="765" name="직사각형 76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6" name="직사각형 76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7" name="직사각형 76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61" name="그룹 760"/>
                  <p:cNvGrpSpPr/>
                  <p:nvPr/>
                </p:nvGrpSpPr>
                <p:grpSpPr>
                  <a:xfrm>
                    <a:off x="1187624" y="1916832"/>
                    <a:ext cx="576048" cy="144016"/>
                    <a:chOff x="1187624" y="1484784"/>
                    <a:chExt cx="576048" cy="144016"/>
                  </a:xfrm>
                </p:grpSpPr>
                <p:sp>
                  <p:nvSpPr>
                    <p:cNvPr id="762" name="직사각형 76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3" name="직사각형 76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4" name="직사각형 76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720" name="그룹 719"/>
                <p:cNvGrpSpPr/>
                <p:nvPr/>
              </p:nvGrpSpPr>
              <p:grpSpPr>
                <a:xfrm>
                  <a:off x="3923928" y="1858470"/>
                  <a:ext cx="576048" cy="576064"/>
                  <a:chOff x="1187624" y="1484784"/>
                  <a:chExt cx="576048" cy="576064"/>
                </a:xfrm>
              </p:grpSpPr>
              <p:grpSp>
                <p:nvGrpSpPr>
                  <p:cNvPr id="747" name="그룹 746"/>
                  <p:cNvGrpSpPr/>
                  <p:nvPr/>
                </p:nvGrpSpPr>
                <p:grpSpPr>
                  <a:xfrm>
                    <a:off x="1187624" y="1484784"/>
                    <a:ext cx="576048" cy="144016"/>
                    <a:chOff x="1187624" y="1484784"/>
                    <a:chExt cx="576048" cy="144016"/>
                  </a:xfrm>
                </p:grpSpPr>
                <p:sp>
                  <p:nvSpPr>
                    <p:cNvPr id="756" name="직사각형 75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7" name="직사각형 75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8" name="직사각형 75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48" name="그룹 747"/>
                  <p:cNvGrpSpPr/>
                  <p:nvPr/>
                </p:nvGrpSpPr>
                <p:grpSpPr>
                  <a:xfrm>
                    <a:off x="1187624" y="1700808"/>
                    <a:ext cx="576048" cy="144016"/>
                    <a:chOff x="1187624" y="1484784"/>
                    <a:chExt cx="576048" cy="144016"/>
                  </a:xfrm>
                </p:grpSpPr>
                <p:sp>
                  <p:nvSpPr>
                    <p:cNvPr id="753" name="직사각형 75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4" name="직사각형 75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5" name="직사각형 75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49" name="그룹 748"/>
                  <p:cNvGrpSpPr/>
                  <p:nvPr/>
                </p:nvGrpSpPr>
                <p:grpSpPr>
                  <a:xfrm>
                    <a:off x="1187624" y="1916832"/>
                    <a:ext cx="576048" cy="144016"/>
                    <a:chOff x="1187624" y="1484784"/>
                    <a:chExt cx="576048" cy="144016"/>
                  </a:xfrm>
                </p:grpSpPr>
                <p:sp>
                  <p:nvSpPr>
                    <p:cNvPr id="750" name="직사각형 74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1" name="직사각형 75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2" name="직사각형 75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721" name="그룹 720"/>
                <p:cNvGrpSpPr/>
                <p:nvPr/>
              </p:nvGrpSpPr>
              <p:grpSpPr>
                <a:xfrm>
                  <a:off x="4572000" y="1858470"/>
                  <a:ext cx="576048" cy="576064"/>
                  <a:chOff x="1187624" y="1484784"/>
                  <a:chExt cx="576048" cy="576064"/>
                </a:xfrm>
              </p:grpSpPr>
              <p:grpSp>
                <p:nvGrpSpPr>
                  <p:cNvPr id="735" name="그룹 734"/>
                  <p:cNvGrpSpPr/>
                  <p:nvPr/>
                </p:nvGrpSpPr>
                <p:grpSpPr>
                  <a:xfrm>
                    <a:off x="1187624" y="1484784"/>
                    <a:ext cx="576048" cy="144016"/>
                    <a:chOff x="1187624" y="1484784"/>
                    <a:chExt cx="576048" cy="144016"/>
                  </a:xfrm>
                </p:grpSpPr>
                <p:sp>
                  <p:nvSpPr>
                    <p:cNvPr id="744" name="직사각형 74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5" name="직사각형 74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6" name="직사각형 74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36" name="그룹 735"/>
                  <p:cNvGrpSpPr/>
                  <p:nvPr/>
                </p:nvGrpSpPr>
                <p:grpSpPr>
                  <a:xfrm>
                    <a:off x="1187624" y="1700808"/>
                    <a:ext cx="576048" cy="144016"/>
                    <a:chOff x="1187624" y="1484784"/>
                    <a:chExt cx="576048" cy="144016"/>
                  </a:xfrm>
                </p:grpSpPr>
                <p:sp>
                  <p:nvSpPr>
                    <p:cNvPr id="741" name="직사각형 74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2" name="직사각형 74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3" name="직사각형 74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37" name="그룹 736"/>
                  <p:cNvGrpSpPr/>
                  <p:nvPr/>
                </p:nvGrpSpPr>
                <p:grpSpPr>
                  <a:xfrm>
                    <a:off x="1187624" y="1916832"/>
                    <a:ext cx="576048" cy="144016"/>
                    <a:chOff x="1187624" y="1484784"/>
                    <a:chExt cx="576048" cy="144016"/>
                  </a:xfrm>
                </p:grpSpPr>
                <p:sp>
                  <p:nvSpPr>
                    <p:cNvPr id="738" name="직사각형 73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9" name="직사각형 73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0" name="직사각형 73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722" name="그룹 721"/>
                <p:cNvGrpSpPr/>
                <p:nvPr/>
              </p:nvGrpSpPr>
              <p:grpSpPr>
                <a:xfrm>
                  <a:off x="5220072" y="1858470"/>
                  <a:ext cx="576048" cy="576064"/>
                  <a:chOff x="1187624" y="1484784"/>
                  <a:chExt cx="576048" cy="576064"/>
                </a:xfrm>
              </p:grpSpPr>
              <p:grpSp>
                <p:nvGrpSpPr>
                  <p:cNvPr id="723" name="그룹 722"/>
                  <p:cNvGrpSpPr/>
                  <p:nvPr/>
                </p:nvGrpSpPr>
                <p:grpSpPr>
                  <a:xfrm>
                    <a:off x="1187624" y="1484784"/>
                    <a:ext cx="576048" cy="144016"/>
                    <a:chOff x="1187624" y="1484784"/>
                    <a:chExt cx="576048" cy="144016"/>
                  </a:xfrm>
                </p:grpSpPr>
                <p:sp>
                  <p:nvSpPr>
                    <p:cNvPr id="732" name="직사각형 73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3" name="직사각형 73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4" name="직사각형 73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4" name="그룹 723"/>
                  <p:cNvGrpSpPr/>
                  <p:nvPr/>
                </p:nvGrpSpPr>
                <p:grpSpPr>
                  <a:xfrm>
                    <a:off x="1187624" y="1700808"/>
                    <a:ext cx="576048" cy="144016"/>
                    <a:chOff x="1187624" y="1484784"/>
                    <a:chExt cx="576048" cy="144016"/>
                  </a:xfrm>
                </p:grpSpPr>
                <p:sp>
                  <p:nvSpPr>
                    <p:cNvPr id="729" name="직사각형 72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0" name="직사각형 72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1" name="직사각형 73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5" name="그룹 724"/>
                  <p:cNvGrpSpPr/>
                  <p:nvPr/>
                </p:nvGrpSpPr>
                <p:grpSpPr>
                  <a:xfrm>
                    <a:off x="1187624" y="1916832"/>
                    <a:ext cx="576048" cy="144016"/>
                    <a:chOff x="1187624" y="1484784"/>
                    <a:chExt cx="576048" cy="144016"/>
                  </a:xfrm>
                </p:grpSpPr>
                <p:sp>
                  <p:nvSpPr>
                    <p:cNvPr id="726" name="직사각형 72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7" name="직사각형 72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8" name="직사각형 72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666" name="그룹 665"/>
              <p:cNvGrpSpPr/>
              <p:nvPr/>
            </p:nvGrpSpPr>
            <p:grpSpPr>
              <a:xfrm>
                <a:off x="3279454" y="3789040"/>
                <a:ext cx="2516914" cy="576064"/>
                <a:chOff x="3279206" y="1858470"/>
                <a:chExt cx="2516914" cy="576064"/>
              </a:xfrm>
            </p:grpSpPr>
            <p:grpSp>
              <p:nvGrpSpPr>
                <p:cNvPr id="667" name="그룹 666"/>
                <p:cNvGrpSpPr/>
                <p:nvPr/>
              </p:nvGrpSpPr>
              <p:grpSpPr>
                <a:xfrm>
                  <a:off x="3279206" y="1858470"/>
                  <a:ext cx="576048" cy="576064"/>
                  <a:chOff x="1187624" y="1484784"/>
                  <a:chExt cx="576048" cy="576064"/>
                </a:xfrm>
              </p:grpSpPr>
              <p:grpSp>
                <p:nvGrpSpPr>
                  <p:cNvPr id="707" name="그룹 706"/>
                  <p:cNvGrpSpPr/>
                  <p:nvPr/>
                </p:nvGrpSpPr>
                <p:grpSpPr>
                  <a:xfrm>
                    <a:off x="1187624" y="1484784"/>
                    <a:ext cx="576048" cy="144016"/>
                    <a:chOff x="1187624" y="1484784"/>
                    <a:chExt cx="576048" cy="144016"/>
                  </a:xfrm>
                </p:grpSpPr>
                <p:sp>
                  <p:nvSpPr>
                    <p:cNvPr id="716" name="직사각형 71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7" name="직사각형 71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8" name="직사각형 71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08" name="그룹 707"/>
                  <p:cNvGrpSpPr/>
                  <p:nvPr/>
                </p:nvGrpSpPr>
                <p:grpSpPr>
                  <a:xfrm>
                    <a:off x="1187624" y="1700808"/>
                    <a:ext cx="576048" cy="144016"/>
                    <a:chOff x="1187624" y="1484784"/>
                    <a:chExt cx="576048" cy="144016"/>
                  </a:xfrm>
                </p:grpSpPr>
                <p:sp>
                  <p:nvSpPr>
                    <p:cNvPr id="713" name="직사각형 71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4" name="직사각형 71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5" name="직사각형 71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09" name="그룹 708"/>
                  <p:cNvGrpSpPr/>
                  <p:nvPr/>
                </p:nvGrpSpPr>
                <p:grpSpPr>
                  <a:xfrm>
                    <a:off x="1187624" y="1916832"/>
                    <a:ext cx="576048" cy="144016"/>
                    <a:chOff x="1187624" y="1484784"/>
                    <a:chExt cx="576048" cy="144016"/>
                  </a:xfrm>
                </p:grpSpPr>
                <p:sp>
                  <p:nvSpPr>
                    <p:cNvPr id="710" name="직사각형 70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1" name="직사각형 71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2" name="직사각형 71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68" name="그룹 667"/>
                <p:cNvGrpSpPr/>
                <p:nvPr/>
              </p:nvGrpSpPr>
              <p:grpSpPr>
                <a:xfrm>
                  <a:off x="3923928" y="1858470"/>
                  <a:ext cx="576048" cy="576064"/>
                  <a:chOff x="1187624" y="1484784"/>
                  <a:chExt cx="576048" cy="576064"/>
                </a:xfrm>
              </p:grpSpPr>
              <p:grpSp>
                <p:nvGrpSpPr>
                  <p:cNvPr id="695" name="그룹 694"/>
                  <p:cNvGrpSpPr/>
                  <p:nvPr/>
                </p:nvGrpSpPr>
                <p:grpSpPr>
                  <a:xfrm>
                    <a:off x="1187624" y="1484784"/>
                    <a:ext cx="576048" cy="144016"/>
                    <a:chOff x="1187624" y="1484784"/>
                    <a:chExt cx="576048" cy="144016"/>
                  </a:xfrm>
                </p:grpSpPr>
                <p:sp>
                  <p:nvSpPr>
                    <p:cNvPr id="704" name="직사각형 70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5" name="직사각형 70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6" name="직사각형 70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96" name="그룹 695"/>
                  <p:cNvGrpSpPr/>
                  <p:nvPr/>
                </p:nvGrpSpPr>
                <p:grpSpPr>
                  <a:xfrm>
                    <a:off x="1187624" y="1700808"/>
                    <a:ext cx="576048" cy="144016"/>
                    <a:chOff x="1187624" y="1484784"/>
                    <a:chExt cx="576048" cy="144016"/>
                  </a:xfrm>
                </p:grpSpPr>
                <p:sp>
                  <p:nvSpPr>
                    <p:cNvPr id="701" name="직사각형 70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2" name="직사각형 70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3" name="직사각형 70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97" name="그룹 696"/>
                  <p:cNvGrpSpPr/>
                  <p:nvPr/>
                </p:nvGrpSpPr>
                <p:grpSpPr>
                  <a:xfrm>
                    <a:off x="1187624" y="1916832"/>
                    <a:ext cx="576048" cy="144016"/>
                    <a:chOff x="1187624" y="1484784"/>
                    <a:chExt cx="576048" cy="144016"/>
                  </a:xfrm>
                </p:grpSpPr>
                <p:sp>
                  <p:nvSpPr>
                    <p:cNvPr id="698" name="직사각형 69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9" name="직사각형 69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0" name="직사각형 69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69" name="그룹 668"/>
                <p:cNvGrpSpPr/>
                <p:nvPr/>
              </p:nvGrpSpPr>
              <p:grpSpPr>
                <a:xfrm>
                  <a:off x="4572000" y="1858470"/>
                  <a:ext cx="576048" cy="576064"/>
                  <a:chOff x="1187624" y="1484784"/>
                  <a:chExt cx="576048" cy="576064"/>
                </a:xfrm>
              </p:grpSpPr>
              <p:grpSp>
                <p:nvGrpSpPr>
                  <p:cNvPr id="683" name="그룹 682"/>
                  <p:cNvGrpSpPr/>
                  <p:nvPr/>
                </p:nvGrpSpPr>
                <p:grpSpPr>
                  <a:xfrm>
                    <a:off x="1187624" y="1484784"/>
                    <a:ext cx="576048" cy="144016"/>
                    <a:chOff x="1187624" y="1484784"/>
                    <a:chExt cx="576048" cy="144016"/>
                  </a:xfrm>
                </p:grpSpPr>
                <p:sp>
                  <p:nvSpPr>
                    <p:cNvPr id="692" name="직사각형 69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3" name="직사각형 69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4" name="직사각형 69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84" name="그룹 683"/>
                  <p:cNvGrpSpPr/>
                  <p:nvPr/>
                </p:nvGrpSpPr>
                <p:grpSpPr>
                  <a:xfrm>
                    <a:off x="1187624" y="1700808"/>
                    <a:ext cx="576048" cy="144016"/>
                    <a:chOff x="1187624" y="1484784"/>
                    <a:chExt cx="576048" cy="144016"/>
                  </a:xfrm>
                </p:grpSpPr>
                <p:sp>
                  <p:nvSpPr>
                    <p:cNvPr id="689" name="직사각형 68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0" name="직사각형 68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1" name="직사각형 69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85" name="그룹 684"/>
                  <p:cNvGrpSpPr/>
                  <p:nvPr/>
                </p:nvGrpSpPr>
                <p:grpSpPr>
                  <a:xfrm>
                    <a:off x="1187624" y="1916832"/>
                    <a:ext cx="576048" cy="144016"/>
                    <a:chOff x="1187624" y="1484784"/>
                    <a:chExt cx="576048" cy="144016"/>
                  </a:xfrm>
                </p:grpSpPr>
                <p:sp>
                  <p:nvSpPr>
                    <p:cNvPr id="686" name="직사각형 68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7" name="직사각형 68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8" name="직사각형 68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70" name="그룹 669"/>
                <p:cNvGrpSpPr/>
                <p:nvPr/>
              </p:nvGrpSpPr>
              <p:grpSpPr>
                <a:xfrm>
                  <a:off x="5220072" y="1858470"/>
                  <a:ext cx="576048" cy="576064"/>
                  <a:chOff x="1187624" y="1484784"/>
                  <a:chExt cx="576048" cy="576064"/>
                </a:xfrm>
              </p:grpSpPr>
              <p:grpSp>
                <p:nvGrpSpPr>
                  <p:cNvPr id="671" name="그룹 670"/>
                  <p:cNvGrpSpPr/>
                  <p:nvPr/>
                </p:nvGrpSpPr>
                <p:grpSpPr>
                  <a:xfrm>
                    <a:off x="1187624" y="1484784"/>
                    <a:ext cx="576048" cy="144016"/>
                    <a:chOff x="1187624" y="1484784"/>
                    <a:chExt cx="576048" cy="144016"/>
                  </a:xfrm>
                </p:grpSpPr>
                <p:sp>
                  <p:nvSpPr>
                    <p:cNvPr id="680" name="직사각형 67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1" name="직사각형 68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2" name="직사각형 68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72" name="그룹 671"/>
                  <p:cNvGrpSpPr/>
                  <p:nvPr/>
                </p:nvGrpSpPr>
                <p:grpSpPr>
                  <a:xfrm>
                    <a:off x="1187624" y="1700808"/>
                    <a:ext cx="576048" cy="144016"/>
                    <a:chOff x="1187624" y="1484784"/>
                    <a:chExt cx="576048" cy="144016"/>
                  </a:xfrm>
                </p:grpSpPr>
                <p:sp>
                  <p:nvSpPr>
                    <p:cNvPr id="677" name="직사각형 67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8" name="직사각형 67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9" name="직사각형 67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73" name="그룹 672"/>
                  <p:cNvGrpSpPr/>
                  <p:nvPr/>
                </p:nvGrpSpPr>
                <p:grpSpPr>
                  <a:xfrm>
                    <a:off x="1187624" y="1916832"/>
                    <a:ext cx="576048" cy="144016"/>
                    <a:chOff x="1187624" y="1484784"/>
                    <a:chExt cx="576048" cy="144016"/>
                  </a:xfrm>
                </p:grpSpPr>
                <p:sp>
                  <p:nvSpPr>
                    <p:cNvPr id="674" name="직사각형 67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5" name="직사각형 67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6" name="직사각형 67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cxnSp>
          <p:nvCxnSpPr>
            <p:cNvPr id="875" name="직선 연결선 874"/>
            <p:cNvCxnSpPr/>
            <p:nvPr/>
          </p:nvCxnSpPr>
          <p:spPr>
            <a:xfrm>
              <a:off x="3243326" y="2899306"/>
              <a:ext cx="25891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6" name="직선 연결선 875"/>
            <p:cNvCxnSpPr/>
            <p:nvPr/>
          </p:nvCxnSpPr>
          <p:spPr>
            <a:xfrm>
              <a:off x="3243326" y="3754856"/>
              <a:ext cx="25891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7" name="직선 연결선 876"/>
            <p:cNvCxnSpPr/>
            <p:nvPr/>
          </p:nvCxnSpPr>
          <p:spPr>
            <a:xfrm>
              <a:off x="4318152" y="2031927"/>
              <a:ext cx="0" cy="258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8" name="직선 연결선 877"/>
            <p:cNvCxnSpPr/>
            <p:nvPr/>
          </p:nvCxnSpPr>
          <p:spPr>
            <a:xfrm>
              <a:off x="5393366" y="2031927"/>
              <a:ext cx="0" cy="258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0" name="직사각형 879"/>
          <p:cNvSpPr/>
          <p:nvPr/>
        </p:nvSpPr>
        <p:spPr>
          <a:xfrm>
            <a:off x="655621" y="4725144"/>
            <a:ext cx="1368154" cy="3600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Arial"/>
                <a:cs typeface="Arial"/>
              </a:rPr>
              <a:t>valid</a:t>
            </a:r>
            <a:endParaRPr lang="ko-KR" altLang="en-US" b="1" dirty="0">
              <a:latin typeface="Arial"/>
              <a:cs typeface="Arial"/>
            </a:endParaRPr>
          </a:p>
        </p:txBody>
      </p:sp>
      <p:sp>
        <p:nvSpPr>
          <p:cNvPr id="881" name="직사각형 880"/>
          <p:cNvSpPr/>
          <p:nvPr/>
        </p:nvSpPr>
        <p:spPr>
          <a:xfrm>
            <a:off x="2802528" y="4725144"/>
            <a:ext cx="1368154" cy="3600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Arial"/>
                <a:cs typeface="Arial"/>
              </a:rPr>
              <a:t>valid</a:t>
            </a:r>
            <a:endParaRPr lang="ko-KR" altLang="en-US" b="1" dirty="0">
              <a:latin typeface="Arial"/>
              <a:cs typeface="Arial"/>
            </a:endParaRPr>
          </a:p>
        </p:txBody>
      </p:sp>
      <p:sp>
        <p:nvSpPr>
          <p:cNvPr id="882" name="직사각형 881"/>
          <p:cNvSpPr/>
          <p:nvPr/>
        </p:nvSpPr>
        <p:spPr>
          <a:xfrm>
            <a:off x="4932038" y="4725144"/>
            <a:ext cx="1368154" cy="3600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Arial"/>
                <a:cs typeface="Arial"/>
              </a:rPr>
              <a:t>valid</a:t>
            </a:r>
            <a:endParaRPr lang="ko-KR" altLang="en-US" b="1" dirty="0">
              <a:latin typeface="Arial"/>
              <a:cs typeface="Arial"/>
            </a:endParaRPr>
          </a:p>
        </p:txBody>
      </p:sp>
      <p:sp>
        <p:nvSpPr>
          <p:cNvPr id="883" name="직사각형 882"/>
          <p:cNvSpPr/>
          <p:nvPr/>
        </p:nvSpPr>
        <p:spPr>
          <a:xfrm>
            <a:off x="7092280" y="4725144"/>
            <a:ext cx="1368154" cy="3600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solidFill>
                  <a:srgbClr val="FF0000"/>
                </a:solidFill>
                <a:latin typeface="Arial"/>
                <a:cs typeface="Arial"/>
              </a:rPr>
              <a:t>invalid</a:t>
            </a:r>
            <a:endParaRPr lang="ko-KR" altLang="en-US" b="1" dirty="0">
              <a:solidFill>
                <a:srgbClr val="FF0000"/>
              </a:solidFill>
              <a:latin typeface="Arial"/>
              <a:cs typeface="Arial"/>
            </a:endParaRPr>
          </a:p>
        </p:txBody>
      </p:sp>
      <p:sp>
        <p:nvSpPr>
          <p:cNvPr id="3" name="TextBox 2"/>
          <p:cNvSpPr txBox="1"/>
          <p:nvPr/>
        </p:nvSpPr>
        <p:spPr>
          <a:xfrm>
            <a:off x="467544" y="1844824"/>
            <a:ext cx="1429529" cy="369332"/>
          </a:xfrm>
          <a:prstGeom prst="rect">
            <a:avLst/>
          </a:prstGeom>
          <a:noFill/>
        </p:spPr>
        <p:txBody>
          <a:bodyPr wrap="none" rtlCol="0">
            <a:spAutoFit/>
          </a:bodyPr>
          <a:lstStyle/>
          <a:p>
            <a:pPr algn="ctr"/>
            <a:r>
              <a:rPr lang="en-US" dirty="0" smtClean="0">
                <a:latin typeface="Arial"/>
                <a:cs typeface="Arial"/>
              </a:rPr>
              <a:t>index space</a:t>
            </a:r>
            <a:endParaRPr lang="en-US" dirty="0">
              <a:latin typeface="Arial"/>
              <a:cs typeface="Arial"/>
            </a:endParaRPr>
          </a:p>
        </p:txBody>
      </p:sp>
      <p:sp>
        <p:nvSpPr>
          <p:cNvPr id="884" name="TextBox 883"/>
          <p:cNvSpPr txBox="1"/>
          <p:nvPr/>
        </p:nvSpPr>
        <p:spPr>
          <a:xfrm>
            <a:off x="2411760" y="1844824"/>
            <a:ext cx="1197801" cy="369332"/>
          </a:xfrm>
          <a:prstGeom prst="rect">
            <a:avLst/>
          </a:prstGeom>
          <a:noFill/>
        </p:spPr>
        <p:txBody>
          <a:bodyPr wrap="none" rtlCol="0">
            <a:spAutoFit/>
          </a:bodyPr>
          <a:lstStyle/>
          <a:p>
            <a:pPr algn="ctr"/>
            <a:r>
              <a:rPr lang="en-US" dirty="0" smtClean="0">
                <a:latin typeface="Arial"/>
                <a:cs typeface="Arial"/>
              </a:rPr>
              <a:t>work-item</a:t>
            </a:r>
            <a:endParaRPr lang="en-US" dirty="0">
              <a:latin typeface="Arial"/>
              <a:cs typeface="Arial"/>
            </a:endParaRPr>
          </a:p>
        </p:txBody>
      </p:sp>
      <p:sp>
        <p:nvSpPr>
          <p:cNvPr id="885" name="TextBox 884"/>
          <p:cNvSpPr txBox="1"/>
          <p:nvPr/>
        </p:nvSpPr>
        <p:spPr>
          <a:xfrm>
            <a:off x="3801104" y="1844824"/>
            <a:ext cx="1352103" cy="369332"/>
          </a:xfrm>
          <a:prstGeom prst="rect">
            <a:avLst/>
          </a:prstGeom>
          <a:noFill/>
        </p:spPr>
        <p:txBody>
          <a:bodyPr wrap="none" rtlCol="0">
            <a:spAutoFit/>
          </a:bodyPr>
          <a:lstStyle/>
          <a:p>
            <a:pPr algn="ctr"/>
            <a:r>
              <a:rPr lang="en-US" dirty="0" smtClean="0">
                <a:latin typeface="Arial"/>
                <a:cs typeface="Arial"/>
              </a:rPr>
              <a:t>work-group</a:t>
            </a:r>
            <a:endParaRPr lang="en-US" dirty="0">
              <a:latin typeface="Arial"/>
              <a:cs typeface="Arial"/>
            </a:endParaRPr>
          </a:p>
        </p:txBody>
      </p:sp>
      <p:cxnSp>
        <p:nvCxnSpPr>
          <p:cNvPr id="887" name="Straight Arrow Connector 886"/>
          <p:cNvCxnSpPr>
            <a:stCxn id="3" idx="2"/>
            <a:endCxn id="5" idx="0"/>
          </p:cNvCxnSpPr>
          <p:nvPr/>
        </p:nvCxnSpPr>
        <p:spPr>
          <a:xfrm>
            <a:off x="1182309" y="2214156"/>
            <a:ext cx="166979" cy="5787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8" name="Straight Arrow Connector 887"/>
          <p:cNvCxnSpPr>
            <a:stCxn id="884" idx="2"/>
            <a:endCxn id="433" idx="0"/>
          </p:cNvCxnSpPr>
          <p:nvPr/>
        </p:nvCxnSpPr>
        <p:spPr>
          <a:xfrm flipH="1">
            <a:off x="2816696" y="2214156"/>
            <a:ext cx="193965" cy="758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1" name="Straight Arrow Connector 890"/>
          <p:cNvCxnSpPr>
            <a:stCxn id="885" idx="2"/>
          </p:cNvCxnSpPr>
          <p:nvPr/>
        </p:nvCxnSpPr>
        <p:spPr>
          <a:xfrm flipH="1">
            <a:off x="4139952" y="2214156"/>
            <a:ext cx="337204" cy="566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260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 grpId="0"/>
      <p:bldP spid="881" grpId="0"/>
      <p:bldP spid="882" grpId="0"/>
      <p:bldP spid="8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Work-group Size Selection (</a:t>
            </a:r>
            <a:r>
              <a:rPr lang="en-US" altLang="ko-KR" dirty="0" smtClean="0"/>
              <a:t>contd.)</a:t>
            </a:r>
            <a:endParaRPr lang="en-US" dirty="0"/>
          </a:p>
        </p:txBody>
      </p:sp>
      <p:sp>
        <p:nvSpPr>
          <p:cNvPr id="3" name="Date Placeholder 2"/>
          <p:cNvSpPr>
            <a:spLocks noGrp="1"/>
          </p:cNvSpPr>
          <p:nvPr>
            <p:ph type="dt" sz="half" idx="10"/>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D97DADC7-F95C-4572-B726-CA9D877279DB}" type="slidenum">
              <a:rPr lang="ko-KR" altLang="en-US" smtClean="0"/>
              <a:pPr/>
              <a:t>11</a:t>
            </a:fld>
            <a:endParaRPr lang="ko-KR" altLang="en-US"/>
          </a:p>
        </p:txBody>
      </p:sp>
      <p:grpSp>
        <p:nvGrpSpPr>
          <p:cNvPr id="224" name="Group 223"/>
          <p:cNvGrpSpPr/>
          <p:nvPr/>
        </p:nvGrpSpPr>
        <p:grpSpPr>
          <a:xfrm>
            <a:off x="953344" y="1916832"/>
            <a:ext cx="3042592" cy="3036103"/>
            <a:chOff x="737320" y="2265105"/>
            <a:chExt cx="2466528" cy="2460039"/>
          </a:xfrm>
        </p:grpSpPr>
        <p:sp>
          <p:nvSpPr>
            <p:cNvPr id="6" name="직사각형 4"/>
            <p:cNvSpPr/>
            <p:nvPr/>
          </p:nvSpPr>
          <p:spPr>
            <a:xfrm>
              <a:off x="737320" y="2265105"/>
              <a:ext cx="2466528" cy="24600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0" name="그룹 168"/>
            <p:cNvGrpSpPr/>
            <p:nvPr/>
          </p:nvGrpSpPr>
          <p:grpSpPr>
            <a:xfrm>
              <a:off x="774254" y="2309114"/>
              <a:ext cx="596824" cy="595574"/>
              <a:chOff x="1187624" y="1484784"/>
              <a:chExt cx="576048" cy="576064"/>
            </a:xfrm>
          </p:grpSpPr>
          <p:grpSp>
            <p:nvGrpSpPr>
              <p:cNvPr id="210" name="그룹 208"/>
              <p:cNvGrpSpPr/>
              <p:nvPr/>
            </p:nvGrpSpPr>
            <p:grpSpPr>
              <a:xfrm>
                <a:off x="1187624" y="1484784"/>
                <a:ext cx="576048" cy="144016"/>
                <a:chOff x="1187624" y="1484784"/>
                <a:chExt cx="576048" cy="144016"/>
              </a:xfrm>
            </p:grpSpPr>
            <p:sp>
              <p:nvSpPr>
                <p:cNvPr id="219" name="직사각형 21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0" name="직사각형 21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1" name="직사각형 21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1" name="그룹 209"/>
              <p:cNvGrpSpPr/>
              <p:nvPr/>
            </p:nvGrpSpPr>
            <p:grpSpPr>
              <a:xfrm>
                <a:off x="1187624" y="1700808"/>
                <a:ext cx="576048" cy="144016"/>
                <a:chOff x="1187624" y="1484784"/>
                <a:chExt cx="576048" cy="144016"/>
              </a:xfrm>
            </p:grpSpPr>
            <p:sp>
              <p:nvSpPr>
                <p:cNvPr id="216" name="직사각형 21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7" name="직사각형 21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8" name="직사각형 21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2" name="그룹 210"/>
              <p:cNvGrpSpPr/>
              <p:nvPr/>
            </p:nvGrpSpPr>
            <p:grpSpPr>
              <a:xfrm>
                <a:off x="1187624" y="1916832"/>
                <a:ext cx="576048" cy="144016"/>
                <a:chOff x="1187624" y="1484784"/>
                <a:chExt cx="576048" cy="144016"/>
              </a:xfrm>
            </p:grpSpPr>
            <p:sp>
              <p:nvSpPr>
                <p:cNvPr id="213" name="직사각형 21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4" name="직사각형 21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5" name="직사각형 21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71" name="그룹 169"/>
            <p:cNvGrpSpPr/>
            <p:nvPr/>
          </p:nvGrpSpPr>
          <p:grpSpPr>
            <a:xfrm>
              <a:off x="1442229" y="2309114"/>
              <a:ext cx="596824" cy="595574"/>
              <a:chOff x="1187624" y="1484784"/>
              <a:chExt cx="576048" cy="576064"/>
            </a:xfrm>
          </p:grpSpPr>
          <p:grpSp>
            <p:nvGrpSpPr>
              <p:cNvPr id="198" name="그룹 196"/>
              <p:cNvGrpSpPr/>
              <p:nvPr/>
            </p:nvGrpSpPr>
            <p:grpSpPr>
              <a:xfrm>
                <a:off x="1187624" y="1484784"/>
                <a:ext cx="576048" cy="144016"/>
                <a:chOff x="1187624" y="1484784"/>
                <a:chExt cx="576048" cy="144016"/>
              </a:xfrm>
            </p:grpSpPr>
            <p:sp>
              <p:nvSpPr>
                <p:cNvPr id="207" name="직사각형 20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8" name="직사각형 20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9" name="직사각형 20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9" name="그룹 197"/>
              <p:cNvGrpSpPr/>
              <p:nvPr/>
            </p:nvGrpSpPr>
            <p:grpSpPr>
              <a:xfrm>
                <a:off x="1187624" y="1700808"/>
                <a:ext cx="576048" cy="144016"/>
                <a:chOff x="1187624" y="1484784"/>
                <a:chExt cx="576048" cy="144016"/>
              </a:xfrm>
            </p:grpSpPr>
            <p:sp>
              <p:nvSpPr>
                <p:cNvPr id="204" name="직사각형 20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5" name="직사각형 20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6" name="직사각형 20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00" name="그룹 198"/>
              <p:cNvGrpSpPr/>
              <p:nvPr/>
            </p:nvGrpSpPr>
            <p:grpSpPr>
              <a:xfrm>
                <a:off x="1187624" y="1916832"/>
                <a:ext cx="576048" cy="144016"/>
                <a:chOff x="1187624" y="1484784"/>
                <a:chExt cx="576048" cy="144016"/>
              </a:xfrm>
            </p:grpSpPr>
            <p:sp>
              <p:nvSpPr>
                <p:cNvPr id="201" name="직사각형 19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직사각형 20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직사각형 20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72" name="그룹 170"/>
            <p:cNvGrpSpPr/>
            <p:nvPr/>
          </p:nvGrpSpPr>
          <p:grpSpPr>
            <a:xfrm>
              <a:off x="2113674" y="2309114"/>
              <a:ext cx="596824" cy="595574"/>
              <a:chOff x="1187624" y="1484784"/>
              <a:chExt cx="576048" cy="576064"/>
            </a:xfrm>
          </p:grpSpPr>
          <p:grpSp>
            <p:nvGrpSpPr>
              <p:cNvPr id="186" name="그룹 184"/>
              <p:cNvGrpSpPr/>
              <p:nvPr/>
            </p:nvGrpSpPr>
            <p:grpSpPr>
              <a:xfrm>
                <a:off x="1187624" y="1484784"/>
                <a:ext cx="576048" cy="144016"/>
                <a:chOff x="1187624" y="1484784"/>
                <a:chExt cx="576048" cy="144016"/>
              </a:xfrm>
            </p:grpSpPr>
            <p:sp>
              <p:nvSpPr>
                <p:cNvPr id="195" name="직사각형 19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직사각형 19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7" name="직사각형 19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7" name="그룹 185"/>
              <p:cNvGrpSpPr/>
              <p:nvPr/>
            </p:nvGrpSpPr>
            <p:grpSpPr>
              <a:xfrm>
                <a:off x="1187624" y="1700808"/>
                <a:ext cx="576048" cy="144016"/>
                <a:chOff x="1187624" y="1484784"/>
                <a:chExt cx="576048" cy="144016"/>
              </a:xfrm>
            </p:grpSpPr>
            <p:sp>
              <p:nvSpPr>
                <p:cNvPr id="192" name="직사각형 19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3" name="직사각형 19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직사각형 19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8" name="그룹 186"/>
              <p:cNvGrpSpPr/>
              <p:nvPr/>
            </p:nvGrpSpPr>
            <p:grpSpPr>
              <a:xfrm>
                <a:off x="1187624" y="1916832"/>
                <a:ext cx="576048" cy="144016"/>
                <a:chOff x="1187624" y="1484784"/>
                <a:chExt cx="576048" cy="144016"/>
              </a:xfrm>
            </p:grpSpPr>
            <p:sp>
              <p:nvSpPr>
                <p:cNvPr id="189" name="직사각형 18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0" name="직사각형 18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1" name="직사각형 18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74" name="그룹 172"/>
            <p:cNvGrpSpPr/>
            <p:nvPr/>
          </p:nvGrpSpPr>
          <p:grpSpPr>
            <a:xfrm>
              <a:off x="2785121" y="2309114"/>
              <a:ext cx="373009" cy="148894"/>
              <a:chOff x="1187624" y="1484784"/>
              <a:chExt cx="360024" cy="144016"/>
            </a:xfrm>
          </p:grpSpPr>
          <p:sp>
            <p:nvSpPr>
              <p:cNvPr id="183" name="직사각형 18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4" name="직사각형 18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5" name="그룹 173"/>
            <p:cNvGrpSpPr/>
            <p:nvPr/>
          </p:nvGrpSpPr>
          <p:grpSpPr>
            <a:xfrm>
              <a:off x="2785121" y="2532454"/>
              <a:ext cx="373009" cy="148894"/>
              <a:chOff x="1187624" y="1484784"/>
              <a:chExt cx="360024" cy="144016"/>
            </a:xfrm>
          </p:grpSpPr>
          <p:sp>
            <p:nvSpPr>
              <p:cNvPr id="180" name="직사각형 17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직사각형 17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6" name="그룹 174"/>
            <p:cNvGrpSpPr/>
            <p:nvPr/>
          </p:nvGrpSpPr>
          <p:grpSpPr>
            <a:xfrm>
              <a:off x="2785121" y="2755795"/>
              <a:ext cx="373009" cy="148894"/>
              <a:chOff x="1187624" y="1484784"/>
              <a:chExt cx="360024" cy="144016"/>
            </a:xfrm>
          </p:grpSpPr>
          <p:sp>
            <p:nvSpPr>
              <p:cNvPr id="177" name="직사각형 17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8" name="직사각형 17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9"/>
            <p:cNvGrpSpPr/>
            <p:nvPr/>
          </p:nvGrpSpPr>
          <p:grpSpPr>
            <a:xfrm>
              <a:off x="774511" y="2974432"/>
              <a:ext cx="2383875" cy="595574"/>
              <a:chOff x="3279206" y="1858470"/>
              <a:chExt cx="2300890" cy="576064"/>
            </a:xfrm>
          </p:grpSpPr>
          <p:grpSp>
            <p:nvGrpSpPr>
              <p:cNvPr id="118" name="그룹 116"/>
              <p:cNvGrpSpPr/>
              <p:nvPr/>
            </p:nvGrpSpPr>
            <p:grpSpPr>
              <a:xfrm>
                <a:off x="3279206" y="1858470"/>
                <a:ext cx="576048" cy="576064"/>
                <a:chOff x="1187624" y="1484784"/>
                <a:chExt cx="576048" cy="576064"/>
              </a:xfrm>
            </p:grpSpPr>
            <p:grpSp>
              <p:nvGrpSpPr>
                <p:cNvPr id="158" name="그룹 156"/>
                <p:cNvGrpSpPr/>
                <p:nvPr/>
              </p:nvGrpSpPr>
              <p:grpSpPr>
                <a:xfrm>
                  <a:off x="1187624" y="1484784"/>
                  <a:ext cx="576048" cy="144016"/>
                  <a:chOff x="1187624" y="1484784"/>
                  <a:chExt cx="576048" cy="144016"/>
                </a:xfrm>
              </p:grpSpPr>
              <p:sp>
                <p:nvSpPr>
                  <p:cNvPr id="167" name="직사각형 16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직사각형 16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직사각형 16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9" name="그룹 157"/>
                <p:cNvGrpSpPr/>
                <p:nvPr/>
              </p:nvGrpSpPr>
              <p:grpSpPr>
                <a:xfrm>
                  <a:off x="1187624" y="1700808"/>
                  <a:ext cx="576048" cy="144016"/>
                  <a:chOff x="1187624" y="1484784"/>
                  <a:chExt cx="576048" cy="144016"/>
                </a:xfrm>
              </p:grpSpPr>
              <p:sp>
                <p:nvSpPr>
                  <p:cNvPr id="164" name="직사각형 16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직사각형 16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직사각형 16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0" name="그룹 158"/>
                <p:cNvGrpSpPr/>
                <p:nvPr/>
              </p:nvGrpSpPr>
              <p:grpSpPr>
                <a:xfrm>
                  <a:off x="1187624" y="1916832"/>
                  <a:ext cx="576048" cy="144016"/>
                  <a:chOff x="1187624" y="1484784"/>
                  <a:chExt cx="576048" cy="144016"/>
                </a:xfrm>
              </p:grpSpPr>
              <p:sp>
                <p:nvSpPr>
                  <p:cNvPr id="161" name="직사각형 15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직사각형 16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직사각형 16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19" name="그룹 117"/>
              <p:cNvGrpSpPr/>
              <p:nvPr/>
            </p:nvGrpSpPr>
            <p:grpSpPr>
              <a:xfrm>
                <a:off x="3923928" y="1858470"/>
                <a:ext cx="576048" cy="576064"/>
                <a:chOff x="1187624" y="1484784"/>
                <a:chExt cx="576048" cy="576064"/>
              </a:xfrm>
            </p:grpSpPr>
            <p:grpSp>
              <p:nvGrpSpPr>
                <p:cNvPr id="146" name="그룹 144"/>
                <p:cNvGrpSpPr/>
                <p:nvPr/>
              </p:nvGrpSpPr>
              <p:grpSpPr>
                <a:xfrm>
                  <a:off x="1187624" y="1484784"/>
                  <a:ext cx="576048" cy="144016"/>
                  <a:chOff x="1187624" y="1484784"/>
                  <a:chExt cx="576048" cy="144016"/>
                </a:xfrm>
              </p:grpSpPr>
              <p:sp>
                <p:nvSpPr>
                  <p:cNvPr id="155" name="직사각형 15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직사각형 15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직사각형 15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7" name="그룹 145"/>
                <p:cNvGrpSpPr/>
                <p:nvPr/>
              </p:nvGrpSpPr>
              <p:grpSpPr>
                <a:xfrm>
                  <a:off x="1187624" y="1700808"/>
                  <a:ext cx="576048" cy="144016"/>
                  <a:chOff x="1187624" y="1484784"/>
                  <a:chExt cx="576048" cy="144016"/>
                </a:xfrm>
              </p:grpSpPr>
              <p:sp>
                <p:nvSpPr>
                  <p:cNvPr id="152" name="직사각형 15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직사각형 15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직사각형 15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8" name="그룹 146"/>
                <p:cNvGrpSpPr/>
                <p:nvPr/>
              </p:nvGrpSpPr>
              <p:grpSpPr>
                <a:xfrm>
                  <a:off x="1187624" y="1916832"/>
                  <a:ext cx="576048" cy="144016"/>
                  <a:chOff x="1187624" y="1484784"/>
                  <a:chExt cx="576048" cy="144016"/>
                </a:xfrm>
              </p:grpSpPr>
              <p:sp>
                <p:nvSpPr>
                  <p:cNvPr id="149" name="직사각형 14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직사각형 14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직사각형 14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20" name="그룹 118"/>
              <p:cNvGrpSpPr/>
              <p:nvPr/>
            </p:nvGrpSpPr>
            <p:grpSpPr>
              <a:xfrm>
                <a:off x="4572000" y="1858470"/>
                <a:ext cx="576048" cy="576064"/>
                <a:chOff x="1187624" y="1484784"/>
                <a:chExt cx="576048" cy="576064"/>
              </a:xfrm>
            </p:grpSpPr>
            <p:grpSp>
              <p:nvGrpSpPr>
                <p:cNvPr id="134" name="그룹 132"/>
                <p:cNvGrpSpPr/>
                <p:nvPr/>
              </p:nvGrpSpPr>
              <p:grpSpPr>
                <a:xfrm>
                  <a:off x="1187624" y="1484784"/>
                  <a:ext cx="576048" cy="144016"/>
                  <a:chOff x="1187624" y="1484784"/>
                  <a:chExt cx="576048" cy="144016"/>
                </a:xfrm>
              </p:grpSpPr>
              <p:sp>
                <p:nvSpPr>
                  <p:cNvPr id="143" name="직사각형 14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직사각형 14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직사각형 14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5" name="그룹 133"/>
                <p:cNvGrpSpPr/>
                <p:nvPr/>
              </p:nvGrpSpPr>
              <p:grpSpPr>
                <a:xfrm>
                  <a:off x="1187624" y="1700808"/>
                  <a:ext cx="576048" cy="144016"/>
                  <a:chOff x="1187624" y="1484784"/>
                  <a:chExt cx="576048" cy="144016"/>
                </a:xfrm>
              </p:grpSpPr>
              <p:sp>
                <p:nvSpPr>
                  <p:cNvPr id="140" name="직사각형 13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직사각형 13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직사각형 14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6" name="그룹 134"/>
                <p:cNvGrpSpPr/>
                <p:nvPr/>
              </p:nvGrpSpPr>
              <p:grpSpPr>
                <a:xfrm>
                  <a:off x="1187624" y="1916832"/>
                  <a:ext cx="576048" cy="144016"/>
                  <a:chOff x="1187624" y="1484784"/>
                  <a:chExt cx="576048" cy="144016"/>
                </a:xfrm>
              </p:grpSpPr>
              <p:sp>
                <p:nvSpPr>
                  <p:cNvPr id="137" name="직사각형 13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직사각형 13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21" name="그룹 119"/>
              <p:cNvGrpSpPr/>
              <p:nvPr/>
            </p:nvGrpSpPr>
            <p:grpSpPr>
              <a:xfrm>
                <a:off x="5220072" y="1858470"/>
                <a:ext cx="360024" cy="576064"/>
                <a:chOff x="1187624" y="1484784"/>
                <a:chExt cx="360024" cy="576064"/>
              </a:xfrm>
            </p:grpSpPr>
            <p:grpSp>
              <p:nvGrpSpPr>
                <p:cNvPr id="122" name="그룹 120"/>
                <p:cNvGrpSpPr/>
                <p:nvPr/>
              </p:nvGrpSpPr>
              <p:grpSpPr>
                <a:xfrm>
                  <a:off x="1187624" y="1484784"/>
                  <a:ext cx="360024" cy="144016"/>
                  <a:chOff x="1187624" y="1484784"/>
                  <a:chExt cx="360024" cy="144016"/>
                </a:xfrm>
              </p:grpSpPr>
              <p:sp>
                <p:nvSpPr>
                  <p:cNvPr id="131" name="직사각형 12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직사각형 13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121"/>
                <p:cNvGrpSpPr/>
                <p:nvPr/>
              </p:nvGrpSpPr>
              <p:grpSpPr>
                <a:xfrm>
                  <a:off x="1187624" y="1700808"/>
                  <a:ext cx="360024" cy="144016"/>
                  <a:chOff x="1187624" y="1484784"/>
                  <a:chExt cx="360024" cy="144016"/>
                </a:xfrm>
              </p:grpSpPr>
              <p:sp>
                <p:nvSpPr>
                  <p:cNvPr id="128" name="직사각형 12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직사각형 12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4" name="그룹 122"/>
                <p:cNvGrpSpPr/>
                <p:nvPr/>
              </p:nvGrpSpPr>
              <p:grpSpPr>
                <a:xfrm>
                  <a:off x="1187624" y="1916832"/>
                  <a:ext cx="360024" cy="144016"/>
                  <a:chOff x="1187624" y="1484784"/>
                  <a:chExt cx="360024" cy="144016"/>
                </a:xfrm>
              </p:grpSpPr>
              <p:sp>
                <p:nvSpPr>
                  <p:cNvPr id="125" name="직사각형 12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직사각형 12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12" name="그룹 10"/>
            <p:cNvGrpSpPr/>
            <p:nvPr/>
          </p:nvGrpSpPr>
          <p:grpSpPr>
            <a:xfrm>
              <a:off x="774511" y="3639749"/>
              <a:ext cx="2383875" cy="595574"/>
              <a:chOff x="3279206" y="1858470"/>
              <a:chExt cx="2300890" cy="576064"/>
            </a:xfrm>
          </p:grpSpPr>
          <p:grpSp>
            <p:nvGrpSpPr>
              <p:cNvPr id="66" name="그룹 64"/>
              <p:cNvGrpSpPr/>
              <p:nvPr/>
            </p:nvGrpSpPr>
            <p:grpSpPr>
              <a:xfrm>
                <a:off x="3279206" y="1858470"/>
                <a:ext cx="576048" cy="576064"/>
                <a:chOff x="1187624" y="1484784"/>
                <a:chExt cx="576048" cy="576064"/>
              </a:xfrm>
            </p:grpSpPr>
            <p:grpSp>
              <p:nvGrpSpPr>
                <p:cNvPr id="106" name="그룹 104"/>
                <p:cNvGrpSpPr/>
                <p:nvPr/>
              </p:nvGrpSpPr>
              <p:grpSpPr>
                <a:xfrm>
                  <a:off x="1187624" y="1484784"/>
                  <a:ext cx="576048" cy="144016"/>
                  <a:chOff x="1187624" y="1484784"/>
                  <a:chExt cx="576048" cy="144016"/>
                </a:xfrm>
              </p:grpSpPr>
              <p:sp>
                <p:nvSpPr>
                  <p:cNvPr id="115" name="직사각형 11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7" name="그룹 105"/>
                <p:cNvGrpSpPr/>
                <p:nvPr/>
              </p:nvGrpSpPr>
              <p:grpSpPr>
                <a:xfrm>
                  <a:off x="1187624" y="1700808"/>
                  <a:ext cx="576048" cy="144016"/>
                  <a:chOff x="1187624" y="1484784"/>
                  <a:chExt cx="576048" cy="144016"/>
                </a:xfrm>
              </p:grpSpPr>
              <p:sp>
                <p:nvSpPr>
                  <p:cNvPr id="112" name="직사각형 11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직사각형 11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8" name="그룹 106"/>
                <p:cNvGrpSpPr/>
                <p:nvPr/>
              </p:nvGrpSpPr>
              <p:grpSpPr>
                <a:xfrm>
                  <a:off x="1187624" y="1916832"/>
                  <a:ext cx="576048" cy="144016"/>
                  <a:chOff x="1187624" y="1484784"/>
                  <a:chExt cx="576048" cy="144016"/>
                </a:xfrm>
              </p:grpSpPr>
              <p:sp>
                <p:nvSpPr>
                  <p:cNvPr id="109" name="직사각형 10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직사각형 10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7" name="그룹 65"/>
              <p:cNvGrpSpPr/>
              <p:nvPr/>
            </p:nvGrpSpPr>
            <p:grpSpPr>
              <a:xfrm>
                <a:off x="3923928" y="1858470"/>
                <a:ext cx="576048" cy="576064"/>
                <a:chOff x="1187624" y="1484784"/>
                <a:chExt cx="576048" cy="576064"/>
              </a:xfrm>
            </p:grpSpPr>
            <p:grpSp>
              <p:nvGrpSpPr>
                <p:cNvPr id="94" name="그룹 92"/>
                <p:cNvGrpSpPr/>
                <p:nvPr/>
              </p:nvGrpSpPr>
              <p:grpSpPr>
                <a:xfrm>
                  <a:off x="1187624" y="1484784"/>
                  <a:ext cx="576048" cy="144016"/>
                  <a:chOff x="1187624" y="1484784"/>
                  <a:chExt cx="576048" cy="144016"/>
                </a:xfrm>
              </p:grpSpPr>
              <p:sp>
                <p:nvSpPr>
                  <p:cNvPr id="103" name="직사각형 10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직사각형 10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직사각형 10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5" name="그룹 93"/>
                <p:cNvGrpSpPr/>
                <p:nvPr/>
              </p:nvGrpSpPr>
              <p:grpSpPr>
                <a:xfrm>
                  <a:off x="1187624" y="1700808"/>
                  <a:ext cx="576048" cy="144016"/>
                  <a:chOff x="1187624" y="1484784"/>
                  <a:chExt cx="576048" cy="144016"/>
                </a:xfrm>
              </p:grpSpPr>
              <p:sp>
                <p:nvSpPr>
                  <p:cNvPr id="100" name="직사각형 9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직사각형 9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직사각형 10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6" name="그룹 94"/>
                <p:cNvGrpSpPr/>
                <p:nvPr/>
              </p:nvGrpSpPr>
              <p:grpSpPr>
                <a:xfrm>
                  <a:off x="1187624" y="1916832"/>
                  <a:ext cx="576048" cy="144016"/>
                  <a:chOff x="1187624" y="1484784"/>
                  <a:chExt cx="576048" cy="144016"/>
                </a:xfrm>
              </p:grpSpPr>
              <p:sp>
                <p:nvSpPr>
                  <p:cNvPr id="97" name="직사각형 9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직사각형 9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직사각형 9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8" name="그룹 66"/>
              <p:cNvGrpSpPr/>
              <p:nvPr/>
            </p:nvGrpSpPr>
            <p:grpSpPr>
              <a:xfrm>
                <a:off x="4572000" y="1858470"/>
                <a:ext cx="576048" cy="576064"/>
                <a:chOff x="1187624" y="1484784"/>
                <a:chExt cx="576048" cy="576064"/>
              </a:xfrm>
            </p:grpSpPr>
            <p:grpSp>
              <p:nvGrpSpPr>
                <p:cNvPr id="82" name="그룹 80"/>
                <p:cNvGrpSpPr/>
                <p:nvPr/>
              </p:nvGrpSpPr>
              <p:grpSpPr>
                <a:xfrm>
                  <a:off x="1187624" y="1484784"/>
                  <a:ext cx="576048" cy="144016"/>
                  <a:chOff x="1187624" y="1484784"/>
                  <a:chExt cx="576048" cy="144016"/>
                </a:xfrm>
              </p:grpSpPr>
              <p:sp>
                <p:nvSpPr>
                  <p:cNvPr id="91" name="직사각형 8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3" name="그룹 81"/>
                <p:cNvGrpSpPr/>
                <p:nvPr/>
              </p:nvGrpSpPr>
              <p:grpSpPr>
                <a:xfrm>
                  <a:off x="1187624" y="1700808"/>
                  <a:ext cx="576048" cy="144016"/>
                  <a:chOff x="1187624" y="1484784"/>
                  <a:chExt cx="576048" cy="144016"/>
                </a:xfrm>
              </p:grpSpPr>
              <p:sp>
                <p:nvSpPr>
                  <p:cNvPr id="88" name="직사각형 8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직사각형 8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직사각형 8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4" name="그룹 82"/>
                <p:cNvGrpSpPr/>
                <p:nvPr/>
              </p:nvGrpSpPr>
              <p:grpSpPr>
                <a:xfrm>
                  <a:off x="1187624" y="1916832"/>
                  <a:ext cx="576048" cy="144016"/>
                  <a:chOff x="1187624" y="1484784"/>
                  <a:chExt cx="576048" cy="144016"/>
                </a:xfrm>
              </p:grpSpPr>
              <p:sp>
                <p:nvSpPr>
                  <p:cNvPr id="85" name="직사각형 8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9" name="그룹 67"/>
              <p:cNvGrpSpPr/>
              <p:nvPr/>
            </p:nvGrpSpPr>
            <p:grpSpPr>
              <a:xfrm>
                <a:off x="5220072" y="1858470"/>
                <a:ext cx="360024" cy="576064"/>
                <a:chOff x="1187624" y="1484784"/>
                <a:chExt cx="360024" cy="576064"/>
              </a:xfrm>
            </p:grpSpPr>
            <p:grpSp>
              <p:nvGrpSpPr>
                <p:cNvPr id="70" name="그룹 68"/>
                <p:cNvGrpSpPr/>
                <p:nvPr/>
              </p:nvGrpSpPr>
              <p:grpSpPr>
                <a:xfrm>
                  <a:off x="1187624" y="1484784"/>
                  <a:ext cx="360024" cy="144016"/>
                  <a:chOff x="1187624" y="1484784"/>
                  <a:chExt cx="360024" cy="144016"/>
                </a:xfrm>
              </p:grpSpPr>
              <p:sp>
                <p:nvSpPr>
                  <p:cNvPr id="79" name="직사각형 7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1" name="그룹 69"/>
                <p:cNvGrpSpPr/>
                <p:nvPr/>
              </p:nvGrpSpPr>
              <p:grpSpPr>
                <a:xfrm>
                  <a:off x="1187624" y="1700808"/>
                  <a:ext cx="360024" cy="144016"/>
                  <a:chOff x="1187624" y="1484784"/>
                  <a:chExt cx="360024" cy="144016"/>
                </a:xfrm>
              </p:grpSpPr>
              <p:sp>
                <p:nvSpPr>
                  <p:cNvPr id="76" name="직사각형 7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0"/>
                <p:cNvGrpSpPr/>
                <p:nvPr/>
              </p:nvGrpSpPr>
              <p:grpSpPr>
                <a:xfrm>
                  <a:off x="1187624" y="1916832"/>
                  <a:ext cx="360024" cy="144016"/>
                  <a:chOff x="1187624" y="1484784"/>
                  <a:chExt cx="360024" cy="144016"/>
                </a:xfrm>
              </p:grpSpPr>
              <p:sp>
                <p:nvSpPr>
                  <p:cNvPr id="73" name="직사각형 7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직사각형 7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14" name="그룹 12"/>
            <p:cNvGrpSpPr/>
            <p:nvPr/>
          </p:nvGrpSpPr>
          <p:grpSpPr>
            <a:xfrm>
              <a:off x="774511" y="4305069"/>
              <a:ext cx="596824" cy="372234"/>
              <a:chOff x="1187624" y="1484784"/>
              <a:chExt cx="576048" cy="360040"/>
            </a:xfrm>
          </p:grpSpPr>
          <p:grpSp>
            <p:nvGrpSpPr>
              <p:cNvPr id="54" name="그룹 52"/>
              <p:cNvGrpSpPr/>
              <p:nvPr/>
            </p:nvGrpSpPr>
            <p:grpSpPr>
              <a:xfrm>
                <a:off x="1187624" y="1484784"/>
                <a:ext cx="576048" cy="144016"/>
                <a:chOff x="1187624" y="1484784"/>
                <a:chExt cx="576048" cy="144016"/>
              </a:xfrm>
            </p:grpSpPr>
            <p:sp>
              <p:nvSpPr>
                <p:cNvPr id="63" name="직사각형 6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직사각형 6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53"/>
              <p:cNvGrpSpPr/>
              <p:nvPr/>
            </p:nvGrpSpPr>
            <p:grpSpPr>
              <a:xfrm>
                <a:off x="1187624" y="1700808"/>
                <a:ext cx="576048" cy="144016"/>
                <a:chOff x="1187624" y="1484784"/>
                <a:chExt cx="576048" cy="144016"/>
              </a:xfrm>
            </p:grpSpPr>
            <p:sp>
              <p:nvSpPr>
                <p:cNvPr id="60" name="직사각형 5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5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5" name="그룹 13"/>
            <p:cNvGrpSpPr/>
            <p:nvPr/>
          </p:nvGrpSpPr>
          <p:grpSpPr>
            <a:xfrm>
              <a:off x="1442486" y="4305069"/>
              <a:ext cx="596824" cy="372234"/>
              <a:chOff x="1187624" y="1484784"/>
              <a:chExt cx="576048" cy="360040"/>
            </a:xfrm>
          </p:grpSpPr>
          <p:grpSp>
            <p:nvGrpSpPr>
              <p:cNvPr id="42" name="그룹 40"/>
              <p:cNvGrpSpPr/>
              <p:nvPr/>
            </p:nvGrpSpPr>
            <p:grpSpPr>
              <a:xfrm>
                <a:off x="1187624" y="1484784"/>
                <a:ext cx="576048" cy="144016"/>
                <a:chOff x="1187624" y="1484784"/>
                <a:chExt cx="576048" cy="144016"/>
              </a:xfrm>
            </p:grpSpPr>
            <p:sp>
              <p:nvSpPr>
                <p:cNvPr id="51" name="직사각형 4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 name="그룹 41"/>
              <p:cNvGrpSpPr/>
              <p:nvPr/>
            </p:nvGrpSpPr>
            <p:grpSpPr>
              <a:xfrm>
                <a:off x="1187624" y="1700808"/>
                <a:ext cx="576048" cy="144016"/>
                <a:chOff x="1187624" y="1484784"/>
                <a:chExt cx="576048" cy="144016"/>
              </a:xfrm>
            </p:grpSpPr>
            <p:sp>
              <p:nvSpPr>
                <p:cNvPr id="48" name="직사각형 4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그룹 14"/>
            <p:cNvGrpSpPr/>
            <p:nvPr/>
          </p:nvGrpSpPr>
          <p:grpSpPr>
            <a:xfrm>
              <a:off x="2113932" y="4305069"/>
              <a:ext cx="596824" cy="372234"/>
              <a:chOff x="1187624" y="1484784"/>
              <a:chExt cx="576048" cy="360040"/>
            </a:xfrm>
          </p:grpSpPr>
          <p:grpSp>
            <p:nvGrpSpPr>
              <p:cNvPr id="30" name="그룹 28"/>
              <p:cNvGrpSpPr/>
              <p:nvPr/>
            </p:nvGrpSpPr>
            <p:grpSpPr>
              <a:xfrm>
                <a:off x="1187624" y="1484784"/>
                <a:ext cx="576048" cy="144016"/>
                <a:chOff x="1187624" y="1484784"/>
                <a:chExt cx="576048" cy="144016"/>
              </a:xfrm>
            </p:grpSpPr>
            <p:sp>
              <p:nvSpPr>
                <p:cNvPr id="39" name="직사각형 3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3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 name="그룹 29"/>
              <p:cNvGrpSpPr/>
              <p:nvPr/>
            </p:nvGrpSpPr>
            <p:grpSpPr>
              <a:xfrm>
                <a:off x="1187624" y="1700808"/>
                <a:ext cx="576048" cy="144016"/>
                <a:chOff x="1187624" y="1484784"/>
                <a:chExt cx="576048" cy="144016"/>
              </a:xfrm>
            </p:grpSpPr>
            <p:sp>
              <p:nvSpPr>
                <p:cNvPr id="36" name="직사각형 3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7" name="그룹 15"/>
            <p:cNvGrpSpPr/>
            <p:nvPr/>
          </p:nvGrpSpPr>
          <p:grpSpPr>
            <a:xfrm>
              <a:off x="2785377" y="4305069"/>
              <a:ext cx="373009" cy="372234"/>
              <a:chOff x="1187624" y="1484784"/>
              <a:chExt cx="360024" cy="360040"/>
            </a:xfrm>
          </p:grpSpPr>
          <p:grpSp>
            <p:nvGrpSpPr>
              <p:cNvPr id="18" name="그룹 16"/>
              <p:cNvGrpSpPr/>
              <p:nvPr/>
            </p:nvGrpSpPr>
            <p:grpSpPr>
              <a:xfrm>
                <a:off x="1187624" y="1484784"/>
                <a:ext cx="360024" cy="144016"/>
                <a:chOff x="1187624" y="1484784"/>
                <a:chExt cx="360024" cy="144016"/>
              </a:xfrm>
            </p:grpSpPr>
            <p:sp>
              <p:nvSpPr>
                <p:cNvPr id="27" name="직사각형 2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7"/>
              <p:cNvGrpSpPr/>
              <p:nvPr/>
            </p:nvGrpSpPr>
            <p:grpSpPr>
              <a:xfrm>
                <a:off x="1187624" y="1700808"/>
                <a:ext cx="360024" cy="144016"/>
                <a:chOff x="1187624" y="1484784"/>
                <a:chExt cx="360024" cy="144016"/>
              </a:xfrm>
            </p:grpSpPr>
            <p:sp>
              <p:nvSpPr>
                <p:cNvPr id="24" name="직사각형 2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225" name="TextBox 224"/>
          <p:cNvSpPr txBox="1"/>
          <p:nvPr/>
        </p:nvSpPr>
        <p:spPr>
          <a:xfrm>
            <a:off x="971600" y="5157192"/>
            <a:ext cx="3024336" cy="400110"/>
          </a:xfrm>
          <a:prstGeom prst="rect">
            <a:avLst/>
          </a:prstGeom>
          <a:noFill/>
        </p:spPr>
        <p:txBody>
          <a:bodyPr wrap="square" rtlCol="0">
            <a:spAutoFit/>
          </a:bodyPr>
          <a:lstStyle/>
          <a:p>
            <a:pPr algn="ctr"/>
            <a:r>
              <a:rPr lang="en-US" sz="2000" dirty="0" smtClean="0">
                <a:latin typeface="Arial"/>
                <a:cs typeface="Arial"/>
              </a:rPr>
              <a:t>index space: (11, 11)</a:t>
            </a:r>
            <a:endParaRPr lang="en-US" sz="2000" dirty="0">
              <a:latin typeface="Arial"/>
              <a:cs typeface="Arial"/>
            </a:endParaRPr>
          </a:p>
        </p:txBody>
      </p:sp>
      <p:sp>
        <p:nvSpPr>
          <p:cNvPr id="226" name="TextBox 225"/>
          <p:cNvSpPr txBox="1"/>
          <p:nvPr/>
        </p:nvSpPr>
        <p:spPr>
          <a:xfrm>
            <a:off x="4932040" y="2535287"/>
            <a:ext cx="3528392" cy="461665"/>
          </a:xfrm>
          <a:prstGeom prst="rect">
            <a:avLst/>
          </a:prstGeom>
          <a:noFill/>
        </p:spPr>
        <p:txBody>
          <a:bodyPr wrap="square" rtlCol="0">
            <a:spAutoFit/>
          </a:bodyPr>
          <a:lstStyle/>
          <a:p>
            <a:pPr algn="ctr"/>
            <a:r>
              <a:rPr lang="en-US" sz="2400" dirty="0" smtClean="0">
                <a:latin typeface="Arial"/>
                <a:cs typeface="Arial"/>
              </a:rPr>
              <a:t>Valid work-group sizes?</a:t>
            </a:r>
            <a:endParaRPr lang="en-US" sz="2400" dirty="0">
              <a:latin typeface="Arial"/>
              <a:cs typeface="Arial"/>
            </a:endParaRPr>
          </a:p>
        </p:txBody>
      </p:sp>
      <p:sp>
        <p:nvSpPr>
          <p:cNvPr id="227" name="TextBox 226"/>
          <p:cNvSpPr txBox="1"/>
          <p:nvPr/>
        </p:nvSpPr>
        <p:spPr>
          <a:xfrm>
            <a:off x="4932040" y="3356992"/>
            <a:ext cx="3384376" cy="400110"/>
          </a:xfrm>
          <a:prstGeom prst="rect">
            <a:avLst/>
          </a:prstGeom>
          <a:noFill/>
        </p:spPr>
        <p:txBody>
          <a:bodyPr wrap="square" rtlCol="0">
            <a:spAutoFit/>
          </a:bodyPr>
          <a:lstStyle/>
          <a:p>
            <a:pPr algn="ctr"/>
            <a:r>
              <a:rPr lang="en-US" sz="2000" b="1" dirty="0" smtClean="0">
                <a:solidFill>
                  <a:srgbClr val="0000FF"/>
                </a:solidFill>
                <a:latin typeface="Arial"/>
                <a:cs typeface="Arial"/>
              </a:rPr>
              <a:t>(1, 1), (1, 11)</a:t>
            </a:r>
            <a:endParaRPr lang="en-US" sz="2000" b="1" dirty="0">
              <a:solidFill>
                <a:srgbClr val="0000FF"/>
              </a:solidFill>
              <a:latin typeface="Arial"/>
              <a:cs typeface="Arial"/>
            </a:endParaRPr>
          </a:p>
        </p:txBody>
      </p:sp>
      <p:sp>
        <p:nvSpPr>
          <p:cNvPr id="228" name="TextBox 227"/>
          <p:cNvSpPr txBox="1"/>
          <p:nvPr/>
        </p:nvSpPr>
        <p:spPr>
          <a:xfrm>
            <a:off x="4932040" y="3820978"/>
            <a:ext cx="3384376" cy="400110"/>
          </a:xfrm>
          <a:prstGeom prst="rect">
            <a:avLst/>
          </a:prstGeom>
          <a:noFill/>
        </p:spPr>
        <p:txBody>
          <a:bodyPr wrap="square" rtlCol="0">
            <a:spAutoFit/>
          </a:bodyPr>
          <a:lstStyle/>
          <a:p>
            <a:pPr algn="ctr"/>
            <a:r>
              <a:rPr lang="en-US" sz="2000" b="1" dirty="0" smtClean="0">
                <a:solidFill>
                  <a:srgbClr val="0000FF"/>
                </a:solidFill>
                <a:latin typeface="Arial"/>
                <a:cs typeface="Arial"/>
              </a:rPr>
              <a:t>(11, 1), (11, 11)</a:t>
            </a:r>
            <a:endParaRPr lang="en-US" sz="2000" b="1" dirty="0">
              <a:solidFill>
                <a:srgbClr val="0000FF"/>
              </a:solidFill>
              <a:latin typeface="Arial"/>
              <a:cs typeface="Arial"/>
            </a:endParaRPr>
          </a:p>
        </p:txBody>
      </p:sp>
      <p:sp>
        <p:nvSpPr>
          <p:cNvPr id="229" name="TextBox 228"/>
          <p:cNvSpPr txBox="1"/>
          <p:nvPr/>
        </p:nvSpPr>
        <p:spPr>
          <a:xfrm>
            <a:off x="4932040" y="4581128"/>
            <a:ext cx="3384376" cy="400110"/>
          </a:xfrm>
          <a:prstGeom prst="rect">
            <a:avLst/>
          </a:prstGeom>
          <a:noFill/>
        </p:spPr>
        <p:txBody>
          <a:bodyPr wrap="square" rtlCol="0">
            <a:spAutoFit/>
          </a:bodyPr>
          <a:lstStyle/>
          <a:p>
            <a:pPr algn="ctr"/>
            <a:r>
              <a:rPr lang="en-US" sz="2000" dirty="0" smtClean="0">
                <a:solidFill>
                  <a:srgbClr val="FF0000"/>
                </a:solidFill>
                <a:latin typeface="Arial"/>
                <a:cs typeface="Arial"/>
              </a:rPr>
              <a:t>11 is a prime number</a:t>
            </a:r>
            <a:endParaRPr lang="en-US" sz="2000" dirty="0">
              <a:solidFill>
                <a:srgbClr val="FF0000"/>
              </a:solidFill>
              <a:latin typeface="Arial"/>
              <a:cs typeface="Arial"/>
            </a:endParaRPr>
          </a:p>
        </p:txBody>
      </p:sp>
    </p:spTree>
    <p:extLst>
      <p:ext uri="{BB962C8B-B14F-4D97-AF65-F5344CB8AC3E}">
        <p14:creationId xmlns:p14="http://schemas.microsoft.com/office/powerpoint/2010/main" val="397360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227" grpId="0"/>
      <p:bldP spid="228" grpId="0"/>
      <p:bldP spid="2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Virtually-extended Index Space (VIS)</a:t>
            </a:r>
            <a:endParaRPr lang="ko-KR" altLang="en-US" dirty="0"/>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12</a:t>
            </a:fld>
            <a:endParaRPr lang="ko-KR" altLang="en-US"/>
          </a:p>
        </p:txBody>
      </p:sp>
      <p:grpSp>
        <p:nvGrpSpPr>
          <p:cNvPr id="3" name="Group 2"/>
          <p:cNvGrpSpPr/>
          <p:nvPr/>
        </p:nvGrpSpPr>
        <p:grpSpPr>
          <a:xfrm>
            <a:off x="1381518" y="1554355"/>
            <a:ext cx="6468362" cy="4322917"/>
            <a:chOff x="2030989" y="1786870"/>
            <a:chExt cx="5028557" cy="3372442"/>
          </a:xfrm>
        </p:grpSpPr>
        <p:sp>
          <p:nvSpPr>
            <p:cNvPr id="5" name="직사각형 4"/>
            <p:cNvSpPr/>
            <p:nvPr/>
          </p:nvSpPr>
          <p:spPr>
            <a:xfrm>
              <a:off x="2870889" y="2533888"/>
              <a:ext cx="2376000" cy="237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6" name="그룹 5"/>
            <p:cNvGrpSpPr/>
            <p:nvPr/>
          </p:nvGrpSpPr>
          <p:grpSpPr>
            <a:xfrm>
              <a:off x="2915083" y="2585002"/>
              <a:ext cx="2517162" cy="2506634"/>
              <a:chOff x="3279206" y="1858470"/>
              <a:chExt cx="2517162" cy="2506634"/>
            </a:xfrm>
          </p:grpSpPr>
          <p:grpSp>
            <p:nvGrpSpPr>
              <p:cNvPr id="7" name="그룹 6"/>
              <p:cNvGrpSpPr/>
              <p:nvPr/>
            </p:nvGrpSpPr>
            <p:grpSpPr>
              <a:xfrm>
                <a:off x="3279206" y="1858470"/>
                <a:ext cx="2516914" cy="576064"/>
                <a:chOff x="3279206" y="1858470"/>
                <a:chExt cx="2516914" cy="576064"/>
              </a:xfrm>
            </p:grpSpPr>
            <p:grpSp>
              <p:nvGrpSpPr>
                <p:cNvPr id="167" name="그룹 166"/>
                <p:cNvGrpSpPr/>
                <p:nvPr/>
              </p:nvGrpSpPr>
              <p:grpSpPr>
                <a:xfrm>
                  <a:off x="3279206" y="1858470"/>
                  <a:ext cx="576048" cy="576064"/>
                  <a:chOff x="1187624" y="1484784"/>
                  <a:chExt cx="576048" cy="576064"/>
                </a:xfrm>
              </p:grpSpPr>
              <p:grpSp>
                <p:nvGrpSpPr>
                  <p:cNvPr id="207" name="그룹 206"/>
                  <p:cNvGrpSpPr/>
                  <p:nvPr/>
                </p:nvGrpSpPr>
                <p:grpSpPr>
                  <a:xfrm>
                    <a:off x="1187624" y="1484784"/>
                    <a:ext cx="576048" cy="144016"/>
                    <a:chOff x="1187624" y="1484784"/>
                    <a:chExt cx="576048" cy="144016"/>
                  </a:xfrm>
                </p:grpSpPr>
                <p:sp>
                  <p:nvSpPr>
                    <p:cNvPr id="216" name="직사각형 21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7" name="직사각형 21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8" name="직사각형 21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08" name="그룹 207"/>
                  <p:cNvGrpSpPr/>
                  <p:nvPr/>
                </p:nvGrpSpPr>
                <p:grpSpPr>
                  <a:xfrm>
                    <a:off x="1187624" y="1700808"/>
                    <a:ext cx="576048" cy="144016"/>
                    <a:chOff x="1187624" y="1484784"/>
                    <a:chExt cx="576048" cy="144016"/>
                  </a:xfrm>
                </p:grpSpPr>
                <p:sp>
                  <p:nvSpPr>
                    <p:cNvPr id="213" name="직사각형 21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4" name="직사각형 21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5" name="직사각형 21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09" name="그룹 208"/>
                  <p:cNvGrpSpPr/>
                  <p:nvPr/>
                </p:nvGrpSpPr>
                <p:grpSpPr>
                  <a:xfrm>
                    <a:off x="1187624" y="1916832"/>
                    <a:ext cx="576048" cy="144016"/>
                    <a:chOff x="1187624" y="1484784"/>
                    <a:chExt cx="576048" cy="144016"/>
                  </a:xfrm>
                </p:grpSpPr>
                <p:sp>
                  <p:nvSpPr>
                    <p:cNvPr id="210" name="직사각형 20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1" name="직사각형 21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2" name="직사각형 21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68" name="그룹 167"/>
                <p:cNvGrpSpPr/>
                <p:nvPr/>
              </p:nvGrpSpPr>
              <p:grpSpPr>
                <a:xfrm>
                  <a:off x="3923928" y="1858470"/>
                  <a:ext cx="576048" cy="576064"/>
                  <a:chOff x="1187624" y="1484784"/>
                  <a:chExt cx="576048" cy="576064"/>
                </a:xfrm>
              </p:grpSpPr>
              <p:grpSp>
                <p:nvGrpSpPr>
                  <p:cNvPr id="195" name="그룹 194"/>
                  <p:cNvGrpSpPr/>
                  <p:nvPr/>
                </p:nvGrpSpPr>
                <p:grpSpPr>
                  <a:xfrm>
                    <a:off x="1187624" y="1484784"/>
                    <a:ext cx="576048" cy="144016"/>
                    <a:chOff x="1187624" y="1484784"/>
                    <a:chExt cx="576048" cy="144016"/>
                  </a:xfrm>
                </p:grpSpPr>
                <p:sp>
                  <p:nvSpPr>
                    <p:cNvPr id="204" name="직사각형 20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5" name="직사각형 20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6" name="직사각형 20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96" name="그룹 195"/>
                  <p:cNvGrpSpPr/>
                  <p:nvPr/>
                </p:nvGrpSpPr>
                <p:grpSpPr>
                  <a:xfrm>
                    <a:off x="1187624" y="1700808"/>
                    <a:ext cx="576048" cy="144016"/>
                    <a:chOff x="1187624" y="1484784"/>
                    <a:chExt cx="576048" cy="144016"/>
                  </a:xfrm>
                </p:grpSpPr>
                <p:sp>
                  <p:nvSpPr>
                    <p:cNvPr id="201" name="직사각형 20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2" name="직사각형 20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3" name="직사각형 20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97" name="그룹 196"/>
                  <p:cNvGrpSpPr/>
                  <p:nvPr/>
                </p:nvGrpSpPr>
                <p:grpSpPr>
                  <a:xfrm>
                    <a:off x="1187624" y="1916832"/>
                    <a:ext cx="576048" cy="144016"/>
                    <a:chOff x="1187624" y="1484784"/>
                    <a:chExt cx="576048" cy="144016"/>
                  </a:xfrm>
                </p:grpSpPr>
                <p:sp>
                  <p:nvSpPr>
                    <p:cNvPr id="198" name="직사각형 19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9" name="직사각형 19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0" name="직사각형 19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69" name="그룹 168"/>
                <p:cNvGrpSpPr/>
                <p:nvPr/>
              </p:nvGrpSpPr>
              <p:grpSpPr>
                <a:xfrm>
                  <a:off x="4572000" y="1858470"/>
                  <a:ext cx="576048" cy="576064"/>
                  <a:chOff x="1187624" y="1484784"/>
                  <a:chExt cx="576048" cy="576064"/>
                </a:xfrm>
              </p:grpSpPr>
              <p:grpSp>
                <p:nvGrpSpPr>
                  <p:cNvPr id="183" name="그룹 182"/>
                  <p:cNvGrpSpPr/>
                  <p:nvPr/>
                </p:nvGrpSpPr>
                <p:grpSpPr>
                  <a:xfrm>
                    <a:off x="1187624" y="1484784"/>
                    <a:ext cx="576048" cy="144016"/>
                    <a:chOff x="1187624" y="1484784"/>
                    <a:chExt cx="576048" cy="144016"/>
                  </a:xfrm>
                </p:grpSpPr>
                <p:sp>
                  <p:nvSpPr>
                    <p:cNvPr id="192" name="직사각형 19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3" name="직사각형 19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4" name="직사각형 19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84" name="그룹 183"/>
                  <p:cNvGrpSpPr/>
                  <p:nvPr/>
                </p:nvGrpSpPr>
                <p:grpSpPr>
                  <a:xfrm>
                    <a:off x="1187624" y="1700808"/>
                    <a:ext cx="576048" cy="144016"/>
                    <a:chOff x="1187624" y="1484784"/>
                    <a:chExt cx="576048" cy="144016"/>
                  </a:xfrm>
                </p:grpSpPr>
                <p:sp>
                  <p:nvSpPr>
                    <p:cNvPr id="189" name="직사각형 18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0" name="직사각형 18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1" name="직사각형 19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85" name="그룹 184"/>
                  <p:cNvGrpSpPr/>
                  <p:nvPr/>
                </p:nvGrpSpPr>
                <p:grpSpPr>
                  <a:xfrm>
                    <a:off x="1187624" y="1916832"/>
                    <a:ext cx="576048" cy="144016"/>
                    <a:chOff x="1187624" y="1484784"/>
                    <a:chExt cx="576048" cy="144016"/>
                  </a:xfrm>
                </p:grpSpPr>
                <p:sp>
                  <p:nvSpPr>
                    <p:cNvPr id="186" name="직사각형 18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7" name="직사각형 18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8" name="직사각형 18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70" name="그룹 169"/>
                <p:cNvGrpSpPr/>
                <p:nvPr/>
              </p:nvGrpSpPr>
              <p:grpSpPr>
                <a:xfrm>
                  <a:off x="5220072" y="1858470"/>
                  <a:ext cx="576048" cy="576064"/>
                  <a:chOff x="1187624" y="1484784"/>
                  <a:chExt cx="576048" cy="576064"/>
                </a:xfrm>
              </p:grpSpPr>
              <p:grpSp>
                <p:nvGrpSpPr>
                  <p:cNvPr id="171" name="그룹 170"/>
                  <p:cNvGrpSpPr/>
                  <p:nvPr/>
                </p:nvGrpSpPr>
                <p:grpSpPr>
                  <a:xfrm>
                    <a:off x="1187624" y="1484784"/>
                    <a:ext cx="576048" cy="144016"/>
                    <a:chOff x="1187624" y="1484784"/>
                    <a:chExt cx="576048" cy="144016"/>
                  </a:xfrm>
                </p:grpSpPr>
                <p:sp>
                  <p:nvSpPr>
                    <p:cNvPr id="180" name="직사각형 17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1" name="직사각형 18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2" name="직사각형 181"/>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72" name="그룹 171"/>
                  <p:cNvGrpSpPr/>
                  <p:nvPr/>
                </p:nvGrpSpPr>
                <p:grpSpPr>
                  <a:xfrm>
                    <a:off x="1187624" y="1700808"/>
                    <a:ext cx="576048" cy="144016"/>
                    <a:chOff x="1187624" y="1484784"/>
                    <a:chExt cx="576048" cy="144016"/>
                  </a:xfrm>
                </p:grpSpPr>
                <p:sp>
                  <p:nvSpPr>
                    <p:cNvPr id="177" name="직사각형 17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8" name="직사각형 17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9" name="직사각형 178"/>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73" name="그룹 172"/>
                  <p:cNvGrpSpPr/>
                  <p:nvPr/>
                </p:nvGrpSpPr>
                <p:grpSpPr>
                  <a:xfrm>
                    <a:off x="1187624" y="1916832"/>
                    <a:ext cx="576048" cy="144016"/>
                    <a:chOff x="1187624" y="1484784"/>
                    <a:chExt cx="576048" cy="144016"/>
                  </a:xfrm>
                </p:grpSpPr>
                <p:sp>
                  <p:nvSpPr>
                    <p:cNvPr id="174" name="직사각형 17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5" name="직사각형 17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6" name="직사각형 175"/>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grpSp>
            <p:nvGrpSpPr>
              <p:cNvPr id="8" name="그룹 7"/>
              <p:cNvGrpSpPr/>
              <p:nvPr/>
            </p:nvGrpSpPr>
            <p:grpSpPr>
              <a:xfrm>
                <a:off x="3279454" y="2501993"/>
                <a:ext cx="2516914" cy="576064"/>
                <a:chOff x="3279206" y="1858470"/>
                <a:chExt cx="2516914" cy="576064"/>
              </a:xfrm>
            </p:grpSpPr>
            <p:grpSp>
              <p:nvGrpSpPr>
                <p:cNvPr id="115" name="그룹 114"/>
                <p:cNvGrpSpPr/>
                <p:nvPr/>
              </p:nvGrpSpPr>
              <p:grpSpPr>
                <a:xfrm>
                  <a:off x="3279206" y="1858470"/>
                  <a:ext cx="576048" cy="576064"/>
                  <a:chOff x="1187624" y="1484784"/>
                  <a:chExt cx="576048" cy="576064"/>
                </a:xfrm>
              </p:grpSpPr>
              <p:grpSp>
                <p:nvGrpSpPr>
                  <p:cNvPr id="155" name="그룹 154"/>
                  <p:cNvGrpSpPr/>
                  <p:nvPr/>
                </p:nvGrpSpPr>
                <p:grpSpPr>
                  <a:xfrm>
                    <a:off x="1187624" y="1484784"/>
                    <a:ext cx="576048" cy="144016"/>
                    <a:chOff x="1187624" y="1484784"/>
                    <a:chExt cx="576048" cy="144016"/>
                  </a:xfrm>
                </p:grpSpPr>
                <p:sp>
                  <p:nvSpPr>
                    <p:cNvPr id="164" name="직사각형 16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5" name="직사각형 16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6" name="직사각형 16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56" name="그룹 155"/>
                  <p:cNvGrpSpPr/>
                  <p:nvPr/>
                </p:nvGrpSpPr>
                <p:grpSpPr>
                  <a:xfrm>
                    <a:off x="1187624" y="1700808"/>
                    <a:ext cx="576048" cy="144016"/>
                    <a:chOff x="1187624" y="1484784"/>
                    <a:chExt cx="576048" cy="144016"/>
                  </a:xfrm>
                </p:grpSpPr>
                <p:sp>
                  <p:nvSpPr>
                    <p:cNvPr id="161" name="직사각형 16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2" name="직사각형 16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3" name="직사각형 16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57" name="그룹 156"/>
                  <p:cNvGrpSpPr/>
                  <p:nvPr/>
                </p:nvGrpSpPr>
                <p:grpSpPr>
                  <a:xfrm>
                    <a:off x="1187624" y="1916832"/>
                    <a:ext cx="576048" cy="144016"/>
                    <a:chOff x="1187624" y="1484784"/>
                    <a:chExt cx="576048" cy="144016"/>
                  </a:xfrm>
                </p:grpSpPr>
                <p:sp>
                  <p:nvSpPr>
                    <p:cNvPr id="158" name="직사각형 15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9" name="직사각형 15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0" name="직사각형 15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16" name="그룹 115"/>
                <p:cNvGrpSpPr/>
                <p:nvPr/>
              </p:nvGrpSpPr>
              <p:grpSpPr>
                <a:xfrm>
                  <a:off x="3923928" y="1858470"/>
                  <a:ext cx="576048" cy="576064"/>
                  <a:chOff x="1187624" y="1484784"/>
                  <a:chExt cx="576048" cy="576064"/>
                </a:xfrm>
              </p:grpSpPr>
              <p:grpSp>
                <p:nvGrpSpPr>
                  <p:cNvPr id="143" name="그룹 142"/>
                  <p:cNvGrpSpPr/>
                  <p:nvPr/>
                </p:nvGrpSpPr>
                <p:grpSpPr>
                  <a:xfrm>
                    <a:off x="1187624" y="1484784"/>
                    <a:ext cx="576048" cy="144016"/>
                    <a:chOff x="1187624" y="1484784"/>
                    <a:chExt cx="576048" cy="144016"/>
                  </a:xfrm>
                </p:grpSpPr>
                <p:sp>
                  <p:nvSpPr>
                    <p:cNvPr id="152" name="직사각형 15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3" name="직사각형 15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4" name="직사각형 15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44" name="그룹 143"/>
                  <p:cNvGrpSpPr/>
                  <p:nvPr/>
                </p:nvGrpSpPr>
                <p:grpSpPr>
                  <a:xfrm>
                    <a:off x="1187624" y="1700808"/>
                    <a:ext cx="576048" cy="144016"/>
                    <a:chOff x="1187624" y="1484784"/>
                    <a:chExt cx="576048" cy="144016"/>
                  </a:xfrm>
                </p:grpSpPr>
                <p:sp>
                  <p:nvSpPr>
                    <p:cNvPr id="149" name="직사각형 14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0" name="직사각형 14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1" name="직사각형 15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45" name="그룹 144"/>
                  <p:cNvGrpSpPr/>
                  <p:nvPr/>
                </p:nvGrpSpPr>
                <p:grpSpPr>
                  <a:xfrm>
                    <a:off x="1187624" y="1916832"/>
                    <a:ext cx="576048" cy="144016"/>
                    <a:chOff x="1187624" y="1484784"/>
                    <a:chExt cx="576048" cy="144016"/>
                  </a:xfrm>
                </p:grpSpPr>
                <p:sp>
                  <p:nvSpPr>
                    <p:cNvPr id="146" name="직사각형 14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7" name="직사각형 14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8" name="직사각형 14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17" name="그룹 116"/>
                <p:cNvGrpSpPr/>
                <p:nvPr/>
              </p:nvGrpSpPr>
              <p:grpSpPr>
                <a:xfrm>
                  <a:off x="4572000" y="1858470"/>
                  <a:ext cx="576048" cy="576064"/>
                  <a:chOff x="1187624" y="1484784"/>
                  <a:chExt cx="576048" cy="576064"/>
                </a:xfrm>
              </p:grpSpPr>
              <p:grpSp>
                <p:nvGrpSpPr>
                  <p:cNvPr id="131" name="그룹 130"/>
                  <p:cNvGrpSpPr/>
                  <p:nvPr/>
                </p:nvGrpSpPr>
                <p:grpSpPr>
                  <a:xfrm>
                    <a:off x="1187624" y="1484784"/>
                    <a:ext cx="576048" cy="144016"/>
                    <a:chOff x="1187624" y="1484784"/>
                    <a:chExt cx="576048" cy="144016"/>
                  </a:xfrm>
                </p:grpSpPr>
                <p:sp>
                  <p:nvSpPr>
                    <p:cNvPr id="140" name="직사각형 13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1" name="직사각형 14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2" name="직사각형 14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32" name="그룹 131"/>
                  <p:cNvGrpSpPr/>
                  <p:nvPr/>
                </p:nvGrpSpPr>
                <p:grpSpPr>
                  <a:xfrm>
                    <a:off x="1187624" y="1700808"/>
                    <a:ext cx="576048" cy="144016"/>
                    <a:chOff x="1187624" y="1484784"/>
                    <a:chExt cx="576048" cy="144016"/>
                  </a:xfrm>
                </p:grpSpPr>
                <p:sp>
                  <p:nvSpPr>
                    <p:cNvPr id="137" name="직사각형 13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8" name="직사각형 13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9" name="직사각형 13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33" name="그룹 132"/>
                  <p:cNvGrpSpPr/>
                  <p:nvPr/>
                </p:nvGrpSpPr>
                <p:grpSpPr>
                  <a:xfrm>
                    <a:off x="1187624" y="1916832"/>
                    <a:ext cx="576048" cy="144016"/>
                    <a:chOff x="1187624" y="1484784"/>
                    <a:chExt cx="576048" cy="144016"/>
                  </a:xfrm>
                </p:grpSpPr>
                <p:sp>
                  <p:nvSpPr>
                    <p:cNvPr id="134" name="직사각형 13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5" name="직사각형 13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6" name="직사각형 13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18" name="그룹 117"/>
                <p:cNvGrpSpPr/>
                <p:nvPr/>
              </p:nvGrpSpPr>
              <p:grpSpPr>
                <a:xfrm>
                  <a:off x="5220072" y="1858470"/>
                  <a:ext cx="576048" cy="576064"/>
                  <a:chOff x="1187624" y="1484784"/>
                  <a:chExt cx="576048" cy="576064"/>
                </a:xfrm>
              </p:grpSpPr>
              <p:grpSp>
                <p:nvGrpSpPr>
                  <p:cNvPr id="119" name="그룹 118"/>
                  <p:cNvGrpSpPr/>
                  <p:nvPr/>
                </p:nvGrpSpPr>
                <p:grpSpPr>
                  <a:xfrm>
                    <a:off x="1187624" y="1484784"/>
                    <a:ext cx="576048" cy="144016"/>
                    <a:chOff x="1187624" y="1484784"/>
                    <a:chExt cx="576048" cy="144016"/>
                  </a:xfrm>
                </p:grpSpPr>
                <p:sp>
                  <p:nvSpPr>
                    <p:cNvPr id="128" name="직사각형 12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9" name="직사각형 12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0" name="직사각형 129"/>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20" name="그룹 119"/>
                  <p:cNvGrpSpPr/>
                  <p:nvPr/>
                </p:nvGrpSpPr>
                <p:grpSpPr>
                  <a:xfrm>
                    <a:off x="1187624" y="1700808"/>
                    <a:ext cx="576048" cy="144016"/>
                    <a:chOff x="1187624" y="1484784"/>
                    <a:chExt cx="576048" cy="144016"/>
                  </a:xfrm>
                </p:grpSpPr>
                <p:sp>
                  <p:nvSpPr>
                    <p:cNvPr id="125" name="직사각형 12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6" name="직사각형 12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7" name="직사각형 126"/>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21" name="그룹 120"/>
                  <p:cNvGrpSpPr/>
                  <p:nvPr/>
                </p:nvGrpSpPr>
                <p:grpSpPr>
                  <a:xfrm>
                    <a:off x="1187624" y="1916832"/>
                    <a:ext cx="576048" cy="144016"/>
                    <a:chOff x="1187624" y="1484784"/>
                    <a:chExt cx="576048" cy="144016"/>
                  </a:xfrm>
                </p:grpSpPr>
                <p:sp>
                  <p:nvSpPr>
                    <p:cNvPr id="122" name="직사각형 12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3" name="직사각형 12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4" name="직사각형 123"/>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grpSp>
            <p:nvGrpSpPr>
              <p:cNvPr id="9" name="그룹 8"/>
              <p:cNvGrpSpPr/>
              <p:nvPr/>
            </p:nvGrpSpPr>
            <p:grpSpPr>
              <a:xfrm>
                <a:off x="3279454" y="3145516"/>
                <a:ext cx="2516914" cy="576064"/>
                <a:chOff x="3279206" y="1858470"/>
                <a:chExt cx="2516914" cy="576064"/>
              </a:xfrm>
            </p:grpSpPr>
            <p:grpSp>
              <p:nvGrpSpPr>
                <p:cNvPr id="63" name="그룹 62"/>
                <p:cNvGrpSpPr/>
                <p:nvPr/>
              </p:nvGrpSpPr>
              <p:grpSpPr>
                <a:xfrm>
                  <a:off x="3279206" y="1858470"/>
                  <a:ext cx="576048" cy="576064"/>
                  <a:chOff x="1187624" y="1484784"/>
                  <a:chExt cx="576048" cy="576064"/>
                </a:xfrm>
              </p:grpSpPr>
              <p:grpSp>
                <p:nvGrpSpPr>
                  <p:cNvPr id="103" name="그룹 102"/>
                  <p:cNvGrpSpPr/>
                  <p:nvPr/>
                </p:nvGrpSpPr>
                <p:grpSpPr>
                  <a:xfrm>
                    <a:off x="1187624" y="1484784"/>
                    <a:ext cx="576048" cy="144016"/>
                    <a:chOff x="1187624" y="1484784"/>
                    <a:chExt cx="576048" cy="144016"/>
                  </a:xfrm>
                </p:grpSpPr>
                <p:sp>
                  <p:nvSpPr>
                    <p:cNvPr id="112" name="직사각형 11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3" name="직사각형 11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4" name="직사각형 11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04" name="그룹 103"/>
                  <p:cNvGrpSpPr/>
                  <p:nvPr/>
                </p:nvGrpSpPr>
                <p:grpSpPr>
                  <a:xfrm>
                    <a:off x="1187624" y="1700808"/>
                    <a:ext cx="576048" cy="144016"/>
                    <a:chOff x="1187624" y="1484784"/>
                    <a:chExt cx="576048" cy="144016"/>
                  </a:xfrm>
                </p:grpSpPr>
                <p:sp>
                  <p:nvSpPr>
                    <p:cNvPr id="109" name="직사각형 10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0" name="직사각형 10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1" name="직사각형 11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05" name="그룹 104"/>
                  <p:cNvGrpSpPr/>
                  <p:nvPr/>
                </p:nvGrpSpPr>
                <p:grpSpPr>
                  <a:xfrm>
                    <a:off x="1187624" y="1916832"/>
                    <a:ext cx="576048" cy="144016"/>
                    <a:chOff x="1187624" y="1484784"/>
                    <a:chExt cx="576048" cy="144016"/>
                  </a:xfrm>
                </p:grpSpPr>
                <p:sp>
                  <p:nvSpPr>
                    <p:cNvPr id="106" name="직사각형 10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7" name="직사각형 10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8" name="직사각형 10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64" name="그룹 63"/>
                <p:cNvGrpSpPr/>
                <p:nvPr/>
              </p:nvGrpSpPr>
              <p:grpSpPr>
                <a:xfrm>
                  <a:off x="3923928" y="1858470"/>
                  <a:ext cx="576048" cy="576064"/>
                  <a:chOff x="1187624" y="1484784"/>
                  <a:chExt cx="576048" cy="576064"/>
                </a:xfrm>
              </p:grpSpPr>
              <p:grpSp>
                <p:nvGrpSpPr>
                  <p:cNvPr id="91" name="그룹 90"/>
                  <p:cNvGrpSpPr/>
                  <p:nvPr/>
                </p:nvGrpSpPr>
                <p:grpSpPr>
                  <a:xfrm>
                    <a:off x="1187624" y="1484784"/>
                    <a:ext cx="576048" cy="144016"/>
                    <a:chOff x="1187624" y="1484784"/>
                    <a:chExt cx="576048" cy="144016"/>
                  </a:xfrm>
                </p:grpSpPr>
                <p:sp>
                  <p:nvSpPr>
                    <p:cNvPr id="100" name="직사각형 9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1" name="직사각형 10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2" name="직사각형 10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92" name="그룹 91"/>
                  <p:cNvGrpSpPr/>
                  <p:nvPr/>
                </p:nvGrpSpPr>
                <p:grpSpPr>
                  <a:xfrm>
                    <a:off x="1187624" y="1700808"/>
                    <a:ext cx="576048" cy="144016"/>
                    <a:chOff x="1187624" y="1484784"/>
                    <a:chExt cx="576048" cy="144016"/>
                  </a:xfrm>
                </p:grpSpPr>
                <p:sp>
                  <p:nvSpPr>
                    <p:cNvPr id="97" name="직사각형 9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8" name="직사각형 9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9" name="직사각형 9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93" name="그룹 92"/>
                  <p:cNvGrpSpPr/>
                  <p:nvPr/>
                </p:nvGrpSpPr>
                <p:grpSpPr>
                  <a:xfrm>
                    <a:off x="1187624" y="1916832"/>
                    <a:ext cx="576048" cy="144016"/>
                    <a:chOff x="1187624" y="1484784"/>
                    <a:chExt cx="576048" cy="144016"/>
                  </a:xfrm>
                </p:grpSpPr>
                <p:sp>
                  <p:nvSpPr>
                    <p:cNvPr id="94" name="직사각형 9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5" name="직사각형 9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6" name="직사각형 9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65" name="그룹 64"/>
                <p:cNvGrpSpPr/>
                <p:nvPr/>
              </p:nvGrpSpPr>
              <p:grpSpPr>
                <a:xfrm>
                  <a:off x="4572000" y="1858470"/>
                  <a:ext cx="576048" cy="576064"/>
                  <a:chOff x="1187624" y="1484784"/>
                  <a:chExt cx="576048" cy="576064"/>
                </a:xfrm>
              </p:grpSpPr>
              <p:grpSp>
                <p:nvGrpSpPr>
                  <p:cNvPr id="79" name="그룹 78"/>
                  <p:cNvGrpSpPr/>
                  <p:nvPr/>
                </p:nvGrpSpPr>
                <p:grpSpPr>
                  <a:xfrm>
                    <a:off x="1187624" y="1484784"/>
                    <a:ext cx="576048" cy="144016"/>
                    <a:chOff x="1187624" y="1484784"/>
                    <a:chExt cx="576048" cy="144016"/>
                  </a:xfrm>
                </p:grpSpPr>
                <p:sp>
                  <p:nvSpPr>
                    <p:cNvPr id="88" name="직사각형 8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9" name="직사각형 8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0" name="직사각형 8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80" name="그룹 79"/>
                  <p:cNvGrpSpPr/>
                  <p:nvPr/>
                </p:nvGrpSpPr>
                <p:grpSpPr>
                  <a:xfrm>
                    <a:off x="1187624" y="1700808"/>
                    <a:ext cx="576048" cy="144016"/>
                    <a:chOff x="1187624" y="1484784"/>
                    <a:chExt cx="576048" cy="144016"/>
                  </a:xfrm>
                </p:grpSpPr>
                <p:sp>
                  <p:nvSpPr>
                    <p:cNvPr id="85" name="직사각형 8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6" name="직사각형 8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7" name="직사각형 8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81" name="그룹 80"/>
                  <p:cNvGrpSpPr/>
                  <p:nvPr/>
                </p:nvGrpSpPr>
                <p:grpSpPr>
                  <a:xfrm>
                    <a:off x="1187624" y="1916832"/>
                    <a:ext cx="576048" cy="144016"/>
                    <a:chOff x="1187624" y="1484784"/>
                    <a:chExt cx="576048" cy="144016"/>
                  </a:xfrm>
                </p:grpSpPr>
                <p:sp>
                  <p:nvSpPr>
                    <p:cNvPr id="82" name="직사각형 8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3" name="직사각형 8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4" name="직사각형 8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66" name="그룹 65"/>
                <p:cNvGrpSpPr/>
                <p:nvPr/>
              </p:nvGrpSpPr>
              <p:grpSpPr>
                <a:xfrm>
                  <a:off x="5220072" y="1858470"/>
                  <a:ext cx="576048" cy="576064"/>
                  <a:chOff x="1187624" y="1484784"/>
                  <a:chExt cx="576048" cy="576064"/>
                </a:xfrm>
              </p:grpSpPr>
              <p:grpSp>
                <p:nvGrpSpPr>
                  <p:cNvPr id="67" name="그룹 66"/>
                  <p:cNvGrpSpPr/>
                  <p:nvPr/>
                </p:nvGrpSpPr>
                <p:grpSpPr>
                  <a:xfrm>
                    <a:off x="1187624" y="1484784"/>
                    <a:ext cx="576048" cy="144016"/>
                    <a:chOff x="1187624" y="1484784"/>
                    <a:chExt cx="576048" cy="144016"/>
                  </a:xfrm>
                </p:grpSpPr>
                <p:sp>
                  <p:nvSpPr>
                    <p:cNvPr id="76" name="직사각형 7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7" name="직사각형 7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8" name="직사각형 77"/>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8" name="그룹 67"/>
                  <p:cNvGrpSpPr/>
                  <p:nvPr/>
                </p:nvGrpSpPr>
                <p:grpSpPr>
                  <a:xfrm>
                    <a:off x="1187624" y="1700808"/>
                    <a:ext cx="576048" cy="144016"/>
                    <a:chOff x="1187624" y="1484784"/>
                    <a:chExt cx="576048" cy="144016"/>
                  </a:xfrm>
                </p:grpSpPr>
                <p:sp>
                  <p:nvSpPr>
                    <p:cNvPr id="73" name="직사각형 7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4" name="직사각형 7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5" name="직사각형 74"/>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9" name="그룹 68"/>
                  <p:cNvGrpSpPr/>
                  <p:nvPr/>
                </p:nvGrpSpPr>
                <p:grpSpPr>
                  <a:xfrm>
                    <a:off x="1187624" y="1916832"/>
                    <a:ext cx="576048" cy="144016"/>
                    <a:chOff x="1187624" y="1484784"/>
                    <a:chExt cx="576048" cy="144016"/>
                  </a:xfrm>
                </p:grpSpPr>
                <p:sp>
                  <p:nvSpPr>
                    <p:cNvPr id="70" name="직사각형 6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1" name="직사각형 7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2" name="직사각형 71"/>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grpSp>
            <p:nvGrpSpPr>
              <p:cNvPr id="10" name="그룹 9"/>
              <p:cNvGrpSpPr/>
              <p:nvPr/>
            </p:nvGrpSpPr>
            <p:grpSpPr>
              <a:xfrm>
                <a:off x="3279454" y="3789040"/>
                <a:ext cx="2516914" cy="576064"/>
                <a:chOff x="3279206" y="1858470"/>
                <a:chExt cx="2516914" cy="576064"/>
              </a:xfrm>
            </p:grpSpPr>
            <p:grpSp>
              <p:nvGrpSpPr>
                <p:cNvPr id="11" name="그룹 10"/>
                <p:cNvGrpSpPr/>
                <p:nvPr/>
              </p:nvGrpSpPr>
              <p:grpSpPr>
                <a:xfrm>
                  <a:off x="3279206" y="1858470"/>
                  <a:ext cx="576048" cy="576064"/>
                  <a:chOff x="1187624" y="1484784"/>
                  <a:chExt cx="576048" cy="576064"/>
                </a:xfrm>
              </p:grpSpPr>
              <p:grpSp>
                <p:nvGrpSpPr>
                  <p:cNvPr id="51" name="그룹 50"/>
                  <p:cNvGrpSpPr/>
                  <p:nvPr/>
                </p:nvGrpSpPr>
                <p:grpSpPr>
                  <a:xfrm>
                    <a:off x="1187624" y="1484784"/>
                    <a:ext cx="576048" cy="144016"/>
                    <a:chOff x="1187624" y="1484784"/>
                    <a:chExt cx="576048" cy="144016"/>
                  </a:xfrm>
                </p:grpSpPr>
                <p:sp>
                  <p:nvSpPr>
                    <p:cNvPr id="60" name="직사각형 5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1" name="직사각형 6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2" name="직사각형 6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2" name="그룹 51"/>
                  <p:cNvGrpSpPr/>
                  <p:nvPr/>
                </p:nvGrpSpPr>
                <p:grpSpPr>
                  <a:xfrm>
                    <a:off x="1187624" y="1700808"/>
                    <a:ext cx="576048" cy="144016"/>
                    <a:chOff x="1187624" y="1484784"/>
                    <a:chExt cx="576048" cy="144016"/>
                  </a:xfrm>
                </p:grpSpPr>
                <p:sp>
                  <p:nvSpPr>
                    <p:cNvPr id="57" name="직사각형 5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8" name="직사각형 5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9" name="직사각형 5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3" name="그룹 52"/>
                  <p:cNvGrpSpPr/>
                  <p:nvPr/>
                </p:nvGrpSpPr>
                <p:grpSpPr>
                  <a:xfrm>
                    <a:off x="1187624" y="1916832"/>
                    <a:ext cx="576048" cy="144016"/>
                    <a:chOff x="1187624" y="1484784"/>
                    <a:chExt cx="576048" cy="144016"/>
                  </a:xfrm>
                </p:grpSpPr>
                <p:sp>
                  <p:nvSpPr>
                    <p:cNvPr id="54" name="직사각형 53"/>
                    <p:cNvSpPr/>
                    <p:nvPr/>
                  </p:nvSpPr>
                  <p:spPr>
                    <a:xfrm>
                      <a:off x="1187624"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5" name="직사각형 54"/>
                    <p:cNvSpPr/>
                    <p:nvPr/>
                  </p:nvSpPr>
                  <p:spPr>
                    <a:xfrm>
                      <a:off x="1403648"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6" name="직사각형 55"/>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2" name="그룹 11"/>
                <p:cNvGrpSpPr/>
                <p:nvPr/>
              </p:nvGrpSpPr>
              <p:grpSpPr>
                <a:xfrm>
                  <a:off x="3923928" y="1858470"/>
                  <a:ext cx="576048" cy="576064"/>
                  <a:chOff x="1187624" y="1484784"/>
                  <a:chExt cx="576048" cy="576064"/>
                </a:xfrm>
              </p:grpSpPr>
              <p:grpSp>
                <p:nvGrpSpPr>
                  <p:cNvPr id="39" name="그룹 38"/>
                  <p:cNvGrpSpPr/>
                  <p:nvPr/>
                </p:nvGrpSpPr>
                <p:grpSpPr>
                  <a:xfrm>
                    <a:off x="1187624" y="1484784"/>
                    <a:ext cx="576048" cy="144016"/>
                    <a:chOff x="1187624" y="1484784"/>
                    <a:chExt cx="576048" cy="144016"/>
                  </a:xfrm>
                </p:grpSpPr>
                <p:sp>
                  <p:nvSpPr>
                    <p:cNvPr id="48" name="직사각형 4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9" name="직사각형 4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0" name="직사각형 4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40" name="그룹 39"/>
                  <p:cNvGrpSpPr/>
                  <p:nvPr/>
                </p:nvGrpSpPr>
                <p:grpSpPr>
                  <a:xfrm>
                    <a:off x="1187624" y="1700808"/>
                    <a:ext cx="576048" cy="144016"/>
                    <a:chOff x="1187624" y="1484784"/>
                    <a:chExt cx="576048" cy="144016"/>
                  </a:xfrm>
                </p:grpSpPr>
                <p:sp>
                  <p:nvSpPr>
                    <p:cNvPr id="45" name="직사각형 4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6" name="직사각형 4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7" name="직사각형 4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41" name="그룹 40"/>
                  <p:cNvGrpSpPr/>
                  <p:nvPr/>
                </p:nvGrpSpPr>
                <p:grpSpPr>
                  <a:xfrm>
                    <a:off x="1187624" y="1916832"/>
                    <a:ext cx="576048" cy="144016"/>
                    <a:chOff x="1187624" y="1484784"/>
                    <a:chExt cx="576048" cy="144016"/>
                  </a:xfrm>
                </p:grpSpPr>
                <p:sp>
                  <p:nvSpPr>
                    <p:cNvPr id="42" name="직사각형 41"/>
                    <p:cNvSpPr/>
                    <p:nvPr/>
                  </p:nvSpPr>
                  <p:spPr>
                    <a:xfrm>
                      <a:off x="1187624"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3" name="직사각형 42"/>
                    <p:cNvSpPr/>
                    <p:nvPr/>
                  </p:nvSpPr>
                  <p:spPr>
                    <a:xfrm>
                      <a:off x="1403648"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4" name="직사각형 43"/>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3" name="그룹 12"/>
                <p:cNvGrpSpPr/>
                <p:nvPr/>
              </p:nvGrpSpPr>
              <p:grpSpPr>
                <a:xfrm>
                  <a:off x="4572000" y="1858470"/>
                  <a:ext cx="576048" cy="576064"/>
                  <a:chOff x="1187624" y="1484784"/>
                  <a:chExt cx="576048" cy="576064"/>
                </a:xfrm>
              </p:grpSpPr>
              <p:grpSp>
                <p:nvGrpSpPr>
                  <p:cNvPr id="27" name="그룹 26"/>
                  <p:cNvGrpSpPr/>
                  <p:nvPr/>
                </p:nvGrpSpPr>
                <p:grpSpPr>
                  <a:xfrm>
                    <a:off x="1187624" y="1484784"/>
                    <a:ext cx="576048" cy="144016"/>
                    <a:chOff x="1187624" y="1484784"/>
                    <a:chExt cx="576048" cy="144016"/>
                  </a:xfrm>
                </p:grpSpPr>
                <p:sp>
                  <p:nvSpPr>
                    <p:cNvPr id="36" name="직사각형 3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7" name="직사각형 3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8" name="직사각형 3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8" name="그룹 27"/>
                  <p:cNvGrpSpPr/>
                  <p:nvPr/>
                </p:nvGrpSpPr>
                <p:grpSpPr>
                  <a:xfrm>
                    <a:off x="1187624" y="1700808"/>
                    <a:ext cx="576048" cy="144016"/>
                    <a:chOff x="1187624" y="1484784"/>
                    <a:chExt cx="576048" cy="144016"/>
                  </a:xfrm>
                </p:grpSpPr>
                <p:sp>
                  <p:nvSpPr>
                    <p:cNvPr id="33" name="직사각형 3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4" name="직사각형 3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5" name="직사각형 3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9" name="그룹 28"/>
                  <p:cNvGrpSpPr/>
                  <p:nvPr/>
                </p:nvGrpSpPr>
                <p:grpSpPr>
                  <a:xfrm>
                    <a:off x="1187624" y="1916832"/>
                    <a:ext cx="576048" cy="144016"/>
                    <a:chOff x="1187624" y="1484784"/>
                    <a:chExt cx="576048" cy="144016"/>
                  </a:xfrm>
                </p:grpSpPr>
                <p:sp>
                  <p:nvSpPr>
                    <p:cNvPr id="30" name="직사각형 29"/>
                    <p:cNvSpPr/>
                    <p:nvPr/>
                  </p:nvSpPr>
                  <p:spPr>
                    <a:xfrm>
                      <a:off x="1187624"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1" name="직사각형 30"/>
                    <p:cNvSpPr/>
                    <p:nvPr/>
                  </p:nvSpPr>
                  <p:spPr>
                    <a:xfrm>
                      <a:off x="1403648"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2" name="직사각형 31"/>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4" name="그룹 13"/>
                <p:cNvGrpSpPr/>
                <p:nvPr/>
              </p:nvGrpSpPr>
              <p:grpSpPr>
                <a:xfrm>
                  <a:off x="5220072" y="1858470"/>
                  <a:ext cx="576048" cy="576064"/>
                  <a:chOff x="1187624" y="1484784"/>
                  <a:chExt cx="576048" cy="576064"/>
                </a:xfrm>
              </p:grpSpPr>
              <p:grpSp>
                <p:nvGrpSpPr>
                  <p:cNvPr id="15" name="그룹 14"/>
                  <p:cNvGrpSpPr/>
                  <p:nvPr/>
                </p:nvGrpSpPr>
                <p:grpSpPr>
                  <a:xfrm>
                    <a:off x="1187624" y="1484784"/>
                    <a:ext cx="576048" cy="144016"/>
                    <a:chOff x="1187624" y="1484784"/>
                    <a:chExt cx="576048" cy="144016"/>
                  </a:xfrm>
                </p:grpSpPr>
                <p:sp>
                  <p:nvSpPr>
                    <p:cNvPr id="24" name="직사각형 2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 name="직사각형 2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6" name="직사각형 25"/>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6" name="그룹 15"/>
                  <p:cNvGrpSpPr/>
                  <p:nvPr/>
                </p:nvGrpSpPr>
                <p:grpSpPr>
                  <a:xfrm>
                    <a:off x="1187624" y="1700808"/>
                    <a:ext cx="576048" cy="144016"/>
                    <a:chOff x="1187624" y="1484784"/>
                    <a:chExt cx="576048" cy="144016"/>
                  </a:xfrm>
                </p:grpSpPr>
                <p:sp>
                  <p:nvSpPr>
                    <p:cNvPr id="21" name="직사각형 2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 name="직사각형 2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직사각형 22"/>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7" name="그룹 16"/>
                  <p:cNvGrpSpPr/>
                  <p:nvPr/>
                </p:nvGrpSpPr>
                <p:grpSpPr>
                  <a:xfrm>
                    <a:off x="1187624" y="1916832"/>
                    <a:ext cx="576048" cy="144016"/>
                    <a:chOff x="1187624" y="1484784"/>
                    <a:chExt cx="576048" cy="144016"/>
                  </a:xfrm>
                </p:grpSpPr>
                <p:sp>
                  <p:nvSpPr>
                    <p:cNvPr id="18" name="직사각형 17"/>
                    <p:cNvSpPr/>
                    <p:nvPr/>
                  </p:nvSpPr>
                  <p:spPr>
                    <a:xfrm>
                      <a:off x="1187624"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 name="직사각형 18"/>
                    <p:cNvSpPr/>
                    <p:nvPr/>
                  </p:nvSpPr>
                  <p:spPr>
                    <a:xfrm>
                      <a:off x="1403648"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직사각형 19"/>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grpSp>
        <p:grpSp>
          <p:nvGrpSpPr>
            <p:cNvPr id="219" name="그룹 218"/>
            <p:cNvGrpSpPr/>
            <p:nvPr/>
          </p:nvGrpSpPr>
          <p:grpSpPr>
            <a:xfrm>
              <a:off x="2870889" y="2355356"/>
              <a:ext cx="2376000" cy="108000"/>
              <a:chOff x="2555776" y="3573016"/>
              <a:chExt cx="2880320" cy="144000"/>
            </a:xfrm>
          </p:grpSpPr>
          <p:cxnSp>
            <p:nvCxnSpPr>
              <p:cNvPr id="220" name="직선 연결선 219"/>
              <p:cNvCxnSpPr/>
              <p:nvPr/>
            </p:nvCxnSpPr>
            <p:spPr>
              <a:xfrm>
                <a:off x="2555776" y="3645024"/>
                <a:ext cx="2880320" cy="0"/>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1" name="직선 연결선 220"/>
              <p:cNvCxnSpPr/>
              <p:nvPr/>
            </p:nvCxnSpPr>
            <p:spPr>
              <a:xfrm>
                <a:off x="255577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직선 연결선 221"/>
              <p:cNvCxnSpPr/>
              <p:nvPr/>
            </p:nvCxnSpPr>
            <p:spPr>
              <a:xfrm>
                <a:off x="543609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3" name="그룹 222"/>
            <p:cNvGrpSpPr/>
            <p:nvPr/>
          </p:nvGrpSpPr>
          <p:grpSpPr>
            <a:xfrm rot="5400000">
              <a:off x="1525868" y="3667807"/>
              <a:ext cx="2376162" cy="108000"/>
              <a:chOff x="2555776" y="3573016"/>
              <a:chExt cx="2880320" cy="144000"/>
            </a:xfrm>
          </p:grpSpPr>
          <p:cxnSp>
            <p:nvCxnSpPr>
              <p:cNvPr id="224" name="직선 연결선 223"/>
              <p:cNvCxnSpPr/>
              <p:nvPr/>
            </p:nvCxnSpPr>
            <p:spPr>
              <a:xfrm>
                <a:off x="2555776" y="3645024"/>
                <a:ext cx="2880320" cy="0"/>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직선 연결선 224"/>
              <p:cNvCxnSpPr/>
              <p:nvPr/>
            </p:nvCxnSpPr>
            <p:spPr>
              <a:xfrm>
                <a:off x="255577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직선 연결선 225"/>
              <p:cNvCxnSpPr/>
              <p:nvPr/>
            </p:nvCxnSpPr>
            <p:spPr>
              <a:xfrm>
                <a:off x="543609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7" name="TextBox 226"/>
            <p:cNvSpPr txBox="1"/>
            <p:nvPr/>
          </p:nvSpPr>
          <p:spPr>
            <a:xfrm>
              <a:off x="2373517" y="3559723"/>
              <a:ext cx="367406" cy="294508"/>
            </a:xfrm>
            <a:prstGeom prst="rect">
              <a:avLst/>
            </a:prstGeom>
            <a:noFill/>
          </p:spPr>
          <p:txBody>
            <a:bodyPr wrap="none" rtlCol="0">
              <a:spAutoFit/>
            </a:bodyPr>
            <a:lstStyle/>
            <a:p>
              <a:r>
                <a:rPr lang="en-US" altLang="ko-KR" sz="1600" dirty="0" err="1" smtClean="0">
                  <a:latin typeface="Arial" pitchFamily="34" charset="0"/>
                  <a:cs typeface="Arial" pitchFamily="34" charset="0"/>
                </a:rPr>
                <a:t>G</a:t>
              </a:r>
              <a:r>
                <a:rPr lang="en-US" altLang="ko-KR" baseline="-25000" dirty="0" err="1" smtClean="0">
                  <a:latin typeface="Arial" pitchFamily="34" charset="0"/>
                  <a:cs typeface="Arial" pitchFamily="34" charset="0"/>
                </a:rPr>
                <a:t>y</a:t>
              </a:r>
              <a:endParaRPr lang="ko-KR" altLang="en-US" baseline="-25000" dirty="0">
                <a:latin typeface="Arial" pitchFamily="34" charset="0"/>
                <a:cs typeface="Arial" pitchFamily="34" charset="0"/>
              </a:endParaRPr>
            </a:p>
          </p:txBody>
        </p:sp>
        <p:cxnSp>
          <p:nvCxnSpPr>
            <p:cNvPr id="228" name="직선 연결선 227"/>
            <p:cNvCxnSpPr/>
            <p:nvPr/>
          </p:nvCxnSpPr>
          <p:spPr>
            <a:xfrm>
              <a:off x="5470069" y="2531064"/>
              <a:ext cx="0" cy="25956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9" name="직선 연결선 228"/>
            <p:cNvCxnSpPr/>
            <p:nvPr/>
          </p:nvCxnSpPr>
          <p:spPr>
            <a:xfrm>
              <a:off x="5246889" y="2533726"/>
              <a:ext cx="22318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0" name="직선 연결선 229"/>
            <p:cNvCxnSpPr/>
            <p:nvPr/>
          </p:nvCxnSpPr>
          <p:spPr>
            <a:xfrm>
              <a:off x="2870889" y="5131950"/>
              <a:ext cx="260202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1" name="직선 연결선 230"/>
            <p:cNvCxnSpPr/>
            <p:nvPr/>
          </p:nvCxnSpPr>
          <p:spPr>
            <a:xfrm flipV="1">
              <a:off x="2870889" y="4909888"/>
              <a:ext cx="0" cy="2220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7" name="TextBox 506"/>
            <p:cNvSpPr txBox="1"/>
            <p:nvPr/>
          </p:nvSpPr>
          <p:spPr>
            <a:xfrm>
              <a:off x="5686867" y="2162250"/>
              <a:ext cx="1372679" cy="244454"/>
            </a:xfrm>
            <a:prstGeom prst="rect">
              <a:avLst/>
            </a:prstGeom>
            <a:noFill/>
          </p:spPr>
          <p:txBody>
            <a:bodyPr wrap="none" lIns="72000" tIns="0" rIns="0" bIns="36000" rtlCol="0">
              <a:spAutoFit/>
            </a:bodyPr>
            <a:lstStyle/>
            <a:p>
              <a:pPr algn="ctr"/>
              <a:r>
                <a:rPr lang="en-US" altLang="ko-KR" dirty="0" smtClean="0">
                  <a:latin typeface="Arial" pitchFamily="34" charset="0"/>
                  <a:cs typeface="Arial" pitchFamily="34" charset="0"/>
                </a:rPr>
                <a:t>virtual work-item</a:t>
              </a:r>
            </a:p>
          </p:txBody>
        </p:sp>
        <p:cxnSp>
          <p:nvCxnSpPr>
            <p:cNvPr id="508" name="직선 화살표 연결선 507"/>
            <p:cNvCxnSpPr>
              <a:stCxn id="507" idx="2"/>
              <a:endCxn id="179" idx="3"/>
            </p:cNvCxnSpPr>
            <p:nvPr/>
          </p:nvCxnSpPr>
          <p:spPr>
            <a:xfrm flipH="1">
              <a:off x="5431997" y="2406704"/>
              <a:ext cx="941210" cy="46633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09" name="그룹 508"/>
            <p:cNvGrpSpPr/>
            <p:nvPr/>
          </p:nvGrpSpPr>
          <p:grpSpPr>
            <a:xfrm rot="5400000">
              <a:off x="2603590" y="4967591"/>
              <a:ext cx="216024" cy="112694"/>
              <a:chOff x="2555776" y="3573016"/>
              <a:chExt cx="2880320" cy="144000"/>
            </a:xfrm>
          </p:grpSpPr>
          <p:cxnSp>
            <p:nvCxnSpPr>
              <p:cNvPr id="510" name="직선 연결선 509"/>
              <p:cNvCxnSpPr/>
              <p:nvPr/>
            </p:nvCxnSpPr>
            <p:spPr>
              <a:xfrm>
                <a:off x="2555776" y="3645024"/>
                <a:ext cx="2880320" cy="0"/>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1" name="직선 연결선 510"/>
              <p:cNvCxnSpPr/>
              <p:nvPr/>
            </p:nvCxnSpPr>
            <p:spPr>
              <a:xfrm>
                <a:off x="255577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 name="직선 연결선 511"/>
              <p:cNvCxnSpPr/>
              <p:nvPr/>
            </p:nvCxnSpPr>
            <p:spPr>
              <a:xfrm>
                <a:off x="543609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3" name="TextBox 512"/>
            <p:cNvSpPr txBox="1"/>
            <p:nvPr/>
          </p:nvSpPr>
          <p:spPr>
            <a:xfrm>
              <a:off x="2373517" y="4864804"/>
              <a:ext cx="347568" cy="294508"/>
            </a:xfrm>
            <a:prstGeom prst="rect">
              <a:avLst/>
            </a:prstGeom>
            <a:noFill/>
          </p:spPr>
          <p:txBody>
            <a:bodyPr wrap="none" rtlCol="0">
              <a:spAutoFit/>
            </a:bodyPr>
            <a:lstStyle/>
            <a:p>
              <a:r>
                <a:rPr lang="en-US" altLang="ko-KR" sz="1600" dirty="0" err="1" smtClean="0">
                  <a:latin typeface="Arial" pitchFamily="34" charset="0"/>
                  <a:cs typeface="Arial" pitchFamily="34" charset="0"/>
                </a:rPr>
                <a:t>E</a:t>
              </a:r>
              <a:r>
                <a:rPr lang="en-US" altLang="ko-KR" baseline="-25000" dirty="0" err="1" smtClean="0">
                  <a:latin typeface="Arial" pitchFamily="34" charset="0"/>
                  <a:cs typeface="Arial" pitchFamily="34" charset="0"/>
                </a:rPr>
                <a:t>y</a:t>
              </a:r>
              <a:endParaRPr lang="ko-KR" altLang="en-US" baseline="-25000" dirty="0">
                <a:latin typeface="Arial" pitchFamily="34" charset="0"/>
                <a:cs typeface="Arial" pitchFamily="34" charset="0"/>
              </a:endParaRPr>
            </a:p>
          </p:txBody>
        </p:sp>
        <p:grpSp>
          <p:nvGrpSpPr>
            <p:cNvPr id="514" name="그룹 513"/>
            <p:cNvGrpSpPr/>
            <p:nvPr/>
          </p:nvGrpSpPr>
          <p:grpSpPr>
            <a:xfrm rot="5400000">
              <a:off x="1061668" y="3781857"/>
              <a:ext cx="2592186" cy="108000"/>
              <a:chOff x="2555776" y="3573016"/>
              <a:chExt cx="2880320" cy="144000"/>
            </a:xfrm>
          </p:grpSpPr>
          <p:cxnSp>
            <p:nvCxnSpPr>
              <p:cNvPr id="515" name="직선 연결선 514"/>
              <p:cNvCxnSpPr/>
              <p:nvPr/>
            </p:nvCxnSpPr>
            <p:spPr>
              <a:xfrm>
                <a:off x="2555776" y="3645024"/>
                <a:ext cx="2880320" cy="0"/>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6" name="직선 연결선 515"/>
              <p:cNvCxnSpPr/>
              <p:nvPr/>
            </p:nvCxnSpPr>
            <p:spPr>
              <a:xfrm>
                <a:off x="255577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7" name="직선 연결선 516"/>
              <p:cNvCxnSpPr/>
              <p:nvPr/>
            </p:nvCxnSpPr>
            <p:spPr>
              <a:xfrm>
                <a:off x="543609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8" name="TextBox 517"/>
            <p:cNvSpPr txBox="1"/>
            <p:nvPr/>
          </p:nvSpPr>
          <p:spPr>
            <a:xfrm>
              <a:off x="2030989" y="3712123"/>
              <a:ext cx="347568" cy="294508"/>
            </a:xfrm>
            <a:prstGeom prst="rect">
              <a:avLst/>
            </a:prstGeom>
            <a:noFill/>
          </p:spPr>
          <p:txBody>
            <a:bodyPr wrap="none" rtlCol="0">
              <a:spAutoFit/>
            </a:bodyPr>
            <a:lstStyle/>
            <a:p>
              <a:r>
                <a:rPr lang="en-US" altLang="ko-KR" sz="1600" dirty="0" err="1" smtClean="0">
                  <a:latin typeface="Arial" pitchFamily="34" charset="0"/>
                  <a:cs typeface="Arial" pitchFamily="34" charset="0"/>
                </a:rPr>
                <a:t>V</a:t>
              </a:r>
              <a:r>
                <a:rPr lang="en-US" altLang="ko-KR" baseline="-25000" dirty="0" err="1" smtClean="0">
                  <a:latin typeface="Arial" pitchFamily="34" charset="0"/>
                  <a:cs typeface="Arial" pitchFamily="34" charset="0"/>
                </a:rPr>
                <a:t>y</a:t>
              </a:r>
              <a:endParaRPr lang="ko-KR" altLang="en-US" baseline="-25000" dirty="0">
                <a:latin typeface="Arial" pitchFamily="34" charset="0"/>
                <a:cs typeface="Arial" pitchFamily="34" charset="0"/>
              </a:endParaRPr>
            </a:p>
          </p:txBody>
        </p:sp>
        <p:grpSp>
          <p:nvGrpSpPr>
            <p:cNvPr id="519" name="그룹 518"/>
            <p:cNvGrpSpPr/>
            <p:nvPr/>
          </p:nvGrpSpPr>
          <p:grpSpPr>
            <a:xfrm>
              <a:off x="5246889" y="2359654"/>
              <a:ext cx="226022" cy="108000"/>
              <a:chOff x="2555776" y="3573016"/>
              <a:chExt cx="2880320" cy="144000"/>
            </a:xfrm>
          </p:grpSpPr>
          <p:cxnSp>
            <p:nvCxnSpPr>
              <p:cNvPr id="520" name="직선 연결선 519"/>
              <p:cNvCxnSpPr/>
              <p:nvPr/>
            </p:nvCxnSpPr>
            <p:spPr>
              <a:xfrm>
                <a:off x="2555776" y="3645024"/>
                <a:ext cx="2880320" cy="0"/>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1" name="직선 연결선 520"/>
              <p:cNvCxnSpPr/>
              <p:nvPr/>
            </p:nvCxnSpPr>
            <p:spPr>
              <a:xfrm>
                <a:off x="255577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2" name="직선 연결선 521"/>
              <p:cNvCxnSpPr/>
              <p:nvPr/>
            </p:nvCxnSpPr>
            <p:spPr>
              <a:xfrm>
                <a:off x="543609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3" name="TextBox 522"/>
            <p:cNvSpPr txBox="1"/>
            <p:nvPr/>
          </p:nvSpPr>
          <p:spPr>
            <a:xfrm>
              <a:off x="3876943" y="2105681"/>
              <a:ext cx="367406" cy="294508"/>
            </a:xfrm>
            <a:prstGeom prst="rect">
              <a:avLst/>
            </a:prstGeom>
            <a:noFill/>
          </p:spPr>
          <p:txBody>
            <a:bodyPr wrap="none" rtlCol="0">
              <a:spAutoFit/>
            </a:bodyPr>
            <a:lstStyle/>
            <a:p>
              <a:r>
                <a:rPr lang="en-US" altLang="ko-KR" sz="1600" dirty="0" err="1" smtClean="0">
                  <a:latin typeface="Arial" pitchFamily="34" charset="0"/>
                  <a:cs typeface="Arial" pitchFamily="34" charset="0"/>
                </a:rPr>
                <a:t>G</a:t>
              </a:r>
              <a:r>
                <a:rPr lang="en-US" altLang="ko-KR" baseline="-25000" dirty="0" err="1" smtClean="0">
                  <a:latin typeface="Arial" pitchFamily="34" charset="0"/>
                  <a:cs typeface="Arial" pitchFamily="34" charset="0"/>
                </a:rPr>
                <a:t>x</a:t>
              </a:r>
              <a:endParaRPr lang="ko-KR" altLang="en-US" baseline="-25000" dirty="0">
                <a:latin typeface="Arial" pitchFamily="34" charset="0"/>
                <a:cs typeface="Arial" pitchFamily="34" charset="0"/>
              </a:endParaRPr>
            </a:p>
          </p:txBody>
        </p:sp>
        <p:sp>
          <p:nvSpPr>
            <p:cNvPr id="524" name="TextBox 523"/>
            <p:cNvSpPr txBox="1"/>
            <p:nvPr/>
          </p:nvSpPr>
          <p:spPr>
            <a:xfrm>
              <a:off x="5182953" y="2105681"/>
              <a:ext cx="347568" cy="294508"/>
            </a:xfrm>
            <a:prstGeom prst="rect">
              <a:avLst/>
            </a:prstGeom>
            <a:noFill/>
          </p:spPr>
          <p:txBody>
            <a:bodyPr wrap="none" rtlCol="0">
              <a:spAutoFit/>
            </a:bodyPr>
            <a:lstStyle/>
            <a:p>
              <a:r>
                <a:rPr lang="en-US" altLang="ko-KR" sz="1600" dirty="0" smtClean="0">
                  <a:latin typeface="Arial" pitchFamily="34" charset="0"/>
                  <a:cs typeface="Arial" pitchFamily="34" charset="0"/>
                </a:rPr>
                <a:t>E</a:t>
              </a:r>
              <a:r>
                <a:rPr lang="en-US" altLang="ko-KR" baseline="-25000" dirty="0" smtClean="0">
                  <a:latin typeface="Arial" pitchFamily="34" charset="0"/>
                  <a:cs typeface="Arial" pitchFamily="34" charset="0"/>
                </a:rPr>
                <a:t>x</a:t>
              </a:r>
              <a:endParaRPr lang="ko-KR" altLang="en-US" baseline="-25000" dirty="0">
                <a:latin typeface="Arial" pitchFamily="34" charset="0"/>
                <a:cs typeface="Arial" pitchFamily="34" charset="0"/>
              </a:endParaRPr>
            </a:p>
          </p:txBody>
        </p:sp>
        <p:grpSp>
          <p:nvGrpSpPr>
            <p:cNvPr id="525" name="그룹 524"/>
            <p:cNvGrpSpPr/>
            <p:nvPr/>
          </p:nvGrpSpPr>
          <p:grpSpPr>
            <a:xfrm>
              <a:off x="2870889" y="2025252"/>
              <a:ext cx="2599180" cy="108000"/>
              <a:chOff x="2555776" y="3573016"/>
              <a:chExt cx="2880320" cy="144000"/>
            </a:xfrm>
          </p:grpSpPr>
          <p:cxnSp>
            <p:nvCxnSpPr>
              <p:cNvPr id="526" name="직선 연결선 525"/>
              <p:cNvCxnSpPr/>
              <p:nvPr/>
            </p:nvCxnSpPr>
            <p:spPr>
              <a:xfrm>
                <a:off x="2555776" y="3645024"/>
                <a:ext cx="2880320" cy="0"/>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7" name="직선 연결선 526"/>
              <p:cNvCxnSpPr/>
              <p:nvPr/>
            </p:nvCxnSpPr>
            <p:spPr>
              <a:xfrm>
                <a:off x="255577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직선 연결선 527"/>
              <p:cNvCxnSpPr/>
              <p:nvPr/>
            </p:nvCxnSpPr>
            <p:spPr>
              <a:xfrm>
                <a:off x="543609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9" name="TextBox 528"/>
            <p:cNvSpPr txBox="1"/>
            <p:nvPr/>
          </p:nvSpPr>
          <p:spPr>
            <a:xfrm>
              <a:off x="4007642" y="1786870"/>
              <a:ext cx="347568" cy="294508"/>
            </a:xfrm>
            <a:prstGeom prst="rect">
              <a:avLst/>
            </a:prstGeom>
            <a:noFill/>
          </p:spPr>
          <p:txBody>
            <a:bodyPr wrap="none" rtlCol="0">
              <a:spAutoFit/>
            </a:bodyPr>
            <a:lstStyle/>
            <a:p>
              <a:r>
                <a:rPr lang="en-US" altLang="ko-KR" sz="1600" dirty="0" err="1" smtClean="0">
                  <a:latin typeface="Arial" pitchFamily="34" charset="0"/>
                  <a:cs typeface="Arial" pitchFamily="34" charset="0"/>
                </a:rPr>
                <a:t>V</a:t>
              </a:r>
              <a:r>
                <a:rPr lang="en-US" altLang="ko-KR" baseline="-25000" dirty="0" err="1" smtClean="0">
                  <a:latin typeface="Arial" pitchFamily="34" charset="0"/>
                  <a:cs typeface="Arial" pitchFamily="34" charset="0"/>
                </a:rPr>
                <a:t>x</a:t>
              </a:r>
              <a:endParaRPr lang="ko-KR" altLang="en-US" baseline="-25000" dirty="0">
                <a:latin typeface="Arial" pitchFamily="34" charset="0"/>
                <a:cs typeface="Arial" pitchFamily="34" charset="0"/>
              </a:endParaRPr>
            </a:p>
          </p:txBody>
        </p:sp>
        <p:sp>
          <p:nvSpPr>
            <p:cNvPr id="530" name="TextBox 529"/>
            <p:cNvSpPr txBox="1"/>
            <p:nvPr/>
          </p:nvSpPr>
          <p:spPr>
            <a:xfrm>
              <a:off x="5616275" y="3548825"/>
              <a:ext cx="844140" cy="244454"/>
            </a:xfrm>
            <a:prstGeom prst="rect">
              <a:avLst/>
            </a:prstGeom>
            <a:noFill/>
          </p:spPr>
          <p:txBody>
            <a:bodyPr wrap="none" lIns="72000" tIns="0" rIns="0" bIns="36000" rtlCol="0">
              <a:spAutoFit/>
            </a:bodyPr>
            <a:lstStyle/>
            <a:p>
              <a:pPr algn="ctr"/>
              <a:r>
                <a:rPr lang="en-US" altLang="ko-KR" dirty="0" smtClean="0">
                  <a:latin typeface="Arial" pitchFamily="34" charset="0"/>
                  <a:cs typeface="Arial" pitchFamily="34" charset="0"/>
                </a:rPr>
                <a:t>work-item</a:t>
              </a:r>
            </a:p>
          </p:txBody>
        </p:sp>
        <p:cxnSp>
          <p:nvCxnSpPr>
            <p:cNvPr id="531" name="직선 화살표 연결선 530"/>
            <p:cNvCxnSpPr>
              <a:stCxn id="530" idx="1"/>
              <a:endCxn id="76" idx="3"/>
            </p:cNvCxnSpPr>
            <p:nvPr/>
          </p:nvCxnSpPr>
          <p:spPr>
            <a:xfrm flipH="1">
              <a:off x="5000197" y="3671052"/>
              <a:ext cx="616078" cy="273005"/>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6830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Virtually-extended Index Space (VIS)</a:t>
            </a:r>
            <a:endParaRPr lang="en-US" dirty="0"/>
          </a:p>
        </p:txBody>
      </p:sp>
      <p:sp>
        <p:nvSpPr>
          <p:cNvPr id="3" name="Date Placeholder 2"/>
          <p:cNvSpPr>
            <a:spLocks noGrp="1"/>
          </p:cNvSpPr>
          <p:nvPr>
            <p:ph type="dt" sz="half" idx="10"/>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D97DADC7-F95C-4572-B726-CA9D877279DB}" type="slidenum">
              <a:rPr lang="ko-KR" altLang="en-US" smtClean="0"/>
              <a:pPr/>
              <a:t>13</a:t>
            </a:fld>
            <a:endParaRPr lang="ko-KR" altLang="en-US"/>
          </a:p>
        </p:txBody>
      </p:sp>
      <p:grpSp>
        <p:nvGrpSpPr>
          <p:cNvPr id="730" name="Group 729"/>
          <p:cNvGrpSpPr/>
          <p:nvPr/>
        </p:nvGrpSpPr>
        <p:grpSpPr>
          <a:xfrm>
            <a:off x="611560" y="1679268"/>
            <a:ext cx="3056310" cy="3049261"/>
            <a:chOff x="755576" y="2276872"/>
            <a:chExt cx="3056310" cy="3049261"/>
          </a:xfrm>
        </p:grpSpPr>
        <p:sp>
          <p:nvSpPr>
            <p:cNvPr id="474" name="직사각형 4"/>
            <p:cNvSpPr/>
            <p:nvPr/>
          </p:nvSpPr>
          <p:spPr>
            <a:xfrm>
              <a:off x="755576" y="2280491"/>
              <a:ext cx="3056310" cy="30456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640" name="그룹 166"/>
            <p:cNvGrpSpPr/>
            <p:nvPr/>
          </p:nvGrpSpPr>
          <p:grpSpPr>
            <a:xfrm>
              <a:off x="812424" y="2346011"/>
              <a:ext cx="740985" cy="738419"/>
              <a:chOff x="1187624" y="1484784"/>
              <a:chExt cx="576048" cy="576064"/>
            </a:xfrm>
          </p:grpSpPr>
          <p:grpSp>
            <p:nvGrpSpPr>
              <p:cNvPr id="680" name="그룹 206"/>
              <p:cNvGrpSpPr/>
              <p:nvPr/>
            </p:nvGrpSpPr>
            <p:grpSpPr>
              <a:xfrm>
                <a:off x="1187624" y="1484784"/>
                <a:ext cx="576048" cy="144016"/>
                <a:chOff x="1187624" y="1484784"/>
                <a:chExt cx="576048" cy="144016"/>
              </a:xfrm>
            </p:grpSpPr>
            <p:sp>
              <p:nvSpPr>
                <p:cNvPr id="689" name="직사각형 21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90" name="직사각형 21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91" name="직사각형 21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81" name="그룹 207"/>
              <p:cNvGrpSpPr/>
              <p:nvPr/>
            </p:nvGrpSpPr>
            <p:grpSpPr>
              <a:xfrm>
                <a:off x="1187624" y="1700808"/>
                <a:ext cx="576048" cy="144016"/>
                <a:chOff x="1187624" y="1484784"/>
                <a:chExt cx="576048" cy="144016"/>
              </a:xfrm>
            </p:grpSpPr>
            <p:sp>
              <p:nvSpPr>
                <p:cNvPr id="686" name="직사각형 21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87" name="직사각형 21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88" name="직사각형 21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82" name="그룹 208"/>
              <p:cNvGrpSpPr/>
              <p:nvPr/>
            </p:nvGrpSpPr>
            <p:grpSpPr>
              <a:xfrm>
                <a:off x="1187624" y="1916832"/>
                <a:ext cx="576048" cy="144016"/>
                <a:chOff x="1187624" y="1484784"/>
                <a:chExt cx="576048" cy="144016"/>
              </a:xfrm>
            </p:grpSpPr>
            <p:sp>
              <p:nvSpPr>
                <p:cNvPr id="683" name="직사각형 20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84" name="직사각형 21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85" name="직사각형 21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641" name="그룹 167"/>
            <p:cNvGrpSpPr/>
            <p:nvPr/>
          </p:nvGrpSpPr>
          <p:grpSpPr>
            <a:xfrm>
              <a:off x="1641746" y="2346011"/>
              <a:ext cx="740985" cy="738419"/>
              <a:chOff x="1187624" y="1484784"/>
              <a:chExt cx="576048" cy="576064"/>
            </a:xfrm>
          </p:grpSpPr>
          <p:grpSp>
            <p:nvGrpSpPr>
              <p:cNvPr id="668" name="그룹 194"/>
              <p:cNvGrpSpPr/>
              <p:nvPr/>
            </p:nvGrpSpPr>
            <p:grpSpPr>
              <a:xfrm>
                <a:off x="1187624" y="1484784"/>
                <a:ext cx="576048" cy="144016"/>
                <a:chOff x="1187624" y="1484784"/>
                <a:chExt cx="576048" cy="144016"/>
              </a:xfrm>
            </p:grpSpPr>
            <p:sp>
              <p:nvSpPr>
                <p:cNvPr id="677" name="직사각형 20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78" name="직사각형 20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79" name="직사각형 20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69" name="그룹 195"/>
              <p:cNvGrpSpPr/>
              <p:nvPr/>
            </p:nvGrpSpPr>
            <p:grpSpPr>
              <a:xfrm>
                <a:off x="1187624" y="1700808"/>
                <a:ext cx="576048" cy="144016"/>
                <a:chOff x="1187624" y="1484784"/>
                <a:chExt cx="576048" cy="144016"/>
              </a:xfrm>
            </p:grpSpPr>
            <p:sp>
              <p:nvSpPr>
                <p:cNvPr id="674" name="직사각형 20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75" name="직사각형 20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76" name="직사각형 20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70" name="그룹 196"/>
              <p:cNvGrpSpPr/>
              <p:nvPr/>
            </p:nvGrpSpPr>
            <p:grpSpPr>
              <a:xfrm>
                <a:off x="1187624" y="1916832"/>
                <a:ext cx="576048" cy="144016"/>
                <a:chOff x="1187624" y="1484784"/>
                <a:chExt cx="576048" cy="144016"/>
              </a:xfrm>
            </p:grpSpPr>
            <p:sp>
              <p:nvSpPr>
                <p:cNvPr id="671" name="직사각형 19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72" name="직사각형 19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73" name="직사각형 19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642" name="그룹 168"/>
            <p:cNvGrpSpPr/>
            <p:nvPr/>
          </p:nvGrpSpPr>
          <p:grpSpPr>
            <a:xfrm>
              <a:off x="2475378" y="2346011"/>
              <a:ext cx="740985" cy="738419"/>
              <a:chOff x="1187624" y="1484784"/>
              <a:chExt cx="576048" cy="576064"/>
            </a:xfrm>
          </p:grpSpPr>
          <p:grpSp>
            <p:nvGrpSpPr>
              <p:cNvPr id="656" name="그룹 182"/>
              <p:cNvGrpSpPr/>
              <p:nvPr/>
            </p:nvGrpSpPr>
            <p:grpSpPr>
              <a:xfrm>
                <a:off x="1187624" y="1484784"/>
                <a:ext cx="576048" cy="144016"/>
                <a:chOff x="1187624" y="1484784"/>
                <a:chExt cx="576048" cy="144016"/>
              </a:xfrm>
            </p:grpSpPr>
            <p:sp>
              <p:nvSpPr>
                <p:cNvPr id="665" name="직사각형 19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66" name="직사각형 19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67" name="직사각형 19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57" name="그룹 183"/>
              <p:cNvGrpSpPr/>
              <p:nvPr/>
            </p:nvGrpSpPr>
            <p:grpSpPr>
              <a:xfrm>
                <a:off x="1187624" y="1700808"/>
                <a:ext cx="576048" cy="144016"/>
                <a:chOff x="1187624" y="1484784"/>
                <a:chExt cx="576048" cy="144016"/>
              </a:xfrm>
            </p:grpSpPr>
            <p:sp>
              <p:nvSpPr>
                <p:cNvPr id="662" name="직사각형 18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63" name="직사각형 18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64" name="직사각형 19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58" name="그룹 184"/>
              <p:cNvGrpSpPr/>
              <p:nvPr/>
            </p:nvGrpSpPr>
            <p:grpSpPr>
              <a:xfrm>
                <a:off x="1187624" y="1916832"/>
                <a:ext cx="576048" cy="144016"/>
                <a:chOff x="1187624" y="1484784"/>
                <a:chExt cx="576048" cy="144016"/>
              </a:xfrm>
            </p:grpSpPr>
            <p:sp>
              <p:nvSpPr>
                <p:cNvPr id="659" name="직사각형 18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60" name="직사각형 18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61" name="직사각형 18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643" name="그룹 169"/>
            <p:cNvGrpSpPr/>
            <p:nvPr/>
          </p:nvGrpSpPr>
          <p:grpSpPr>
            <a:xfrm>
              <a:off x="3309010" y="2346011"/>
              <a:ext cx="463108" cy="738419"/>
              <a:chOff x="1187624" y="1484784"/>
              <a:chExt cx="360024" cy="576064"/>
            </a:xfrm>
          </p:grpSpPr>
          <p:grpSp>
            <p:nvGrpSpPr>
              <p:cNvPr id="644" name="그룹 170"/>
              <p:cNvGrpSpPr/>
              <p:nvPr/>
            </p:nvGrpSpPr>
            <p:grpSpPr>
              <a:xfrm>
                <a:off x="1187624" y="1484784"/>
                <a:ext cx="360024" cy="144016"/>
                <a:chOff x="1187624" y="1484784"/>
                <a:chExt cx="360024" cy="144016"/>
              </a:xfrm>
            </p:grpSpPr>
            <p:sp>
              <p:nvSpPr>
                <p:cNvPr id="653" name="직사각형 17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54" name="직사각형 18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45" name="그룹 171"/>
              <p:cNvGrpSpPr/>
              <p:nvPr/>
            </p:nvGrpSpPr>
            <p:grpSpPr>
              <a:xfrm>
                <a:off x="1187624" y="1700808"/>
                <a:ext cx="360024" cy="144016"/>
                <a:chOff x="1187624" y="1484784"/>
                <a:chExt cx="360024" cy="144016"/>
              </a:xfrm>
            </p:grpSpPr>
            <p:sp>
              <p:nvSpPr>
                <p:cNvPr id="650" name="직사각형 17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51" name="직사각형 17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46" name="그룹 172"/>
              <p:cNvGrpSpPr/>
              <p:nvPr/>
            </p:nvGrpSpPr>
            <p:grpSpPr>
              <a:xfrm>
                <a:off x="1187624" y="1916832"/>
                <a:ext cx="360024" cy="144016"/>
                <a:chOff x="1187624" y="1484784"/>
                <a:chExt cx="360024" cy="144016"/>
              </a:xfrm>
            </p:grpSpPr>
            <p:sp>
              <p:nvSpPr>
                <p:cNvPr id="647" name="직사각형 17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48" name="직사각형 17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88" name="그룹 114"/>
            <p:cNvGrpSpPr/>
            <p:nvPr/>
          </p:nvGrpSpPr>
          <p:grpSpPr>
            <a:xfrm>
              <a:off x="812743" y="3170902"/>
              <a:ext cx="740985" cy="738419"/>
              <a:chOff x="1187624" y="1484784"/>
              <a:chExt cx="576048" cy="576064"/>
            </a:xfrm>
          </p:grpSpPr>
          <p:grpSp>
            <p:nvGrpSpPr>
              <p:cNvPr id="628" name="그룹 154"/>
              <p:cNvGrpSpPr/>
              <p:nvPr/>
            </p:nvGrpSpPr>
            <p:grpSpPr>
              <a:xfrm>
                <a:off x="1187624" y="1484784"/>
                <a:ext cx="576048" cy="144016"/>
                <a:chOff x="1187624" y="1484784"/>
                <a:chExt cx="576048" cy="144016"/>
              </a:xfrm>
            </p:grpSpPr>
            <p:sp>
              <p:nvSpPr>
                <p:cNvPr id="637" name="직사각형 16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38" name="직사각형 16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39" name="직사각형 16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29" name="그룹 155"/>
              <p:cNvGrpSpPr/>
              <p:nvPr/>
            </p:nvGrpSpPr>
            <p:grpSpPr>
              <a:xfrm>
                <a:off x="1187624" y="1700808"/>
                <a:ext cx="576048" cy="144016"/>
                <a:chOff x="1187624" y="1484784"/>
                <a:chExt cx="576048" cy="144016"/>
              </a:xfrm>
            </p:grpSpPr>
            <p:sp>
              <p:nvSpPr>
                <p:cNvPr id="634" name="직사각형 16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35" name="직사각형 16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36" name="직사각형 16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30" name="그룹 156"/>
              <p:cNvGrpSpPr/>
              <p:nvPr/>
            </p:nvGrpSpPr>
            <p:grpSpPr>
              <a:xfrm>
                <a:off x="1187624" y="1916832"/>
                <a:ext cx="576048" cy="144016"/>
                <a:chOff x="1187624" y="1484784"/>
                <a:chExt cx="576048" cy="144016"/>
              </a:xfrm>
            </p:grpSpPr>
            <p:sp>
              <p:nvSpPr>
                <p:cNvPr id="631" name="직사각형 15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32" name="직사각형 15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33" name="직사각형 15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89" name="그룹 115"/>
            <p:cNvGrpSpPr/>
            <p:nvPr/>
          </p:nvGrpSpPr>
          <p:grpSpPr>
            <a:xfrm>
              <a:off x="1642065" y="3170902"/>
              <a:ext cx="740985" cy="738419"/>
              <a:chOff x="1187624" y="1484784"/>
              <a:chExt cx="576048" cy="576064"/>
            </a:xfrm>
          </p:grpSpPr>
          <p:grpSp>
            <p:nvGrpSpPr>
              <p:cNvPr id="616" name="그룹 142"/>
              <p:cNvGrpSpPr/>
              <p:nvPr/>
            </p:nvGrpSpPr>
            <p:grpSpPr>
              <a:xfrm>
                <a:off x="1187624" y="1484784"/>
                <a:ext cx="576048" cy="144016"/>
                <a:chOff x="1187624" y="1484784"/>
                <a:chExt cx="576048" cy="144016"/>
              </a:xfrm>
            </p:grpSpPr>
            <p:sp>
              <p:nvSpPr>
                <p:cNvPr id="625" name="직사각형 15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26" name="직사각형 15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27" name="직사각형 15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17" name="그룹 143"/>
              <p:cNvGrpSpPr/>
              <p:nvPr/>
            </p:nvGrpSpPr>
            <p:grpSpPr>
              <a:xfrm>
                <a:off x="1187624" y="1700808"/>
                <a:ext cx="576048" cy="144016"/>
                <a:chOff x="1187624" y="1484784"/>
                <a:chExt cx="576048" cy="144016"/>
              </a:xfrm>
            </p:grpSpPr>
            <p:sp>
              <p:nvSpPr>
                <p:cNvPr id="622" name="직사각형 14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23" name="직사각형 14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24" name="직사각형 15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18" name="그룹 144"/>
              <p:cNvGrpSpPr/>
              <p:nvPr/>
            </p:nvGrpSpPr>
            <p:grpSpPr>
              <a:xfrm>
                <a:off x="1187624" y="1916832"/>
                <a:ext cx="576048" cy="144016"/>
                <a:chOff x="1187624" y="1484784"/>
                <a:chExt cx="576048" cy="144016"/>
              </a:xfrm>
            </p:grpSpPr>
            <p:sp>
              <p:nvSpPr>
                <p:cNvPr id="619" name="직사각형 14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20" name="직사각형 14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21" name="직사각형 14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90" name="그룹 116"/>
            <p:cNvGrpSpPr/>
            <p:nvPr/>
          </p:nvGrpSpPr>
          <p:grpSpPr>
            <a:xfrm>
              <a:off x="2475697" y="3170902"/>
              <a:ext cx="740985" cy="738419"/>
              <a:chOff x="1187624" y="1484784"/>
              <a:chExt cx="576048" cy="576064"/>
            </a:xfrm>
          </p:grpSpPr>
          <p:grpSp>
            <p:nvGrpSpPr>
              <p:cNvPr id="604" name="그룹 130"/>
              <p:cNvGrpSpPr/>
              <p:nvPr/>
            </p:nvGrpSpPr>
            <p:grpSpPr>
              <a:xfrm>
                <a:off x="1187624" y="1484784"/>
                <a:ext cx="576048" cy="144016"/>
                <a:chOff x="1187624" y="1484784"/>
                <a:chExt cx="576048" cy="144016"/>
              </a:xfrm>
            </p:grpSpPr>
            <p:sp>
              <p:nvSpPr>
                <p:cNvPr id="613" name="직사각형 13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14" name="직사각형 14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15" name="직사각형 14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05" name="그룹 131"/>
              <p:cNvGrpSpPr/>
              <p:nvPr/>
            </p:nvGrpSpPr>
            <p:grpSpPr>
              <a:xfrm>
                <a:off x="1187624" y="1700808"/>
                <a:ext cx="576048" cy="144016"/>
                <a:chOff x="1187624" y="1484784"/>
                <a:chExt cx="576048" cy="144016"/>
              </a:xfrm>
            </p:grpSpPr>
            <p:sp>
              <p:nvSpPr>
                <p:cNvPr id="610" name="직사각형 13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11" name="직사각형 13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12" name="직사각형 13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06" name="그룹 132"/>
              <p:cNvGrpSpPr/>
              <p:nvPr/>
            </p:nvGrpSpPr>
            <p:grpSpPr>
              <a:xfrm>
                <a:off x="1187624" y="1916832"/>
                <a:ext cx="576048" cy="144016"/>
                <a:chOff x="1187624" y="1484784"/>
                <a:chExt cx="576048" cy="144016"/>
              </a:xfrm>
            </p:grpSpPr>
            <p:sp>
              <p:nvSpPr>
                <p:cNvPr id="607" name="직사각형 13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08" name="직사각형 13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09" name="직사각형 13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91" name="그룹 117"/>
            <p:cNvGrpSpPr/>
            <p:nvPr/>
          </p:nvGrpSpPr>
          <p:grpSpPr>
            <a:xfrm>
              <a:off x="3309329" y="3170902"/>
              <a:ext cx="463108" cy="738419"/>
              <a:chOff x="1187624" y="1484784"/>
              <a:chExt cx="360024" cy="576064"/>
            </a:xfrm>
          </p:grpSpPr>
          <p:grpSp>
            <p:nvGrpSpPr>
              <p:cNvPr id="592" name="그룹 118"/>
              <p:cNvGrpSpPr/>
              <p:nvPr/>
            </p:nvGrpSpPr>
            <p:grpSpPr>
              <a:xfrm>
                <a:off x="1187624" y="1484784"/>
                <a:ext cx="360024" cy="144016"/>
                <a:chOff x="1187624" y="1484784"/>
                <a:chExt cx="360024" cy="144016"/>
              </a:xfrm>
            </p:grpSpPr>
            <p:sp>
              <p:nvSpPr>
                <p:cNvPr id="601" name="직사각형 12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02" name="직사각형 12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93" name="그룹 119"/>
              <p:cNvGrpSpPr/>
              <p:nvPr/>
            </p:nvGrpSpPr>
            <p:grpSpPr>
              <a:xfrm>
                <a:off x="1187624" y="1700808"/>
                <a:ext cx="360024" cy="144016"/>
                <a:chOff x="1187624" y="1484784"/>
                <a:chExt cx="360024" cy="144016"/>
              </a:xfrm>
            </p:grpSpPr>
            <p:sp>
              <p:nvSpPr>
                <p:cNvPr id="598" name="직사각형 12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99" name="직사각형 12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94" name="그룹 120"/>
              <p:cNvGrpSpPr/>
              <p:nvPr/>
            </p:nvGrpSpPr>
            <p:grpSpPr>
              <a:xfrm>
                <a:off x="1187624" y="1916832"/>
                <a:ext cx="360024" cy="144016"/>
                <a:chOff x="1187624" y="1484784"/>
                <a:chExt cx="360024" cy="144016"/>
              </a:xfrm>
            </p:grpSpPr>
            <p:sp>
              <p:nvSpPr>
                <p:cNvPr id="595" name="직사각형 12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96" name="직사각형 12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36" name="그룹 62"/>
            <p:cNvGrpSpPr/>
            <p:nvPr/>
          </p:nvGrpSpPr>
          <p:grpSpPr>
            <a:xfrm>
              <a:off x="812743" y="3995793"/>
              <a:ext cx="740985" cy="738419"/>
              <a:chOff x="1187624" y="1484784"/>
              <a:chExt cx="576048" cy="576064"/>
            </a:xfrm>
          </p:grpSpPr>
          <p:grpSp>
            <p:nvGrpSpPr>
              <p:cNvPr id="576" name="그룹 102"/>
              <p:cNvGrpSpPr/>
              <p:nvPr/>
            </p:nvGrpSpPr>
            <p:grpSpPr>
              <a:xfrm>
                <a:off x="1187624" y="1484784"/>
                <a:ext cx="576048" cy="144016"/>
                <a:chOff x="1187624" y="1484784"/>
                <a:chExt cx="576048" cy="144016"/>
              </a:xfrm>
            </p:grpSpPr>
            <p:sp>
              <p:nvSpPr>
                <p:cNvPr id="585" name="직사각형 11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86" name="직사각형 11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87" name="직사각형 11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77" name="그룹 103"/>
              <p:cNvGrpSpPr/>
              <p:nvPr/>
            </p:nvGrpSpPr>
            <p:grpSpPr>
              <a:xfrm>
                <a:off x="1187624" y="1700808"/>
                <a:ext cx="576048" cy="144016"/>
                <a:chOff x="1187624" y="1484784"/>
                <a:chExt cx="576048" cy="144016"/>
              </a:xfrm>
            </p:grpSpPr>
            <p:sp>
              <p:nvSpPr>
                <p:cNvPr id="582" name="직사각형 10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83" name="직사각형 10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84" name="직사각형 11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78" name="그룹 104"/>
              <p:cNvGrpSpPr/>
              <p:nvPr/>
            </p:nvGrpSpPr>
            <p:grpSpPr>
              <a:xfrm>
                <a:off x="1187624" y="1916832"/>
                <a:ext cx="576048" cy="144016"/>
                <a:chOff x="1187624" y="1484784"/>
                <a:chExt cx="576048" cy="144016"/>
              </a:xfrm>
            </p:grpSpPr>
            <p:sp>
              <p:nvSpPr>
                <p:cNvPr id="579" name="직사각형 10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80" name="직사각형 10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81" name="직사각형 10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37" name="그룹 63"/>
            <p:cNvGrpSpPr/>
            <p:nvPr/>
          </p:nvGrpSpPr>
          <p:grpSpPr>
            <a:xfrm>
              <a:off x="1642065" y="3995793"/>
              <a:ext cx="740985" cy="738419"/>
              <a:chOff x="1187624" y="1484784"/>
              <a:chExt cx="576048" cy="576064"/>
            </a:xfrm>
          </p:grpSpPr>
          <p:grpSp>
            <p:nvGrpSpPr>
              <p:cNvPr id="564" name="그룹 90"/>
              <p:cNvGrpSpPr/>
              <p:nvPr/>
            </p:nvGrpSpPr>
            <p:grpSpPr>
              <a:xfrm>
                <a:off x="1187624" y="1484784"/>
                <a:ext cx="576048" cy="144016"/>
                <a:chOff x="1187624" y="1484784"/>
                <a:chExt cx="576048" cy="144016"/>
              </a:xfrm>
            </p:grpSpPr>
            <p:sp>
              <p:nvSpPr>
                <p:cNvPr id="573" name="직사각형 9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74" name="직사각형 10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75" name="직사각형 10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65" name="그룹 91"/>
              <p:cNvGrpSpPr/>
              <p:nvPr/>
            </p:nvGrpSpPr>
            <p:grpSpPr>
              <a:xfrm>
                <a:off x="1187624" y="1700808"/>
                <a:ext cx="576048" cy="144016"/>
                <a:chOff x="1187624" y="1484784"/>
                <a:chExt cx="576048" cy="144016"/>
              </a:xfrm>
            </p:grpSpPr>
            <p:sp>
              <p:nvSpPr>
                <p:cNvPr id="570" name="직사각형 9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71" name="직사각형 9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72" name="직사각형 9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66" name="그룹 92"/>
              <p:cNvGrpSpPr/>
              <p:nvPr/>
            </p:nvGrpSpPr>
            <p:grpSpPr>
              <a:xfrm>
                <a:off x="1187624" y="1916832"/>
                <a:ext cx="576048" cy="144016"/>
                <a:chOff x="1187624" y="1484784"/>
                <a:chExt cx="576048" cy="144016"/>
              </a:xfrm>
            </p:grpSpPr>
            <p:sp>
              <p:nvSpPr>
                <p:cNvPr id="567" name="직사각형 9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68" name="직사각형 9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69" name="직사각형 9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38" name="그룹 64"/>
            <p:cNvGrpSpPr/>
            <p:nvPr/>
          </p:nvGrpSpPr>
          <p:grpSpPr>
            <a:xfrm>
              <a:off x="2475697" y="3995793"/>
              <a:ext cx="740985" cy="738419"/>
              <a:chOff x="1187624" y="1484784"/>
              <a:chExt cx="576048" cy="576064"/>
            </a:xfrm>
          </p:grpSpPr>
          <p:grpSp>
            <p:nvGrpSpPr>
              <p:cNvPr id="552" name="그룹 78"/>
              <p:cNvGrpSpPr/>
              <p:nvPr/>
            </p:nvGrpSpPr>
            <p:grpSpPr>
              <a:xfrm>
                <a:off x="1187624" y="1484784"/>
                <a:ext cx="576048" cy="144016"/>
                <a:chOff x="1187624" y="1484784"/>
                <a:chExt cx="576048" cy="144016"/>
              </a:xfrm>
            </p:grpSpPr>
            <p:sp>
              <p:nvSpPr>
                <p:cNvPr id="561" name="직사각형 8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62" name="직사각형 8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63" name="직사각형 8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53" name="그룹 79"/>
              <p:cNvGrpSpPr/>
              <p:nvPr/>
            </p:nvGrpSpPr>
            <p:grpSpPr>
              <a:xfrm>
                <a:off x="1187624" y="1700808"/>
                <a:ext cx="576048" cy="144016"/>
                <a:chOff x="1187624" y="1484784"/>
                <a:chExt cx="576048" cy="144016"/>
              </a:xfrm>
            </p:grpSpPr>
            <p:sp>
              <p:nvSpPr>
                <p:cNvPr id="558" name="직사각형 8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59" name="직사각형 8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60" name="직사각형 8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54" name="그룹 80"/>
              <p:cNvGrpSpPr/>
              <p:nvPr/>
            </p:nvGrpSpPr>
            <p:grpSpPr>
              <a:xfrm>
                <a:off x="1187624" y="1916832"/>
                <a:ext cx="576048" cy="144016"/>
                <a:chOff x="1187624" y="1484784"/>
                <a:chExt cx="576048" cy="144016"/>
              </a:xfrm>
            </p:grpSpPr>
            <p:sp>
              <p:nvSpPr>
                <p:cNvPr id="555" name="직사각형 8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56" name="직사각형 8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57" name="직사각형 8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39" name="그룹 65"/>
            <p:cNvGrpSpPr/>
            <p:nvPr/>
          </p:nvGrpSpPr>
          <p:grpSpPr>
            <a:xfrm>
              <a:off x="3309329" y="3995793"/>
              <a:ext cx="463108" cy="738419"/>
              <a:chOff x="1187624" y="1484784"/>
              <a:chExt cx="360024" cy="576064"/>
            </a:xfrm>
          </p:grpSpPr>
          <p:grpSp>
            <p:nvGrpSpPr>
              <p:cNvPr id="540" name="그룹 66"/>
              <p:cNvGrpSpPr/>
              <p:nvPr/>
            </p:nvGrpSpPr>
            <p:grpSpPr>
              <a:xfrm>
                <a:off x="1187624" y="1484784"/>
                <a:ext cx="360024" cy="144016"/>
                <a:chOff x="1187624" y="1484784"/>
                <a:chExt cx="360024" cy="144016"/>
              </a:xfrm>
            </p:grpSpPr>
            <p:sp>
              <p:nvSpPr>
                <p:cNvPr id="549" name="직사각형 7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50" name="직사각형 7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41" name="그룹 67"/>
              <p:cNvGrpSpPr/>
              <p:nvPr/>
            </p:nvGrpSpPr>
            <p:grpSpPr>
              <a:xfrm>
                <a:off x="1187624" y="1700808"/>
                <a:ext cx="360024" cy="144016"/>
                <a:chOff x="1187624" y="1484784"/>
                <a:chExt cx="360024" cy="144016"/>
              </a:xfrm>
            </p:grpSpPr>
            <p:sp>
              <p:nvSpPr>
                <p:cNvPr id="546" name="직사각형 7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47" name="직사각형 7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42" name="그룹 68"/>
              <p:cNvGrpSpPr/>
              <p:nvPr/>
            </p:nvGrpSpPr>
            <p:grpSpPr>
              <a:xfrm>
                <a:off x="1187624" y="1916832"/>
                <a:ext cx="360024" cy="144016"/>
                <a:chOff x="1187624" y="1484784"/>
                <a:chExt cx="360024" cy="144016"/>
              </a:xfrm>
            </p:grpSpPr>
            <p:sp>
              <p:nvSpPr>
                <p:cNvPr id="543" name="직사각형 6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44" name="직사각형 7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484" name="그룹 10"/>
            <p:cNvGrpSpPr/>
            <p:nvPr/>
          </p:nvGrpSpPr>
          <p:grpSpPr>
            <a:xfrm>
              <a:off x="812743" y="4820686"/>
              <a:ext cx="740985" cy="461512"/>
              <a:chOff x="1187624" y="1484784"/>
              <a:chExt cx="576048" cy="360040"/>
            </a:xfrm>
          </p:grpSpPr>
          <p:grpSp>
            <p:nvGrpSpPr>
              <p:cNvPr id="524" name="그룹 50"/>
              <p:cNvGrpSpPr/>
              <p:nvPr/>
            </p:nvGrpSpPr>
            <p:grpSpPr>
              <a:xfrm>
                <a:off x="1187624" y="1484784"/>
                <a:ext cx="576048" cy="144016"/>
                <a:chOff x="1187624" y="1484784"/>
                <a:chExt cx="576048" cy="144016"/>
              </a:xfrm>
            </p:grpSpPr>
            <p:sp>
              <p:nvSpPr>
                <p:cNvPr id="533" name="직사각형 5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34" name="직사각형 6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35" name="직사각형 6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25" name="그룹 51"/>
              <p:cNvGrpSpPr/>
              <p:nvPr/>
            </p:nvGrpSpPr>
            <p:grpSpPr>
              <a:xfrm>
                <a:off x="1187624" y="1700808"/>
                <a:ext cx="576048" cy="144016"/>
                <a:chOff x="1187624" y="1484784"/>
                <a:chExt cx="576048" cy="144016"/>
              </a:xfrm>
            </p:grpSpPr>
            <p:sp>
              <p:nvSpPr>
                <p:cNvPr id="530" name="직사각형 5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31" name="직사각형 5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32" name="직사각형 5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485" name="그룹 11"/>
            <p:cNvGrpSpPr/>
            <p:nvPr/>
          </p:nvGrpSpPr>
          <p:grpSpPr>
            <a:xfrm>
              <a:off x="1642065" y="4820686"/>
              <a:ext cx="740985" cy="461512"/>
              <a:chOff x="1187624" y="1484784"/>
              <a:chExt cx="576048" cy="360040"/>
            </a:xfrm>
          </p:grpSpPr>
          <p:grpSp>
            <p:nvGrpSpPr>
              <p:cNvPr id="512" name="그룹 38"/>
              <p:cNvGrpSpPr/>
              <p:nvPr/>
            </p:nvGrpSpPr>
            <p:grpSpPr>
              <a:xfrm>
                <a:off x="1187624" y="1484784"/>
                <a:ext cx="576048" cy="144016"/>
                <a:chOff x="1187624" y="1484784"/>
                <a:chExt cx="576048" cy="144016"/>
              </a:xfrm>
            </p:grpSpPr>
            <p:sp>
              <p:nvSpPr>
                <p:cNvPr id="521" name="직사각형 4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22" name="직사각형 4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23" name="직사각형 4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13" name="그룹 39"/>
              <p:cNvGrpSpPr/>
              <p:nvPr/>
            </p:nvGrpSpPr>
            <p:grpSpPr>
              <a:xfrm>
                <a:off x="1187624" y="1700808"/>
                <a:ext cx="576048" cy="144016"/>
                <a:chOff x="1187624" y="1484784"/>
                <a:chExt cx="576048" cy="144016"/>
              </a:xfrm>
            </p:grpSpPr>
            <p:sp>
              <p:nvSpPr>
                <p:cNvPr id="518" name="직사각형 4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19" name="직사각형 4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20" name="직사각형 4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486" name="그룹 12"/>
            <p:cNvGrpSpPr/>
            <p:nvPr/>
          </p:nvGrpSpPr>
          <p:grpSpPr>
            <a:xfrm>
              <a:off x="2475697" y="4820686"/>
              <a:ext cx="740985" cy="461512"/>
              <a:chOff x="1187624" y="1484784"/>
              <a:chExt cx="576048" cy="360040"/>
            </a:xfrm>
          </p:grpSpPr>
          <p:grpSp>
            <p:nvGrpSpPr>
              <p:cNvPr id="500" name="그룹 26"/>
              <p:cNvGrpSpPr/>
              <p:nvPr/>
            </p:nvGrpSpPr>
            <p:grpSpPr>
              <a:xfrm>
                <a:off x="1187624" y="1484784"/>
                <a:ext cx="576048" cy="144016"/>
                <a:chOff x="1187624" y="1484784"/>
                <a:chExt cx="576048" cy="144016"/>
              </a:xfrm>
            </p:grpSpPr>
            <p:sp>
              <p:nvSpPr>
                <p:cNvPr id="509" name="직사각형 3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10" name="직사각형 3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11" name="직사각형 3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01" name="그룹 27"/>
              <p:cNvGrpSpPr/>
              <p:nvPr/>
            </p:nvGrpSpPr>
            <p:grpSpPr>
              <a:xfrm>
                <a:off x="1187624" y="1700808"/>
                <a:ext cx="576048" cy="144016"/>
                <a:chOff x="1187624" y="1484784"/>
                <a:chExt cx="576048" cy="144016"/>
              </a:xfrm>
            </p:grpSpPr>
            <p:sp>
              <p:nvSpPr>
                <p:cNvPr id="506" name="직사각형 3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07" name="직사각형 3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08" name="직사각형 3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487" name="그룹 13"/>
            <p:cNvGrpSpPr/>
            <p:nvPr/>
          </p:nvGrpSpPr>
          <p:grpSpPr>
            <a:xfrm>
              <a:off x="3309329" y="4820686"/>
              <a:ext cx="463108" cy="461512"/>
              <a:chOff x="1187624" y="1484784"/>
              <a:chExt cx="360024" cy="360040"/>
            </a:xfrm>
          </p:grpSpPr>
          <p:grpSp>
            <p:nvGrpSpPr>
              <p:cNvPr id="488" name="그룹 14"/>
              <p:cNvGrpSpPr/>
              <p:nvPr/>
            </p:nvGrpSpPr>
            <p:grpSpPr>
              <a:xfrm>
                <a:off x="1187624" y="1484784"/>
                <a:ext cx="360024" cy="144016"/>
                <a:chOff x="1187624" y="1484784"/>
                <a:chExt cx="360024" cy="144016"/>
              </a:xfrm>
            </p:grpSpPr>
            <p:sp>
              <p:nvSpPr>
                <p:cNvPr id="497" name="직사각형 2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98" name="직사각형 2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489" name="그룹 15"/>
              <p:cNvGrpSpPr/>
              <p:nvPr/>
            </p:nvGrpSpPr>
            <p:grpSpPr>
              <a:xfrm>
                <a:off x="1187624" y="1700808"/>
                <a:ext cx="360024" cy="144016"/>
                <a:chOff x="1187624" y="1484784"/>
                <a:chExt cx="360024" cy="144016"/>
              </a:xfrm>
            </p:grpSpPr>
            <p:sp>
              <p:nvSpPr>
                <p:cNvPr id="494" name="직사각형 2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95" name="직사각형 2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cxnSp>
          <p:nvCxnSpPr>
            <p:cNvPr id="694" name="직선 연결선 447"/>
            <p:cNvCxnSpPr/>
            <p:nvPr/>
          </p:nvCxnSpPr>
          <p:spPr>
            <a:xfrm>
              <a:off x="1317985" y="2280491"/>
              <a:ext cx="0" cy="3045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8" name="직선 연결선 447"/>
            <p:cNvCxnSpPr/>
            <p:nvPr/>
          </p:nvCxnSpPr>
          <p:spPr>
            <a:xfrm>
              <a:off x="755576" y="5044219"/>
              <a:ext cx="30563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1" name="직선 연결선 447"/>
            <p:cNvCxnSpPr/>
            <p:nvPr/>
          </p:nvCxnSpPr>
          <p:spPr>
            <a:xfrm>
              <a:off x="1876661" y="2276872"/>
              <a:ext cx="0" cy="3045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2" name="직선 연결선 447"/>
            <p:cNvCxnSpPr/>
            <p:nvPr/>
          </p:nvCxnSpPr>
          <p:spPr>
            <a:xfrm>
              <a:off x="2425415" y="2276872"/>
              <a:ext cx="0" cy="3045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3" name="직선 연결선 447"/>
            <p:cNvCxnSpPr/>
            <p:nvPr/>
          </p:nvCxnSpPr>
          <p:spPr>
            <a:xfrm>
              <a:off x="2987824" y="2276872"/>
              <a:ext cx="0" cy="3045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4" name="직선 연결선 447"/>
            <p:cNvCxnSpPr/>
            <p:nvPr/>
          </p:nvCxnSpPr>
          <p:spPr>
            <a:xfrm>
              <a:off x="3536578" y="2276872"/>
              <a:ext cx="0" cy="3045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7" name="직선 연결선 447"/>
            <p:cNvCxnSpPr/>
            <p:nvPr/>
          </p:nvCxnSpPr>
          <p:spPr>
            <a:xfrm>
              <a:off x="755576" y="2852936"/>
              <a:ext cx="30563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8" name="직선 연결선 447"/>
            <p:cNvCxnSpPr/>
            <p:nvPr/>
          </p:nvCxnSpPr>
          <p:spPr>
            <a:xfrm>
              <a:off x="755576" y="3397957"/>
              <a:ext cx="30563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9" name="직선 연결선 447"/>
            <p:cNvCxnSpPr/>
            <p:nvPr/>
          </p:nvCxnSpPr>
          <p:spPr>
            <a:xfrm>
              <a:off x="755576" y="3955712"/>
              <a:ext cx="30563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0" name="직선 연결선 447"/>
            <p:cNvCxnSpPr/>
            <p:nvPr/>
          </p:nvCxnSpPr>
          <p:spPr>
            <a:xfrm>
              <a:off x="755576" y="4509120"/>
              <a:ext cx="30563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1" name="Group 730"/>
          <p:cNvGrpSpPr/>
          <p:nvPr/>
        </p:nvGrpSpPr>
        <p:grpSpPr>
          <a:xfrm>
            <a:off x="5257400" y="1679268"/>
            <a:ext cx="3347048" cy="3333908"/>
            <a:chOff x="5041376" y="2276872"/>
            <a:chExt cx="3347048" cy="3333908"/>
          </a:xfrm>
        </p:grpSpPr>
        <p:grpSp>
          <p:nvGrpSpPr>
            <p:cNvPr id="471" name="Group 470"/>
            <p:cNvGrpSpPr/>
            <p:nvPr/>
          </p:nvGrpSpPr>
          <p:grpSpPr>
            <a:xfrm>
              <a:off x="5041376" y="2276872"/>
              <a:ext cx="3347048" cy="3333908"/>
              <a:chOff x="5041376" y="2276872"/>
              <a:chExt cx="3347048" cy="3333908"/>
            </a:xfrm>
          </p:grpSpPr>
          <p:sp>
            <p:nvSpPr>
              <p:cNvPr id="6" name="직사각형 4"/>
              <p:cNvSpPr/>
              <p:nvPr/>
            </p:nvSpPr>
            <p:spPr>
              <a:xfrm>
                <a:off x="5041376" y="2280491"/>
                <a:ext cx="3056310" cy="30456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7" name="그룹 5"/>
              <p:cNvGrpSpPr/>
              <p:nvPr/>
            </p:nvGrpSpPr>
            <p:grpSpPr>
              <a:xfrm>
                <a:off x="5098224" y="2346011"/>
                <a:ext cx="3237890" cy="3213093"/>
                <a:chOff x="3279206" y="1858470"/>
                <a:chExt cx="2517162" cy="2506634"/>
              </a:xfrm>
            </p:grpSpPr>
            <p:grpSp>
              <p:nvGrpSpPr>
                <p:cNvPr id="46" name="그룹 6"/>
                <p:cNvGrpSpPr/>
                <p:nvPr/>
              </p:nvGrpSpPr>
              <p:grpSpPr>
                <a:xfrm>
                  <a:off x="3279206" y="1858470"/>
                  <a:ext cx="2516914" cy="576064"/>
                  <a:chOff x="3279206" y="1858470"/>
                  <a:chExt cx="2516914" cy="576064"/>
                </a:xfrm>
              </p:grpSpPr>
              <p:grpSp>
                <p:nvGrpSpPr>
                  <p:cNvPr id="206" name="그룹 166"/>
                  <p:cNvGrpSpPr/>
                  <p:nvPr/>
                </p:nvGrpSpPr>
                <p:grpSpPr>
                  <a:xfrm>
                    <a:off x="3279206" y="1858470"/>
                    <a:ext cx="576048" cy="576064"/>
                    <a:chOff x="1187624" y="1484784"/>
                    <a:chExt cx="576048" cy="576064"/>
                  </a:xfrm>
                </p:grpSpPr>
                <p:grpSp>
                  <p:nvGrpSpPr>
                    <p:cNvPr id="246" name="그룹 206"/>
                    <p:cNvGrpSpPr/>
                    <p:nvPr/>
                  </p:nvGrpSpPr>
                  <p:grpSpPr>
                    <a:xfrm>
                      <a:off x="1187624" y="1484784"/>
                      <a:ext cx="576048" cy="144016"/>
                      <a:chOff x="1187624" y="1484784"/>
                      <a:chExt cx="576048" cy="144016"/>
                    </a:xfrm>
                  </p:grpSpPr>
                  <p:sp>
                    <p:nvSpPr>
                      <p:cNvPr id="255" name="직사각형 21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6" name="직사각형 21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7" name="직사각형 21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47" name="그룹 207"/>
                    <p:cNvGrpSpPr/>
                    <p:nvPr/>
                  </p:nvGrpSpPr>
                  <p:grpSpPr>
                    <a:xfrm>
                      <a:off x="1187624" y="1700808"/>
                      <a:ext cx="576048" cy="144016"/>
                      <a:chOff x="1187624" y="1484784"/>
                      <a:chExt cx="576048" cy="144016"/>
                    </a:xfrm>
                  </p:grpSpPr>
                  <p:sp>
                    <p:nvSpPr>
                      <p:cNvPr id="252" name="직사각형 21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3" name="직사각형 21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4" name="직사각형 21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48" name="그룹 208"/>
                    <p:cNvGrpSpPr/>
                    <p:nvPr/>
                  </p:nvGrpSpPr>
                  <p:grpSpPr>
                    <a:xfrm>
                      <a:off x="1187624" y="1916832"/>
                      <a:ext cx="576048" cy="144016"/>
                      <a:chOff x="1187624" y="1484784"/>
                      <a:chExt cx="576048" cy="144016"/>
                    </a:xfrm>
                  </p:grpSpPr>
                  <p:sp>
                    <p:nvSpPr>
                      <p:cNvPr id="249" name="직사각형 20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0" name="직사각형 21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1" name="직사각형 21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207" name="그룹 167"/>
                  <p:cNvGrpSpPr/>
                  <p:nvPr/>
                </p:nvGrpSpPr>
                <p:grpSpPr>
                  <a:xfrm>
                    <a:off x="3923928" y="1858470"/>
                    <a:ext cx="576048" cy="576064"/>
                    <a:chOff x="1187624" y="1484784"/>
                    <a:chExt cx="576048" cy="576064"/>
                  </a:xfrm>
                </p:grpSpPr>
                <p:grpSp>
                  <p:nvGrpSpPr>
                    <p:cNvPr id="234" name="그룹 194"/>
                    <p:cNvGrpSpPr/>
                    <p:nvPr/>
                  </p:nvGrpSpPr>
                  <p:grpSpPr>
                    <a:xfrm>
                      <a:off x="1187624" y="1484784"/>
                      <a:ext cx="576048" cy="144016"/>
                      <a:chOff x="1187624" y="1484784"/>
                      <a:chExt cx="576048" cy="144016"/>
                    </a:xfrm>
                  </p:grpSpPr>
                  <p:sp>
                    <p:nvSpPr>
                      <p:cNvPr id="243" name="직사각형 20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4" name="직사각형 20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5" name="직사각형 20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35" name="그룹 195"/>
                    <p:cNvGrpSpPr/>
                    <p:nvPr/>
                  </p:nvGrpSpPr>
                  <p:grpSpPr>
                    <a:xfrm>
                      <a:off x="1187624" y="1700808"/>
                      <a:ext cx="576048" cy="144016"/>
                      <a:chOff x="1187624" y="1484784"/>
                      <a:chExt cx="576048" cy="144016"/>
                    </a:xfrm>
                  </p:grpSpPr>
                  <p:sp>
                    <p:nvSpPr>
                      <p:cNvPr id="240" name="직사각형 20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1" name="직사각형 20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2" name="직사각형 20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36" name="그룹 196"/>
                    <p:cNvGrpSpPr/>
                    <p:nvPr/>
                  </p:nvGrpSpPr>
                  <p:grpSpPr>
                    <a:xfrm>
                      <a:off x="1187624" y="1916832"/>
                      <a:ext cx="576048" cy="144016"/>
                      <a:chOff x="1187624" y="1484784"/>
                      <a:chExt cx="576048" cy="144016"/>
                    </a:xfrm>
                  </p:grpSpPr>
                  <p:sp>
                    <p:nvSpPr>
                      <p:cNvPr id="237" name="직사각형 19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8" name="직사각형 19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9" name="직사각형 19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208" name="그룹 168"/>
                  <p:cNvGrpSpPr/>
                  <p:nvPr/>
                </p:nvGrpSpPr>
                <p:grpSpPr>
                  <a:xfrm>
                    <a:off x="4572000" y="1858470"/>
                    <a:ext cx="576048" cy="576064"/>
                    <a:chOff x="1187624" y="1484784"/>
                    <a:chExt cx="576048" cy="576064"/>
                  </a:xfrm>
                </p:grpSpPr>
                <p:grpSp>
                  <p:nvGrpSpPr>
                    <p:cNvPr id="222" name="그룹 182"/>
                    <p:cNvGrpSpPr/>
                    <p:nvPr/>
                  </p:nvGrpSpPr>
                  <p:grpSpPr>
                    <a:xfrm>
                      <a:off x="1187624" y="1484784"/>
                      <a:ext cx="576048" cy="144016"/>
                      <a:chOff x="1187624" y="1484784"/>
                      <a:chExt cx="576048" cy="144016"/>
                    </a:xfrm>
                  </p:grpSpPr>
                  <p:sp>
                    <p:nvSpPr>
                      <p:cNvPr id="231" name="직사각형 19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2" name="직사각형 19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3" name="직사각형 19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23" name="그룹 183"/>
                    <p:cNvGrpSpPr/>
                    <p:nvPr/>
                  </p:nvGrpSpPr>
                  <p:grpSpPr>
                    <a:xfrm>
                      <a:off x="1187624" y="1700808"/>
                      <a:ext cx="576048" cy="144016"/>
                      <a:chOff x="1187624" y="1484784"/>
                      <a:chExt cx="576048" cy="144016"/>
                    </a:xfrm>
                  </p:grpSpPr>
                  <p:sp>
                    <p:nvSpPr>
                      <p:cNvPr id="228" name="직사각형 18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9" name="직사각형 18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0" name="직사각형 19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24" name="그룹 184"/>
                    <p:cNvGrpSpPr/>
                    <p:nvPr/>
                  </p:nvGrpSpPr>
                  <p:grpSpPr>
                    <a:xfrm>
                      <a:off x="1187624" y="1916832"/>
                      <a:ext cx="576048" cy="144016"/>
                      <a:chOff x="1187624" y="1484784"/>
                      <a:chExt cx="576048" cy="144016"/>
                    </a:xfrm>
                  </p:grpSpPr>
                  <p:sp>
                    <p:nvSpPr>
                      <p:cNvPr id="225" name="직사각형 18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6" name="직사각형 18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7" name="직사각형 18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209" name="그룹 169"/>
                  <p:cNvGrpSpPr/>
                  <p:nvPr/>
                </p:nvGrpSpPr>
                <p:grpSpPr>
                  <a:xfrm>
                    <a:off x="5220072" y="1858470"/>
                    <a:ext cx="576048" cy="576064"/>
                    <a:chOff x="1187624" y="1484784"/>
                    <a:chExt cx="576048" cy="576064"/>
                  </a:xfrm>
                </p:grpSpPr>
                <p:grpSp>
                  <p:nvGrpSpPr>
                    <p:cNvPr id="210" name="그룹 170"/>
                    <p:cNvGrpSpPr/>
                    <p:nvPr/>
                  </p:nvGrpSpPr>
                  <p:grpSpPr>
                    <a:xfrm>
                      <a:off x="1187624" y="1484784"/>
                      <a:ext cx="576048" cy="144016"/>
                      <a:chOff x="1187624" y="1484784"/>
                      <a:chExt cx="576048" cy="144016"/>
                    </a:xfrm>
                  </p:grpSpPr>
                  <p:sp>
                    <p:nvSpPr>
                      <p:cNvPr id="219" name="직사각형 17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0" name="직사각형 18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1" name="직사각형 181"/>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11" name="그룹 171"/>
                    <p:cNvGrpSpPr/>
                    <p:nvPr/>
                  </p:nvGrpSpPr>
                  <p:grpSpPr>
                    <a:xfrm>
                      <a:off x="1187624" y="1700808"/>
                      <a:ext cx="576048" cy="144016"/>
                      <a:chOff x="1187624" y="1484784"/>
                      <a:chExt cx="576048" cy="144016"/>
                    </a:xfrm>
                  </p:grpSpPr>
                  <p:sp>
                    <p:nvSpPr>
                      <p:cNvPr id="216" name="직사각형 17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7" name="직사각형 17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8" name="직사각형 178"/>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212" name="그룹 172"/>
                    <p:cNvGrpSpPr/>
                    <p:nvPr/>
                  </p:nvGrpSpPr>
                  <p:grpSpPr>
                    <a:xfrm>
                      <a:off x="1187624" y="1916832"/>
                      <a:ext cx="576048" cy="144016"/>
                      <a:chOff x="1187624" y="1484784"/>
                      <a:chExt cx="576048" cy="144016"/>
                    </a:xfrm>
                  </p:grpSpPr>
                  <p:sp>
                    <p:nvSpPr>
                      <p:cNvPr id="213" name="직사각형 17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4" name="직사각형 17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5" name="직사각형 175"/>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grpSp>
              <p:nvGrpSpPr>
                <p:cNvPr id="47" name="그룹 7"/>
                <p:cNvGrpSpPr/>
                <p:nvPr/>
              </p:nvGrpSpPr>
              <p:grpSpPr>
                <a:xfrm>
                  <a:off x="3279454" y="2501993"/>
                  <a:ext cx="2516914" cy="576064"/>
                  <a:chOff x="3279206" y="1858470"/>
                  <a:chExt cx="2516914" cy="576064"/>
                </a:xfrm>
              </p:grpSpPr>
              <p:grpSp>
                <p:nvGrpSpPr>
                  <p:cNvPr id="154" name="그룹 114"/>
                  <p:cNvGrpSpPr/>
                  <p:nvPr/>
                </p:nvGrpSpPr>
                <p:grpSpPr>
                  <a:xfrm>
                    <a:off x="3279206" y="1858470"/>
                    <a:ext cx="576048" cy="576064"/>
                    <a:chOff x="1187624" y="1484784"/>
                    <a:chExt cx="576048" cy="576064"/>
                  </a:xfrm>
                </p:grpSpPr>
                <p:grpSp>
                  <p:nvGrpSpPr>
                    <p:cNvPr id="194" name="그룹 154"/>
                    <p:cNvGrpSpPr/>
                    <p:nvPr/>
                  </p:nvGrpSpPr>
                  <p:grpSpPr>
                    <a:xfrm>
                      <a:off x="1187624" y="1484784"/>
                      <a:ext cx="576048" cy="144016"/>
                      <a:chOff x="1187624" y="1484784"/>
                      <a:chExt cx="576048" cy="144016"/>
                    </a:xfrm>
                  </p:grpSpPr>
                  <p:sp>
                    <p:nvSpPr>
                      <p:cNvPr id="203" name="직사각형 16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4" name="직사각형 16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5" name="직사각형 16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95" name="그룹 155"/>
                    <p:cNvGrpSpPr/>
                    <p:nvPr/>
                  </p:nvGrpSpPr>
                  <p:grpSpPr>
                    <a:xfrm>
                      <a:off x="1187624" y="1700808"/>
                      <a:ext cx="576048" cy="144016"/>
                      <a:chOff x="1187624" y="1484784"/>
                      <a:chExt cx="576048" cy="144016"/>
                    </a:xfrm>
                  </p:grpSpPr>
                  <p:sp>
                    <p:nvSpPr>
                      <p:cNvPr id="200" name="직사각형 16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1" name="직사각형 16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2" name="직사각형 16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96" name="그룹 156"/>
                    <p:cNvGrpSpPr/>
                    <p:nvPr/>
                  </p:nvGrpSpPr>
                  <p:grpSpPr>
                    <a:xfrm>
                      <a:off x="1187624" y="1916832"/>
                      <a:ext cx="576048" cy="144016"/>
                      <a:chOff x="1187624" y="1484784"/>
                      <a:chExt cx="576048" cy="144016"/>
                    </a:xfrm>
                  </p:grpSpPr>
                  <p:sp>
                    <p:nvSpPr>
                      <p:cNvPr id="197" name="직사각형 15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8" name="직사각형 15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9" name="직사각형 15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55" name="그룹 115"/>
                  <p:cNvGrpSpPr/>
                  <p:nvPr/>
                </p:nvGrpSpPr>
                <p:grpSpPr>
                  <a:xfrm>
                    <a:off x="3923928" y="1858470"/>
                    <a:ext cx="576048" cy="576064"/>
                    <a:chOff x="1187624" y="1484784"/>
                    <a:chExt cx="576048" cy="576064"/>
                  </a:xfrm>
                </p:grpSpPr>
                <p:grpSp>
                  <p:nvGrpSpPr>
                    <p:cNvPr id="182" name="그룹 142"/>
                    <p:cNvGrpSpPr/>
                    <p:nvPr/>
                  </p:nvGrpSpPr>
                  <p:grpSpPr>
                    <a:xfrm>
                      <a:off x="1187624" y="1484784"/>
                      <a:ext cx="576048" cy="144016"/>
                      <a:chOff x="1187624" y="1484784"/>
                      <a:chExt cx="576048" cy="144016"/>
                    </a:xfrm>
                  </p:grpSpPr>
                  <p:sp>
                    <p:nvSpPr>
                      <p:cNvPr id="191" name="직사각형 15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2" name="직사각형 15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3" name="직사각형 15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83" name="그룹 143"/>
                    <p:cNvGrpSpPr/>
                    <p:nvPr/>
                  </p:nvGrpSpPr>
                  <p:grpSpPr>
                    <a:xfrm>
                      <a:off x="1187624" y="1700808"/>
                      <a:ext cx="576048" cy="144016"/>
                      <a:chOff x="1187624" y="1484784"/>
                      <a:chExt cx="576048" cy="144016"/>
                    </a:xfrm>
                  </p:grpSpPr>
                  <p:sp>
                    <p:nvSpPr>
                      <p:cNvPr id="188" name="직사각형 14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9" name="직사각형 14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0" name="직사각형 15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84" name="그룹 144"/>
                    <p:cNvGrpSpPr/>
                    <p:nvPr/>
                  </p:nvGrpSpPr>
                  <p:grpSpPr>
                    <a:xfrm>
                      <a:off x="1187624" y="1916832"/>
                      <a:ext cx="576048" cy="144016"/>
                      <a:chOff x="1187624" y="1484784"/>
                      <a:chExt cx="576048" cy="144016"/>
                    </a:xfrm>
                  </p:grpSpPr>
                  <p:sp>
                    <p:nvSpPr>
                      <p:cNvPr id="185" name="직사각형 14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6" name="직사각형 14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7" name="직사각형 14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56" name="그룹 116"/>
                  <p:cNvGrpSpPr/>
                  <p:nvPr/>
                </p:nvGrpSpPr>
                <p:grpSpPr>
                  <a:xfrm>
                    <a:off x="4572000" y="1858470"/>
                    <a:ext cx="576048" cy="576064"/>
                    <a:chOff x="1187624" y="1484784"/>
                    <a:chExt cx="576048" cy="576064"/>
                  </a:xfrm>
                </p:grpSpPr>
                <p:grpSp>
                  <p:nvGrpSpPr>
                    <p:cNvPr id="170" name="그룹 130"/>
                    <p:cNvGrpSpPr/>
                    <p:nvPr/>
                  </p:nvGrpSpPr>
                  <p:grpSpPr>
                    <a:xfrm>
                      <a:off x="1187624" y="1484784"/>
                      <a:ext cx="576048" cy="144016"/>
                      <a:chOff x="1187624" y="1484784"/>
                      <a:chExt cx="576048" cy="144016"/>
                    </a:xfrm>
                  </p:grpSpPr>
                  <p:sp>
                    <p:nvSpPr>
                      <p:cNvPr id="179" name="직사각형 13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0" name="직사각형 14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1" name="직사각형 14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71" name="그룹 131"/>
                    <p:cNvGrpSpPr/>
                    <p:nvPr/>
                  </p:nvGrpSpPr>
                  <p:grpSpPr>
                    <a:xfrm>
                      <a:off x="1187624" y="1700808"/>
                      <a:ext cx="576048" cy="144016"/>
                      <a:chOff x="1187624" y="1484784"/>
                      <a:chExt cx="576048" cy="144016"/>
                    </a:xfrm>
                  </p:grpSpPr>
                  <p:sp>
                    <p:nvSpPr>
                      <p:cNvPr id="176" name="직사각형 13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7" name="직사각형 13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8" name="직사각형 13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72" name="그룹 132"/>
                    <p:cNvGrpSpPr/>
                    <p:nvPr/>
                  </p:nvGrpSpPr>
                  <p:grpSpPr>
                    <a:xfrm>
                      <a:off x="1187624" y="1916832"/>
                      <a:ext cx="576048" cy="144016"/>
                      <a:chOff x="1187624" y="1484784"/>
                      <a:chExt cx="576048" cy="144016"/>
                    </a:xfrm>
                  </p:grpSpPr>
                  <p:sp>
                    <p:nvSpPr>
                      <p:cNvPr id="173" name="직사각형 13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4" name="직사각형 13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5" name="직사각형 13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57" name="그룹 117"/>
                  <p:cNvGrpSpPr/>
                  <p:nvPr/>
                </p:nvGrpSpPr>
                <p:grpSpPr>
                  <a:xfrm>
                    <a:off x="5220072" y="1858470"/>
                    <a:ext cx="576048" cy="576064"/>
                    <a:chOff x="1187624" y="1484784"/>
                    <a:chExt cx="576048" cy="576064"/>
                  </a:xfrm>
                </p:grpSpPr>
                <p:grpSp>
                  <p:nvGrpSpPr>
                    <p:cNvPr id="158" name="그룹 118"/>
                    <p:cNvGrpSpPr/>
                    <p:nvPr/>
                  </p:nvGrpSpPr>
                  <p:grpSpPr>
                    <a:xfrm>
                      <a:off x="1187624" y="1484784"/>
                      <a:ext cx="576048" cy="144016"/>
                      <a:chOff x="1187624" y="1484784"/>
                      <a:chExt cx="576048" cy="144016"/>
                    </a:xfrm>
                  </p:grpSpPr>
                  <p:sp>
                    <p:nvSpPr>
                      <p:cNvPr id="167" name="직사각형 12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8" name="직사각형 12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9" name="직사각형 129"/>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59" name="그룹 119"/>
                    <p:cNvGrpSpPr/>
                    <p:nvPr/>
                  </p:nvGrpSpPr>
                  <p:grpSpPr>
                    <a:xfrm>
                      <a:off x="1187624" y="1700808"/>
                      <a:ext cx="576048" cy="144016"/>
                      <a:chOff x="1187624" y="1484784"/>
                      <a:chExt cx="576048" cy="144016"/>
                    </a:xfrm>
                  </p:grpSpPr>
                  <p:sp>
                    <p:nvSpPr>
                      <p:cNvPr id="164" name="직사각형 12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5" name="직사각형 12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6" name="직사각형 126"/>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60" name="그룹 120"/>
                    <p:cNvGrpSpPr/>
                    <p:nvPr/>
                  </p:nvGrpSpPr>
                  <p:grpSpPr>
                    <a:xfrm>
                      <a:off x="1187624" y="1916832"/>
                      <a:ext cx="576048" cy="144016"/>
                      <a:chOff x="1187624" y="1484784"/>
                      <a:chExt cx="576048" cy="144016"/>
                    </a:xfrm>
                  </p:grpSpPr>
                  <p:sp>
                    <p:nvSpPr>
                      <p:cNvPr id="161" name="직사각형 12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2" name="직사각형 12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63" name="직사각형 123"/>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grpSp>
              <p:nvGrpSpPr>
                <p:cNvPr id="48" name="그룹 8"/>
                <p:cNvGrpSpPr/>
                <p:nvPr/>
              </p:nvGrpSpPr>
              <p:grpSpPr>
                <a:xfrm>
                  <a:off x="3279454" y="3145516"/>
                  <a:ext cx="2516914" cy="576064"/>
                  <a:chOff x="3279206" y="1858470"/>
                  <a:chExt cx="2516914" cy="576064"/>
                </a:xfrm>
              </p:grpSpPr>
              <p:grpSp>
                <p:nvGrpSpPr>
                  <p:cNvPr id="102" name="그룹 62"/>
                  <p:cNvGrpSpPr/>
                  <p:nvPr/>
                </p:nvGrpSpPr>
                <p:grpSpPr>
                  <a:xfrm>
                    <a:off x="3279206" y="1858470"/>
                    <a:ext cx="576048" cy="576064"/>
                    <a:chOff x="1187624" y="1484784"/>
                    <a:chExt cx="576048" cy="576064"/>
                  </a:xfrm>
                </p:grpSpPr>
                <p:grpSp>
                  <p:nvGrpSpPr>
                    <p:cNvPr id="142" name="그룹 102"/>
                    <p:cNvGrpSpPr/>
                    <p:nvPr/>
                  </p:nvGrpSpPr>
                  <p:grpSpPr>
                    <a:xfrm>
                      <a:off x="1187624" y="1484784"/>
                      <a:ext cx="576048" cy="144016"/>
                      <a:chOff x="1187624" y="1484784"/>
                      <a:chExt cx="576048" cy="144016"/>
                    </a:xfrm>
                  </p:grpSpPr>
                  <p:sp>
                    <p:nvSpPr>
                      <p:cNvPr id="151" name="직사각형 11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2" name="직사각형 11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3" name="직사각형 11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43" name="그룹 103"/>
                    <p:cNvGrpSpPr/>
                    <p:nvPr/>
                  </p:nvGrpSpPr>
                  <p:grpSpPr>
                    <a:xfrm>
                      <a:off x="1187624" y="1700808"/>
                      <a:ext cx="576048" cy="144016"/>
                      <a:chOff x="1187624" y="1484784"/>
                      <a:chExt cx="576048" cy="144016"/>
                    </a:xfrm>
                  </p:grpSpPr>
                  <p:sp>
                    <p:nvSpPr>
                      <p:cNvPr id="148" name="직사각형 10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9" name="직사각형 10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50" name="직사각형 11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44" name="그룹 104"/>
                    <p:cNvGrpSpPr/>
                    <p:nvPr/>
                  </p:nvGrpSpPr>
                  <p:grpSpPr>
                    <a:xfrm>
                      <a:off x="1187624" y="1916832"/>
                      <a:ext cx="576048" cy="144016"/>
                      <a:chOff x="1187624" y="1484784"/>
                      <a:chExt cx="576048" cy="144016"/>
                    </a:xfrm>
                  </p:grpSpPr>
                  <p:sp>
                    <p:nvSpPr>
                      <p:cNvPr id="145" name="직사각형 10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6" name="직사각형 10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7" name="직사각형 10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03" name="그룹 63"/>
                  <p:cNvGrpSpPr/>
                  <p:nvPr/>
                </p:nvGrpSpPr>
                <p:grpSpPr>
                  <a:xfrm>
                    <a:off x="3923928" y="1858470"/>
                    <a:ext cx="576048" cy="576064"/>
                    <a:chOff x="1187624" y="1484784"/>
                    <a:chExt cx="576048" cy="576064"/>
                  </a:xfrm>
                </p:grpSpPr>
                <p:grpSp>
                  <p:nvGrpSpPr>
                    <p:cNvPr id="130" name="그룹 90"/>
                    <p:cNvGrpSpPr/>
                    <p:nvPr/>
                  </p:nvGrpSpPr>
                  <p:grpSpPr>
                    <a:xfrm>
                      <a:off x="1187624" y="1484784"/>
                      <a:ext cx="576048" cy="144016"/>
                      <a:chOff x="1187624" y="1484784"/>
                      <a:chExt cx="576048" cy="144016"/>
                    </a:xfrm>
                  </p:grpSpPr>
                  <p:sp>
                    <p:nvSpPr>
                      <p:cNvPr id="139" name="직사각형 9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0" name="직사각형 10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1" name="직사각형 10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31" name="그룹 91"/>
                    <p:cNvGrpSpPr/>
                    <p:nvPr/>
                  </p:nvGrpSpPr>
                  <p:grpSpPr>
                    <a:xfrm>
                      <a:off x="1187624" y="1700808"/>
                      <a:ext cx="576048" cy="144016"/>
                      <a:chOff x="1187624" y="1484784"/>
                      <a:chExt cx="576048" cy="144016"/>
                    </a:xfrm>
                  </p:grpSpPr>
                  <p:sp>
                    <p:nvSpPr>
                      <p:cNvPr id="136" name="직사각형 9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7" name="직사각형 9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8" name="직사각형 9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32" name="그룹 92"/>
                    <p:cNvGrpSpPr/>
                    <p:nvPr/>
                  </p:nvGrpSpPr>
                  <p:grpSpPr>
                    <a:xfrm>
                      <a:off x="1187624" y="1916832"/>
                      <a:ext cx="576048" cy="144016"/>
                      <a:chOff x="1187624" y="1484784"/>
                      <a:chExt cx="576048" cy="144016"/>
                    </a:xfrm>
                  </p:grpSpPr>
                  <p:sp>
                    <p:nvSpPr>
                      <p:cNvPr id="133" name="직사각형 9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4" name="직사각형 9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5" name="직사각형 9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04" name="그룹 64"/>
                  <p:cNvGrpSpPr/>
                  <p:nvPr/>
                </p:nvGrpSpPr>
                <p:grpSpPr>
                  <a:xfrm>
                    <a:off x="4572000" y="1858470"/>
                    <a:ext cx="576048" cy="576064"/>
                    <a:chOff x="1187624" y="1484784"/>
                    <a:chExt cx="576048" cy="576064"/>
                  </a:xfrm>
                </p:grpSpPr>
                <p:grpSp>
                  <p:nvGrpSpPr>
                    <p:cNvPr id="118" name="그룹 78"/>
                    <p:cNvGrpSpPr/>
                    <p:nvPr/>
                  </p:nvGrpSpPr>
                  <p:grpSpPr>
                    <a:xfrm>
                      <a:off x="1187624" y="1484784"/>
                      <a:ext cx="576048" cy="144016"/>
                      <a:chOff x="1187624" y="1484784"/>
                      <a:chExt cx="576048" cy="144016"/>
                    </a:xfrm>
                  </p:grpSpPr>
                  <p:sp>
                    <p:nvSpPr>
                      <p:cNvPr id="127" name="직사각형 8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8" name="직사각형 8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9" name="직사각형 8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19" name="그룹 79"/>
                    <p:cNvGrpSpPr/>
                    <p:nvPr/>
                  </p:nvGrpSpPr>
                  <p:grpSpPr>
                    <a:xfrm>
                      <a:off x="1187624" y="1700808"/>
                      <a:ext cx="576048" cy="144016"/>
                      <a:chOff x="1187624" y="1484784"/>
                      <a:chExt cx="576048" cy="144016"/>
                    </a:xfrm>
                  </p:grpSpPr>
                  <p:sp>
                    <p:nvSpPr>
                      <p:cNvPr id="124" name="직사각형 8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5" name="직사각형 8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6" name="직사각형 8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20" name="그룹 80"/>
                    <p:cNvGrpSpPr/>
                    <p:nvPr/>
                  </p:nvGrpSpPr>
                  <p:grpSpPr>
                    <a:xfrm>
                      <a:off x="1187624" y="1916832"/>
                      <a:ext cx="576048" cy="144016"/>
                      <a:chOff x="1187624" y="1484784"/>
                      <a:chExt cx="576048" cy="144016"/>
                    </a:xfrm>
                  </p:grpSpPr>
                  <p:sp>
                    <p:nvSpPr>
                      <p:cNvPr id="121" name="직사각형 8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2" name="직사각형 8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3" name="직사각형 8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105" name="그룹 65"/>
                  <p:cNvGrpSpPr/>
                  <p:nvPr/>
                </p:nvGrpSpPr>
                <p:grpSpPr>
                  <a:xfrm>
                    <a:off x="5220072" y="1858470"/>
                    <a:ext cx="576048" cy="576064"/>
                    <a:chOff x="1187624" y="1484784"/>
                    <a:chExt cx="576048" cy="576064"/>
                  </a:xfrm>
                </p:grpSpPr>
                <p:grpSp>
                  <p:nvGrpSpPr>
                    <p:cNvPr id="106" name="그룹 66"/>
                    <p:cNvGrpSpPr/>
                    <p:nvPr/>
                  </p:nvGrpSpPr>
                  <p:grpSpPr>
                    <a:xfrm>
                      <a:off x="1187624" y="1484784"/>
                      <a:ext cx="576048" cy="144016"/>
                      <a:chOff x="1187624" y="1484784"/>
                      <a:chExt cx="576048" cy="144016"/>
                    </a:xfrm>
                  </p:grpSpPr>
                  <p:sp>
                    <p:nvSpPr>
                      <p:cNvPr id="115" name="직사각형 7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6" name="직사각형 7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7" name="직사각형 77"/>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07" name="그룹 67"/>
                    <p:cNvGrpSpPr/>
                    <p:nvPr/>
                  </p:nvGrpSpPr>
                  <p:grpSpPr>
                    <a:xfrm>
                      <a:off x="1187624" y="1700808"/>
                      <a:ext cx="576048" cy="144016"/>
                      <a:chOff x="1187624" y="1484784"/>
                      <a:chExt cx="576048" cy="144016"/>
                    </a:xfrm>
                  </p:grpSpPr>
                  <p:sp>
                    <p:nvSpPr>
                      <p:cNvPr id="112" name="직사각형 7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3" name="직사각형 7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4" name="직사각형 74"/>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108" name="그룹 68"/>
                    <p:cNvGrpSpPr/>
                    <p:nvPr/>
                  </p:nvGrpSpPr>
                  <p:grpSpPr>
                    <a:xfrm>
                      <a:off x="1187624" y="1916832"/>
                      <a:ext cx="576048" cy="144016"/>
                      <a:chOff x="1187624" y="1484784"/>
                      <a:chExt cx="576048" cy="144016"/>
                    </a:xfrm>
                  </p:grpSpPr>
                  <p:sp>
                    <p:nvSpPr>
                      <p:cNvPr id="109" name="직사각형 6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0" name="직사각형 7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1" name="직사각형 71"/>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grpSp>
              <p:nvGrpSpPr>
                <p:cNvPr id="49" name="그룹 9"/>
                <p:cNvGrpSpPr/>
                <p:nvPr/>
              </p:nvGrpSpPr>
              <p:grpSpPr>
                <a:xfrm>
                  <a:off x="3279454" y="3789040"/>
                  <a:ext cx="2516914" cy="576064"/>
                  <a:chOff x="3279206" y="1858470"/>
                  <a:chExt cx="2516914" cy="576064"/>
                </a:xfrm>
              </p:grpSpPr>
              <p:grpSp>
                <p:nvGrpSpPr>
                  <p:cNvPr id="50" name="그룹 10"/>
                  <p:cNvGrpSpPr/>
                  <p:nvPr/>
                </p:nvGrpSpPr>
                <p:grpSpPr>
                  <a:xfrm>
                    <a:off x="3279206" y="1858470"/>
                    <a:ext cx="576048" cy="576064"/>
                    <a:chOff x="1187624" y="1484784"/>
                    <a:chExt cx="576048" cy="576064"/>
                  </a:xfrm>
                </p:grpSpPr>
                <p:grpSp>
                  <p:nvGrpSpPr>
                    <p:cNvPr id="90" name="그룹 50"/>
                    <p:cNvGrpSpPr/>
                    <p:nvPr/>
                  </p:nvGrpSpPr>
                  <p:grpSpPr>
                    <a:xfrm>
                      <a:off x="1187624" y="1484784"/>
                      <a:ext cx="576048" cy="144016"/>
                      <a:chOff x="1187624" y="1484784"/>
                      <a:chExt cx="576048" cy="144016"/>
                    </a:xfrm>
                  </p:grpSpPr>
                  <p:sp>
                    <p:nvSpPr>
                      <p:cNvPr id="99" name="직사각형 5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0" name="직사각형 6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1" name="직사각형 6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91" name="그룹 51"/>
                    <p:cNvGrpSpPr/>
                    <p:nvPr/>
                  </p:nvGrpSpPr>
                  <p:grpSpPr>
                    <a:xfrm>
                      <a:off x="1187624" y="1700808"/>
                      <a:ext cx="576048" cy="144016"/>
                      <a:chOff x="1187624" y="1484784"/>
                      <a:chExt cx="576048" cy="144016"/>
                    </a:xfrm>
                  </p:grpSpPr>
                  <p:sp>
                    <p:nvSpPr>
                      <p:cNvPr id="96" name="직사각형 5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7" name="직사각형 5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8" name="직사각형 5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92" name="그룹 52"/>
                    <p:cNvGrpSpPr/>
                    <p:nvPr/>
                  </p:nvGrpSpPr>
                  <p:grpSpPr>
                    <a:xfrm>
                      <a:off x="1187624" y="1916832"/>
                      <a:ext cx="576048" cy="144016"/>
                      <a:chOff x="1187624" y="1484784"/>
                      <a:chExt cx="576048" cy="144016"/>
                    </a:xfrm>
                  </p:grpSpPr>
                  <p:sp>
                    <p:nvSpPr>
                      <p:cNvPr id="93" name="직사각형 53"/>
                      <p:cNvSpPr/>
                      <p:nvPr/>
                    </p:nvSpPr>
                    <p:spPr>
                      <a:xfrm>
                        <a:off x="1187624"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4" name="직사각형 54"/>
                      <p:cNvSpPr/>
                      <p:nvPr/>
                    </p:nvSpPr>
                    <p:spPr>
                      <a:xfrm>
                        <a:off x="1403648"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5" name="직사각형 55"/>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1" name="그룹 11"/>
                  <p:cNvGrpSpPr/>
                  <p:nvPr/>
                </p:nvGrpSpPr>
                <p:grpSpPr>
                  <a:xfrm>
                    <a:off x="3923928" y="1858470"/>
                    <a:ext cx="576048" cy="576064"/>
                    <a:chOff x="1187624" y="1484784"/>
                    <a:chExt cx="576048" cy="576064"/>
                  </a:xfrm>
                </p:grpSpPr>
                <p:grpSp>
                  <p:nvGrpSpPr>
                    <p:cNvPr id="78" name="그룹 38"/>
                    <p:cNvGrpSpPr/>
                    <p:nvPr/>
                  </p:nvGrpSpPr>
                  <p:grpSpPr>
                    <a:xfrm>
                      <a:off x="1187624" y="1484784"/>
                      <a:ext cx="576048" cy="144016"/>
                      <a:chOff x="1187624" y="1484784"/>
                      <a:chExt cx="576048" cy="144016"/>
                    </a:xfrm>
                  </p:grpSpPr>
                  <p:sp>
                    <p:nvSpPr>
                      <p:cNvPr id="87" name="직사각형 4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8" name="직사각형 4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9" name="직사각형 4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79" name="그룹 39"/>
                    <p:cNvGrpSpPr/>
                    <p:nvPr/>
                  </p:nvGrpSpPr>
                  <p:grpSpPr>
                    <a:xfrm>
                      <a:off x="1187624" y="1700808"/>
                      <a:ext cx="576048" cy="144016"/>
                      <a:chOff x="1187624" y="1484784"/>
                      <a:chExt cx="576048" cy="144016"/>
                    </a:xfrm>
                  </p:grpSpPr>
                  <p:sp>
                    <p:nvSpPr>
                      <p:cNvPr id="84" name="직사각형 4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5" name="직사각형 4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6" name="직사각형 4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80" name="그룹 40"/>
                    <p:cNvGrpSpPr/>
                    <p:nvPr/>
                  </p:nvGrpSpPr>
                  <p:grpSpPr>
                    <a:xfrm>
                      <a:off x="1187624" y="1916832"/>
                      <a:ext cx="576048" cy="144016"/>
                      <a:chOff x="1187624" y="1484784"/>
                      <a:chExt cx="576048" cy="144016"/>
                    </a:xfrm>
                  </p:grpSpPr>
                  <p:sp>
                    <p:nvSpPr>
                      <p:cNvPr id="81" name="직사각형 41"/>
                      <p:cNvSpPr/>
                      <p:nvPr/>
                    </p:nvSpPr>
                    <p:spPr>
                      <a:xfrm>
                        <a:off x="1187624"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2" name="직사각형 42"/>
                      <p:cNvSpPr/>
                      <p:nvPr/>
                    </p:nvSpPr>
                    <p:spPr>
                      <a:xfrm>
                        <a:off x="1403648"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3" name="직사각형 43"/>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2" name="그룹 12"/>
                  <p:cNvGrpSpPr/>
                  <p:nvPr/>
                </p:nvGrpSpPr>
                <p:grpSpPr>
                  <a:xfrm>
                    <a:off x="4572000" y="1858470"/>
                    <a:ext cx="576048" cy="576064"/>
                    <a:chOff x="1187624" y="1484784"/>
                    <a:chExt cx="576048" cy="576064"/>
                  </a:xfrm>
                </p:grpSpPr>
                <p:grpSp>
                  <p:nvGrpSpPr>
                    <p:cNvPr id="66" name="그룹 26"/>
                    <p:cNvGrpSpPr/>
                    <p:nvPr/>
                  </p:nvGrpSpPr>
                  <p:grpSpPr>
                    <a:xfrm>
                      <a:off x="1187624" y="1484784"/>
                      <a:ext cx="576048" cy="144016"/>
                      <a:chOff x="1187624" y="1484784"/>
                      <a:chExt cx="576048" cy="144016"/>
                    </a:xfrm>
                  </p:grpSpPr>
                  <p:sp>
                    <p:nvSpPr>
                      <p:cNvPr id="75" name="직사각형 3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6" name="직사각형 3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7" name="직사각형 3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7" name="그룹 27"/>
                    <p:cNvGrpSpPr/>
                    <p:nvPr/>
                  </p:nvGrpSpPr>
                  <p:grpSpPr>
                    <a:xfrm>
                      <a:off x="1187624" y="1700808"/>
                      <a:ext cx="576048" cy="144016"/>
                      <a:chOff x="1187624" y="1484784"/>
                      <a:chExt cx="576048" cy="144016"/>
                    </a:xfrm>
                  </p:grpSpPr>
                  <p:sp>
                    <p:nvSpPr>
                      <p:cNvPr id="72" name="직사각형 3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3" name="직사각형 3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4" name="직사각형 3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68" name="그룹 28"/>
                    <p:cNvGrpSpPr/>
                    <p:nvPr/>
                  </p:nvGrpSpPr>
                  <p:grpSpPr>
                    <a:xfrm>
                      <a:off x="1187624" y="1916832"/>
                      <a:ext cx="576048" cy="144016"/>
                      <a:chOff x="1187624" y="1484784"/>
                      <a:chExt cx="576048" cy="144016"/>
                    </a:xfrm>
                  </p:grpSpPr>
                  <p:sp>
                    <p:nvSpPr>
                      <p:cNvPr id="69" name="직사각형 29"/>
                      <p:cNvSpPr/>
                      <p:nvPr/>
                    </p:nvSpPr>
                    <p:spPr>
                      <a:xfrm>
                        <a:off x="1187624"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0" name="직사각형 30"/>
                      <p:cNvSpPr/>
                      <p:nvPr/>
                    </p:nvSpPr>
                    <p:spPr>
                      <a:xfrm>
                        <a:off x="1403648"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1" name="직사각형 31"/>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nvGrpSpPr>
                  <p:cNvPr id="53" name="그룹 13"/>
                  <p:cNvGrpSpPr/>
                  <p:nvPr/>
                </p:nvGrpSpPr>
                <p:grpSpPr>
                  <a:xfrm>
                    <a:off x="5220072" y="1858470"/>
                    <a:ext cx="576048" cy="576064"/>
                    <a:chOff x="1187624" y="1484784"/>
                    <a:chExt cx="576048" cy="576064"/>
                  </a:xfrm>
                </p:grpSpPr>
                <p:grpSp>
                  <p:nvGrpSpPr>
                    <p:cNvPr id="54" name="그룹 14"/>
                    <p:cNvGrpSpPr/>
                    <p:nvPr/>
                  </p:nvGrpSpPr>
                  <p:grpSpPr>
                    <a:xfrm>
                      <a:off x="1187624" y="1484784"/>
                      <a:ext cx="576048" cy="144016"/>
                      <a:chOff x="1187624" y="1484784"/>
                      <a:chExt cx="576048" cy="144016"/>
                    </a:xfrm>
                  </p:grpSpPr>
                  <p:sp>
                    <p:nvSpPr>
                      <p:cNvPr id="63" name="직사각형 2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4" name="직사각형 2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5" name="직사각형 25"/>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5" name="그룹 15"/>
                    <p:cNvGrpSpPr/>
                    <p:nvPr/>
                  </p:nvGrpSpPr>
                  <p:grpSpPr>
                    <a:xfrm>
                      <a:off x="1187624" y="1700808"/>
                      <a:ext cx="576048" cy="144016"/>
                      <a:chOff x="1187624" y="1484784"/>
                      <a:chExt cx="576048" cy="144016"/>
                    </a:xfrm>
                  </p:grpSpPr>
                  <p:sp>
                    <p:nvSpPr>
                      <p:cNvPr id="60" name="직사각형 2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1" name="직사각형 2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2" name="직사각형 22"/>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nvGrpSpPr>
                    <p:cNvPr id="56" name="그룹 16"/>
                    <p:cNvGrpSpPr/>
                    <p:nvPr/>
                  </p:nvGrpSpPr>
                  <p:grpSpPr>
                    <a:xfrm>
                      <a:off x="1187624" y="1916832"/>
                      <a:ext cx="576048" cy="144016"/>
                      <a:chOff x="1187624" y="1484784"/>
                      <a:chExt cx="576048" cy="144016"/>
                    </a:xfrm>
                  </p:grpSpPr>
                  <p:sp>
                    <p:nvSpPr>
                      <p:cNvPr id="57" name="직사각형 17"/>
                      <p:cNvSpPr/>
                      <p:nvPr/>
                    </p:nvSpPr>
                    <p:spPr>
                      <a:xfrm>
                        <a:off x="1187624"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8" name="직사각형 18"/>
                      <p:cNvSpPr/>
                      <p:nvPr/>
                    </p:nvSpPr>
                    <p:spPr>
                      <a:xfrm>
                        <a:off x="1403648"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9" name="직사각형 19"/>
                      <p:cNvSpPr/>
                      <p:nvPr/>
                    </p:nvSpPr>
                    <p:spPr>
                      <a:xfrm>
                        <a:off x="1619672" y="1484784"/>
                        <a:ext cx="144000" cy="14401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grpSp>
            </p:grpSp>
          </p:grpSp>
          <p:cxnSp>
            <p:nvCxnSpPr>
              <p:cNvPr id="11" name="직선 연결선 227"/>
              <p:cNvCxnSpPr/>
              <p:nvPr/>
            </p:nvCxnSpPr>
            <p:spPr>
              <a:xfrm>
                <a:off x="8384768" y="2276872"/>
                <a:ext cx="0" cy="332713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228"/>
              <p:cNvCxnSpPr/>
              <p:nvPr/>
            </p:nvCxnSpPr>
            <p:spPr>
              <a:xfrm>
                <a:off x="8097686" y="2280284"/>
                <a:ext cx="28708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229"/>
              <p:cNvCxnSpPr/>
              <p:nvPr/>
            </p:nvCxnSpPr>
            <p:spPr>
              <a:xfrm>
                <a:off x="5041376" y="5610780"/>
                <a:ext cx="334704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230"/>
              <p:cNvCxnSpPr/>
              <p:nvPr/>
            </p:nvCxnSpPr>
            <p:spPr>
              <a:xfrm flipV="1">
                <a:off x="5041376" y="5326133"/>
                <a:ext cx="0" cy="2846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1" name="직선 연결선 447"/>
            <p:cNvCxnSpPr/>
            <p:nvPr/>
          </p:nvCxnSpPr>
          <p:spPr>
            <a:xfrm>
              <a:off x="5607422" y="2280490"/>
              <a:ext cx="6704" cy="333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9" name="직선 연결선 447"/>
            <p:cNvCxnSpPr/>
            <p:nvPr/>
          </p:nvCxnSpPr>
          <p:spPr>
            <a:xfrm>
              <a:off x="6149472" y="2276872"/>
              <a:ext cx="6704" cy="333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0" name="직선 연결선 447"/>
            <p:cNvCxnSpPr/>
            <p:nvPr/>
          </p:nvCxnSpPr>
          <p:spPr>
            <a:xfrm>
              <a:off x="6711881" y="2276872"/>
              <a:ext cx="6704" cy="333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1" name="직선 연결선 447"/>
            <p:cNvCxnSpPr/>
            <p:nvPr/>
          </p:nvCxnSpPr>
          <p:spPr>
            <a:xfrm>
              <a:off x="7274290" y="2276872"/>
              <a:ext cx="6704" cy="333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2" name="직선 연결선 447"/>
            <p:cNvCxnSpPr/>
            <p:nvPr/>
          </p:nvCxnSpPr>
          <p:spPr>
            <a:xfrm>
              <a:off x="7819311" y="2276872"/>
              <a:ext cx="6704" cy="333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3" name="직선 연결선 447"/>
            <p:cNvCxnSpPr/>
            <p:nvPr/>
          </p:nvCxnSpPr>
          <p:spPr>
            <a:xfrm>
              <a:off x="5041376" y="2852936"/>
              <a:ext cx="3337200" cy="137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6" name="직선 연결선 447"/>
            <p:cNvCxnSpPr/>
            <p:nvPr/>
          </p:nvCxnSpPr>
          <p:spPr>
            <a:xfrm>
              <a:off x="5051224" y="3401638"/>
              <a:ext cx="3337200" cy="137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7" name="직선 연결선 447"/>
            <p:cNvCxnSpPr/>
            <p:nvPr/>
          </p:nvCxnSpPr>
          <p:spPr>
            <a:xfrm>
              <a:off x="5051224" y="3946711"/>
              <a:ext cx="3337200" cy="137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8" name="직선 연결선 447"/>
            <p:cNvCxnSpPr/>
            <p:nvPr/>
          </p:nvCxnSpPr>
          <p:spPr>
            <a:xfrm>
              <a:off x="5051224" y="4495413"/>
              <a:ext cx="3337200" cy="137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9" name="직선 연결선 447"/>
            <p:cNvCxnSpPr/>
            <p:nvPr/>
          </p:nvCxnSpPr>
          <p:spPr>
            <a:xfrm>
              <a:off x="5051224" y="5040486"/>
              <a:ext cx="3337200" cy="137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2" name="Right Arrow 731"/>
          <p:cNvSpPr/>
          <p:nvPr/>
        </p:nvSpPr>
        <p:spPr>
          <a:xfrm>
            <a:off x="4139952" y="2924944"/>
            <a:ext cx="720080" cy="5040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3" name="그룹 536"/>
          <p:cNvGrpSpPr/>
          <p:nvPr/>
        </p:nvGrpSpPr>
        <p:grpSpPr>
          <a:xfrm>
            <a:off x="5261037" y="1467536"/>
            <a:ext cx="535099" cy="139724"/>
            <a:chOff x="2555776" y="3573016"/>
            <a:chExt cx="2880320" cy="144000"/>
          </a:xfrm>
        </p:grpSpPr>
        <p:cxnSp>
          <p:nvCxnSpPr>
            <p:cNvPr id="734" name="직선 연결선 537"/>
            <p:cNvCxnSpPr/>
            <p:nvPr/>
          </p:nvCxnSpPr>
          <p:spPr>
            <a:xfrm>
              <a:off x="2555776" y="3645024"/>
              <a:ext cx="2880320" cy="0"/>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5" name="직선 연결선 538"/>
            <p:cNvCxnSpPr/>
            <p:nvPr/>
          </p:nvCxnSpPr>
          <p:spPr>
            <a:xfrm>
              <a:off x="255577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6" name="직선 연결선 539"/>
            <p:cNvCxnSpPr/>
            <p:nvPr/>
          </p:nvCxnSpPr>
          <p:spPr>
            <a:xfrm>
              <a:off x="543609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7" name="TextBox 736"/>
          <p:cNvSpPr txBox="1"/>
          <p:nvPr/>
        </p:nvSpPr>
        <p:spPr>
          <a:xfrm>
            <a:off x="5374737" y="1179504"/>
            <a:ext cx="284515" cy="307777"/>
          </a:xfrm>
          <a:prstGeom prst="rect">
            <a:avLst/>
          </a:prstGeom>
          <a:noFill/>
        </p:spPr>
        <p:txBody>
          <a:bodyPr wrap="none" rtlCol="0">
            <a:spAutoFit/>
          </a:bodyPr>
          <a:lstStyle/>
          <a:p>
            <a:r>
              <a:rPr lang="en-US" altLang="ko-KR" sz="1400" dirty="0" smtClean="0">
                <a:latin typeface="Arial" pitchFamily="34" charset="0"/>
                <a:cs typeface="Arial" pitchFamily="34" charset="0"/>
              </a:rPr>
              <a:t>2</a:t>
            </a:r>
            <a:endParaRPr lang="ko-KR" altLang="en-US" sz="1600" baseline="-25000" dirty="0">
              <a:latin typeface="Arial" pitchFamily="34" charset="0"/>
              <a:cs typeface="Arial" pitchFamily="34" charset="0"/>
            </a:endParaRPr>
          </a:p>
        </p:txBody>
      </p:sp>
      <p:grpSp>
        <p:nvGrpSpPr>
          <p:cNvPr id="738" name="그룹 536"/>
          <p:cNvGrpSpPr/>
          <p:nvPr/>
        </p:nvGrpSpPr>
        <p:grpSpPr>
          <a:xfrm rot="5400000">
            <a:off x="4810652" y="1904265"/>
            <a:ext cx="535099" cy="139724"/>
            <a:chOff x="2555776" y="3573016"/>
            <a:chExt cx="2880320" cy="144000"/>
          </a:xfrm>
        </p:grpSpPr>
        <p:cxnSp>
          <p:nvCxnSpPr>
            <p:cNvPr id="739" name="직선 연결선 537"/>
            <p:cNvCxnSpPr/>
            <p:nvPr/>
          </p:nvCxnSpPr>
          <p:spPr>
            <a:xfrm>
              <a:off x="2555776" y="3645024"/>
              <a:ext cx="2880320" cy="0"/>
            </a:xfrm>
            <a:prstGeom prst="line">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0" name="직선 연결선 538"/>
            <p:cNvCxnSpPr/>
            <p:nvPr/>
          </p:nvCxnSpPr>
          <p:spPr>
            <a:xfrm>
              <a:off x="255577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1" name="직선 연결선 539"/>
            <p:cNvCxnSpPr/>
            <p:nvPr/>
          </p:nvCxnSpPr>
          <p:spPr>
            <a:xfrm>
              <a:off x="5436096" y="3573016"/>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2" name="TextBox 741"/>
          <p:cNvSpPr txBox="1"/>
          <p:nvPr/>
        </p:nvSpPr>
        <p:spPr>
          <a:xfrm>
            <a:off x="4788024" y="1803539"/>
            <a:ext cx="284515" cy="307777"/>
          </a:xfrm>
          <a:prstGeom prst="rect">
            <a:avLst/>
          </a:prstGeom>
          <a:noFill/>
        </p:spPr>
        <p:txBody>
          <a:bodyPr wrap="none" rtlCol="0">
            <a:spAutoFit/>
          </a:bodyPr>
          <a:lstStyle/>
          <a:p>
            <a:r>
              <a:rPr lang="en-US" altLang="ko-KR" sz="1400" dirty="0" smtClean="0">
                <a:latin typeface="Arial" pitchFamily="34" charset="0"/>
                <a:cs typeface="Arial" pitchFamily="34" charset="0"/>
              </a:rPr>
              <a:t>2</a:t>
            </a:r>
            <a:endParaRPr lang="ko-KR" altLang="en-US" sz="1600" baseline="-25000" dirty="0">
              <a:latin typeface="Arial" pitchFamily="34" charset="0"/>
              <a:cs typeface="Arial" pitchFamily="34" charset="0"/>
            </a:endParaRPr>
          </a:p>
        </p:txBody>
      </p:sp>
      <p:sp>
        <p:nvSpPr>
          <p:cNvPr id="743" name="직사각형 542"/>
          <p:cNvSpPr/>
          <p:nvPr/>
        </p:nvSpPr>
        <p:spPr>
          <a:xfrm>
            <a:off x="4860032" y="5157192"/>
            <a:ext cx="4104456"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Arial"/>
                <a:cs typeface="Arial"/>
              </a:rPr>
              <a:t>Work-group size selection with VIS</a:t>
            </a:r>
            <a:endParaRPr lang="ko-KR" altLang="en-US" b="1" dirty="0">
              <a:latin typeface="Arial"/>
              <a:cs typeface="Arial"/>
            </a:endParaRPr>
          </a:p>
        </p:txBody>
      </p:sp>
      <p:sp>
        <p:nvSpPr>
          <p:cNvPr id="744" name="Rectangle 1144"/>
          <p:cNvSpPr/>
          <p:nvPr/>
        </p:nvSpPr>
        <p:spPr>
          <a:xfrm>
            <a:off x="1259632" y="5805264"/>
            <a:ext cx="6768751" cy="43204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FF"/>
                </a:solidFill>
                <a:latin typeface="Arial"/>
                <a:cs typeface="Arial"/>
              </a:rPr>
              <a:t>VIS enables us to select an arbitrary work-group size! </a:t>
            </a:r>
            <a:endParaRPr lang="en-US" sz="2000" b="1" dirty="0">
              <a:solidFill>
                <a:srgbClr val="0000FF"/>
              </a:solidFill>
              <a:latin typeface="Arial"/>
              <a:cs typeface="Arial"/>
            </a:endParaRPr>
          </a:p>
        </p:txBody>
      </p:sp>
      <p:sp>
        <p:nvSpPr>
          <p:cNvPr id="745" name="직사각형 542"/>
          <p:cNvSpPr/>
          <p:nvPr/>
        </p:nvSpPr>
        <p:spPr>
          <a:xfrm>
            <a:off x="323528" y="5157192"/>
            <a:ext cx="3816660"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Arial"/>
                <a:cs typeface="Arial"/>
              </a:rPr>
              <a:t>Invalid work-group size</a:t>
            </a:r>
            <a:endParaRPr lang="ko-KR" altLang="en-US" b="1" dirty="0">
              <a:latin typeface="Arial"/>
              <a:cs typeface="Arial"/>
            </a:endParaRPr>
          </a:p>
        </p:txBody>
      </p:sp>
      <p:sp>
        <p:nvSpPr>
          <p:cNvPr id="756" name="TextBox 755"/>
          <p:cNvSpPr txBox="1"/>
          <p:nvPr/>
        </p:nvSpPr>
        <p:spPr>
          <a:xfrm>
            <a:off x="611560" y="1251512"/>
            <a:ext cx="3024336" cy="369332"/>
          </a:xfrm>
          <a:prstGeom prst="rect">
            <a:avLst/>
          </a:prstGeom>
          <a:noFill/>
        </p:spPr>
        <p:txBody>
          <a:bodyPr wrap="square" rtlCol="0">
            <a:spAutoFit/>
          </a:bodyPr>
          <a:lstStyle/>
          <a:p>
            <a:pPr algn="ctr"/>
            <a:r>
              <a:rPr lang="en-US" dirty="0" smtClean="0">
                <a:latin typeface="Arial"/>
                <a:cs typeface="Arial"/>
              </a:rPr>
              <a:t>index space: (11, 11)</a:t>
            </a:r>
            <a:endParaRPr lang="en-US" dirty="0">
              <a:latin typeface="Arial"/>
              <a:cs typeface="Arial"/>
            </a:endParaRPr>
          </a:p>
        </p:txBody>
      </p:sp>
      <p:sp>
        <p:nvSpPr>
          <p:cNvPr id="757" name="TextBox 756"/>
          <p:cNvSpPr txBox="1"/>
          <p:nvPr/>
        </p:nvSpPr>
        <p:spPr>
          <a:xfrm>
            <a:off x="5292080" y="1251512"/>
            <a:ext cx="3312368" cy="369332"/>
          </a:xfrm>
          <a:prstGeom prst="rect">
            <a:avLst/>
          </a:prstGeom>
          <a:noFill/>
        </p:spPr>
        <p:txBody>
          <a:bodyPr wrap="square" rtlCol="0">
            <a:spAutoFit/>
          </a:bodyPr>
          <a:lstStyle/>
          <a:p>
            <a:pPr algn="ctr"/>
            <a:r>
              <a:rPr lang="en-US" dirty="0" smtClean="0">
                <a:latin typeface="Arial"/>
                <a:cs typeface="Arial"/>
              </a:rPr>
              <a:t>VIS: (12, 12)</a:t>
            </a:r>
            <a:endParaRPr lang="en-US" dirty="0">
              <a:latin typeface="Arial"/>
              <a:cs typeface="Arial"/>
            </a:endParaRPr>
          </a:p>
        </p:txBody>
      </p:sp>
    </p:spTree>
    <p:extLst>
      <p:ext uri="{BB962C8B-B14F-4D97-AF65-F5344CB8AC3E}">
        <p14:creationId xmlns:p14="http://schemas.microsoft.com/office/powerpoint/2010/main" val="3791535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Determine a Work-group Size?</a:t>
            </a:r>
            <a:endParaRPr lang="en-US" dirty="0"/>
          </a:p>
        </p:txBody>
      </p:sp>
      <p:sp>
        <p:nvSpPr>
          <p:cNvPr id="5" name="Content Placeholder 4"/>
          <p:cNvSpPr>
            <a:spLocks noGrp="1"/>
          </p:cNvSpPr>
          <p:nvPr>
            <p:ph idx="1"/>
          </p:nvPr>
        </p:nvSpPr>
        <p:spPr/>
        <p:txBody>
          <a:bodyPr>
            <a:normAutofit lnSpcReduction="10000"/>
          </a:bodyPr>
          <a:lstStyle/>
          <a:p>
            <a:r>
              <a:rPr lang="en-US" dirty="0" smtClean="0"/>
              <a:t>Target </a:t>
            </a:r>
            <a:r>
              <a:rPr lang="en-US" dirty="0" err="1" smtClean="0"/>
              <a:t>OpenCL</a:t>
            </a:r>
            <a:r>
              <a:rPr lang="en-US" dirty="0" smtClean="0"/>
              <a:t> framework: </a:t>
            </a:r>
            <a:r>
              <a:rPr lang="en-US" dirty="0" err="1" smtClean="0"/>
              <a:t>SnuCL</a:t>
            </a:r>
            <a:endParaRPr lang="en-US" dirty="0" smtClean="0"/>
          </a:p>
          <a:p>
            <a:pPr lvl="1"/>
            <a:r>
              <a:rPr lang="en-US" dirty="0" smtClean="0"/>
              <a:t>An open-source software</a:t>
            </a:r>
          </a:p>
          <a:p>
            <a:pPr lvl="1"/>
            <a:r>
              <a:rPr lang="en-US" dirty="0" smtClean="0"/>
              <a:t>Can understand its mechanism</a:t>
            </a:r>
          </a:p>
          <a:p>
            <a:endParaRPr lang="en-US" dirty="0" smtClean="0"/>
          </a:p>
          <a:p>
            <a:r>
              <a:rPr lang="en-US" dirty="0" smtClean="0"/>
              <a:t>What factor is important?</a:t>
            </a:r>
          </a:p>
          <a:p>
            <a:pPr lvl="1"/>
            <a:r>
              <a:rPr lang="en-US" i="1" dirty="0" smtClean="0"/>
              <a:t>Cache misses</a:t>
            </a:r>
            <a:r>
              <a:rPr lang="en-US" dirty="0" smtClean="0"/>
              <a:t> of a work-group</a:t>
            </a:r>
          </a:p>
          <a:p>
            <a:pPr lvl="2"/>
            <a:r>
              <a:rPr lang="en-US" dirty="0" smtClean="0"/>
              <a:t>A work-group is a scheduling unit in </a:t>
            </a:r>
            <a:r>
              <a:rPr lang="en-US" dirty="0" err="1" smtClean="0"/>
              <a:t>SnuCL</a:t>
            </a:r>
            <a:endParaRPr lang="en-US" dirty="0" smtClean="0"/>
          </a:p>
          <a:p>
            <a:pPr lvl="2"/>
            <a:r>
              <a:rPr lang="en-US" dirty="0" smtClean="0"/>
              <a:t>CPUs are our target architecture</a:t>
            </a:r>
          </a:p>
          <a:p>
            <a:endParaRPr lang="en-US" dirty="0" smtClean="0"/>
          </a:p>
          <a:p>
            <a:r>
              <a:rPr lang="en-US" dirty="0" smtClean="0"/>
              <a:t>Finds the largest work-group size</a:t>
            </a:r>
          </a:p>
          <a:p>
            <a:pPr lvl="1"/>
            <a:r>
              <a:rPr lang="en-US" dirty="0" smtClean="0"/>
              <a:t>Minimizes cache misses</a:t>
            </a:r>
          </a:p>
        </p:txBody>
      </p:sp>
      <p:sp>
        <p:nvSpPr>
          <p:cNvPr id="3" name="Date Placeholder 2"/>
          <p:cNvSpPr>
            <a:spLocks noGrp="1"/>
          </p:cNvSpPr>
          <p:nvPr>
            <p:ph type="dt" sz="half" idx="10"/>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D97DADC7-F95C-4572-B726-CA9D877279DB}" type="slidenum">
              <a:rPr lang="ko-KR" altLang="en-US" smtClean="0"/>
              <a:pPr/>
              <a:t>14</a:t>
            </a:fld>
            <a:endParaRPr lang="ko-KR" altLang="en-US"/>
          </a:p>
        </p:txBody>
      </p:sp>
    </p:spTree>
    <p:extLst>
      <p:ext uri="{BB962C8B-B14F-4D97-AF65-F5344CB8AC3E}">
        <p14:creationId xmlns:p14="http://schemas.microsoft.com/office/powerpoint/2010/main" val="2427258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Code Generation in </a:t>
            </a:r>
            <a:r>
              <a:rPr lang="en-US" altLang="ko-KR" dirty="0" err="1" smtClean="0"/>
              <a:t>SnuCL</a:t>
            </a:r>
            <a:endParaRPr lang="ko-KR" altLang="en-US" dirty="0"/>
          </a:p>
        </p:txBody>
      </p:sp>
      <p:sp>
        <p:nvSpPr>
          <p:cNvPr id="3" name="슬라이드 번호 개체 틀 2"/>
          <p:cNvSpPr>
            <a:spLocks noGrp="1"/>
          </p:cNvSpPr>
          <p:nvPr>
            <p:ph type="sldNum" sz="quarter" idx="12"/>
          </p:nvPr>
        </p:nvSpPr>
        <p:spPr/>
        <p:txBody>
          <a:bodyPr/>
          <a:lstStyle/>
          <a:p>
            <a:pPr>
              <a:defRPr/>
            </a:pPr>
            <a:fld id="{6ADCB5ED-70B9-4AB9-B50E-A097B36885C9}" type="slidenum">
              <a:rPr lang="ko-KR" altLang="en-US" smtClean="0"/>
              <a:pPr>
                <a:defRPr/>
              </a:pPr>
              <a:t>15</a:t>
            </a:fld>
            <a:endParaRPr lang="ko-KR" altLang="en-US"/>
          </a:p>
        </p:txBody>
      </p:sp>
      <p:sp>
        <p:nvSpPr>
          <p:cNvPr id="6" name="텍스트 개체 틀 5"/>
          <p:cNvSpPr txBox="1">
            <a:spLocks/>
          </p:cNvSpPr>
          <p:nvPr/>
        </p:nvSpPr>
        <p:spPr>
          <a:xfrm>
            <a:off x="261864" y="1340769"/>
            <a:ext cx="3750347" cy="500066"/>
          </a:xfrm>
          <a:prstGeom prst="rect">
            <a:avLst/>
          </a:prstGeom>
          <a:solidFill>
            <a:schemeClr val="accent1">
              <a:lumMod val="20000"/>
              <a:lumOff val="80000"/>
            </a:schemeClr>
          </a:solidFill>
          <a:ln>
            <a:noFill/>
          </a:ln>
          <a:effectLst>
            <a:softEdge rad="12700"/>
          </a:effectLst>
        </p:spPr>
        <p:style>
          <a:lnRef idx="2">
            <a:schemeClr val="accent2"/>
          </a:lnRef>
          <a:fillRef idx="1">
            <a:schemeClr val="lt1"/>
          </a:fillRef>
          <a:effectRef idx="0">
            <a:schemeClr val="accent2"/>
          </a:effectRef>
          <a:fontRef idx="minor">
            <a:schemeClr val="dk1"/>
          </a:fontRef>
        </p:style>
        <p:txBody>
          <a:bodyPr/>
          <a:lstStyle>
            <a:lvl1pPr marL="342900" indent="-342900" algn="l" rtl="0" eaLnBrk="1" fontAlgn="base" latinLnBrk="1" hangingPunct="1">
              <a:spcBef>
                <a:spcPct val="20000"/>
              </a:spcBef>
              <a:spcAft>
                <a:spcPct val="0"/>
              </a:spcAft>
              <a:buFont typeface="Wingdings" pitchFamily="2" charset="2"/>
              <a:buChar char="§"/>
              <a:defRPr sz="3200" kern="1200">
                <a:solidFill>
                  <a:schemeClr val="tx1"/>
                </a:solidFill>
                <a:latin typeface="+mn-lt"/>
                <a:ea typeface="+mn-ea"/>
                <a:cs typeface="+mn-cs"/>
              </a:defRPr>
            </a:lvl1pPr>
            <a:lvl2pPr marL="742950" indent="-285750" algn="l" rtl="0" eaLnBrk="1" fontAlgn="base" latinLnBrk="1" hangingPunct="1">
              <a:spcBef>
                <a:spcPct val="20000"/>
              </a:spcBef>
              <a:spcAft>
                <a:spcPct val="0"/>
              </a:spcAft>
              <a:buFont typeface="Arial" charset="0"/>
              <a:buChar char="•"/>
              <a:defRPr sz="2800" kern="1200">
                <a:solidFill>
                  <a:schemeClr val="tx1"/>
                </a:solidFill>
                <a:latin typeface="+mn-lt"/>
                <a:ea typeface="+mn-ea"/>
                <a:cs typeface="+mn-cs"/>
              </a:defRPr>
            </a:lvl2pPr>
            <a:lvl3pPr marL="1079500" indent="-228600" algn="l" rtl="0" eaLnBrk="1" fontAlgn="base" latinLnBrk="1" hangingPunct="1">
              <a:spcBef>
                <a:spcPct val="20000"/>
              </a:spcBef>
              <a:spcAft>
                <a:spcPct val="0"/>
              </a:spcAft>
              <a:buFont typeface="굴림" charset="-127"/>
              <a:buChar char="−"/>
              <a:defRPr sz="2400" kern="1200">
                <a:solidFill>
                  <a:schemeClr val="tx1"/>
                </a:solidFill>
                <a:latin typeface="+mn-lt"/>
                <a:ea typeface="+mn-ea"/>
                <a:cs typeface="+mn-cs"/>
              </a:defRPr>
            </a:lvl3pPr>
            <a:lvl4pPr marL="1511300" indent="-228600" algn="l" rtl="0" eaLnBrk="1" fontAlgn="base" latinLnBrk="1" hangingPunct="1">
              <a:spcBef>
                <a:spcPct val="20000"/>
              </a:spcBef>
              <a:spcAft>
                <a:spcPct val="0"/>
              </a:spcAft>
              <a:buChar char="–"/>
              <a:defRPr sz="2000" kern="1200">
                <a:solidFill>
                  <a:schemeClr val="tx1"/>
                </a:solidFill>
                <a:latin typeface="+mn-lt"/>
                <a:ea typeface="+mn-ea"/>
                <a:cs typeface="+mn-cs"/>
              </a:defRPr>
            </a:lvl4pPr>
            <a:lvl5pPr marL="1871663" indent="-228600" algn="l" rtl="0" eaLnBrk="1" fontAlgn="base" latinLnBrk="1"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kumimoji="0" lang="en-US" altLang="ko-KR" sz="2400" b="1" dirty="0" smtClean="0">
                <a:latin typeface="Calibri" pitchFamily="34" charset="0"/>
              </a:rPr>
              <a:t>OpenCL kernel</a:t>
            </a:r>
            <a:endParaRPr kumimoji="0" lang="ko-KR" altLang="en-US" sz="2400" b="1" dirty="0">
              <a:latin typeface="Calibri" pitchFamily="34" charset="0"/>
            </a:endParaRPr>
          </a:p>
        </p:txBody>
      </p:sp>
      <p:sp>
        <p:nvSpPr>
          <p:cNvPr id="7" name="텍스트 개체 틀 7"/>
          <p:cNvSpPr txBox="1">
            <a:spLocks/>
          </p:cNvSpPr>
          <p:nvPr/>
        </p:nvSpPr>
        <p:spPr>
          <a:xfrm>
            <a:off x="4644007" y="1340768"/>
            <a:ext cx="4103439" cy="500066"/>
          </a:xfrm>
          <a:prstGeom prst="rect">
            <a:avLst/>
          </a:prstGeom>
          <a:solidFill>
            <a:schemeClr val="accent3">
              <a:lumMod val="20000"/>
              <a:lumOff val="80000"/>
            </a:schemeClr>
          </a:solidFill>
          <a:effectLst>
            <a:softEdge rad="12700"/>
          </a:effectLst>
        </p:spPr>
        <p:txBody>
          <a:bodyPr/>
          <a:lstStyle>
            <a:lvl1pPr marL="342900" indent="-342900" algn="l" rtl="0" eaLnBrk="1" fontAlgn="base" latinLnBrk="1" hangingPunct="1">
              <a:spcBef>
                <a:spcPct val="20000"/>
              </a:spcBef>
              <a:spcAft>
                <a:spcPct val="0"/>
              </a:spcAft>
              <a:buFont typeface="Wingdings" pitchFamily="2" charset="2"/>
              <a:buChar char="§"/>
              <a:defRPr sz="3200" kern="1200">
                <a:solidFill>
                  <a:schemeClr val="tx1"/>
                </a:solidFill>
                <a:latin typeface="+mn-lt"/>
                <a:ea typeface="+mn-ea"/>
                <a:cs typeface="+mn-cs"/>
              </a:defRPr>
            </a:lvl1pPr>
            <a:lvl2pPr marL="742950" indent="-285750" algn="l" rtl="0" eaLnBrk="1" fontAlgn="base" latinLnBrk="1" hangingPunct="1">
              <a:spcBef>
                <a:spcPct val="20000"/>
              </a:spcBef>
              <a:spcAft>
                <a:spcPct val="0"/>
              </a:spcAft>
              <a:buFont typeface="Arial" charset="0"/>
              <a:buChar char="•"/>
              <a:defRPr sz="2800" kern="1200">
                <a:solidFill>
                  <a:schemeClr val="tx1"/>
                </a:solidFill>
                <a:latin typeface="+mn-lt"/>
                <a:ea typeface="+mn-ea"/>
                <a:cs typeface="+mn-cs"/>
              </a:defRPr>
            </a:lvl2pPr>
            <a:lvl3pPr marL="1079500" indent="-228600" algn="l" rtl="0" eaLnBrk="1" fontAlgn="base" latinLnBrk="1" hangingPunct="1">
              <a:spcBef>
                <a:spcPct val="20000"/>
              </a:spcBef>
              <a:spcAft>
                <a:spcPct val="0"/>
              </a:spcAft>
              <a:buFont typeface="굴림" charset="-127"/>
              <a:buChar char="−"/>
              <a:defRPr sz="2400" kern="1200">
                <a:solidFill>
                  <a:schemeClr val="tx1"/>
                </a:solidFill>
                <a:latin typeface="+mn-lt"/>
                <a:ea typeface="+mn-ea"/>
                <a:cs typeface="+mn-cs"/>
              </a:defRPr>
            </a:lvl3pPr>
            <a:lvl4pPr marL="1511300" indent="-228600" algn="l" rtl="0" eaLnBrk="1" fontAlgn="base" latinLnBrk="1" hangingPunct="1">
              <a:spcBef>
                <a:spcPct val="20000"/>
              </a:spcBef>
              <a:spcAft>
                <a:spcPct val="0"/>
              </a:spcAft>
              <a:buChar char="–"/>
              <a:defRPr sz="2000" kern="1200">
                <a:solidFill>
                  <a:schemeClr val="tx1"/>
                </a:solidFill>
                <a:latin typeface="+mn-lt"/>
                <a:ea typeface="+mn-ea"/>
                <a:cs typeface="+mn-cs"/>
              </a:defRPr>
            </a:lvl4pPr>
            <a:lvl5pPr marL="1871663" indent="-228600" algn="l" rtl="0" eaLnBrk="1" fontAlgn="base" latinLnBrk="1"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kumimoji="0" lang="en-US" altLang="ko-KR" sz="2400" b="1" dirty="0" smtClean="0">
                <a:latin typeface="Calibri" pitchFamily="34" charset="0"/>
              </a:rPr>
              <a:t>Compiler-generated C code</a:t>
            </a:r>
            <a:endParaRPr kumimoji="0" lang="ko-KR" altLang="en-US" sz="2400" b="1" dirty="0">
              <a:latin typeface="Calibri" pitchFamily="34" charset="0"/>
            </a:endParaRPr>
          </a:p>
        </p:txBody>
      </p:sp>
      <p:sp>
        <p:nvSpPr>
          <p:cNvPr id="9" name="내용 개체 틀 6"/>
          <p:cNvSpPr txBox="1">
            <a:spLocks/>
          </p:cNvSpPr>
          <p:nvPr/>
        </p:nvSpPr>
        <p:spPr>
          <a:xfrm>
            <a:off x="179512" y="1896505"/>
            <a:ext cx="4040188" cy="4268799"/>
          </a:xfrm>
          <a:prstGeom prst="rect">
            <a:avLst/>
          </a:prstGeom>
        </p:spPr>
        <p:txBody>
          <a:bodyPr>
            <a:normAutofit/>
          </a:bodyPr>
          <a:lstStyle>
            <a:lvl1pPr marL="342900" indent="-342900" algn="l" rtl="0" eaLnBrk="1" fontAlgn="base" latinLnBrk="1" hangingPunct="1">
              <a:spcBef>
                <a:spcPct val="20000"/>
              </a:spcBef>
              <a:spcAft>
                <a:spcPct val="0"/>
              </a:spcAft>
              <a:buFont typeface="Wingdings" pitchFamily="2" charset="2"/>
              <a:buChar char="§"/>
              <a:defRPr sz="3200" kern="1200">
                <a:solidFill>
                  <a:schemeClr val="tx1"/>
                </a:solidFill>
                <a:latin typeface="+mn-lt"/>
                <a:ea typeface="+mn-ea"/>
                <a:cs typeface="+mn-cs"/>
              </a:defRPr>
            </a:lvl1pPr>
            <a:lvl2pPr marL="742950" indent="-285750" algn="l" rtl="0" eaLnBrk="1" fontAlgn="base" latinLnBrk="1" hangingPunct="1">
              <a:spcBef>
                <a:spcPct val="20000"/>
              </a:spcBef>
              <a:spcAft>
                <a:spcPct val="0"/>
              </a:spcAft>
              <a:buFont typeface="Arial" charset="0"/>
              <a:buChar char="•"/>
              <a:defRPr sz="2800" kern="1200">
                <a:solidFill>
                  <a:schemeClr val="tx1"/>
                </a:solidFill>
                <a:latin typeface="+mn-lt"/>
                <a:ea typeface="+mn-ea"/>
                <a:cs typeface="+mn-cs"/>
              </a:defRPr>
            </a:lvl2pPr>
            <a:lvl3pPr marL="1079500" indent="-228600" algn="l" rtl="0" eaLnBrk="1" fontAlgn="base" latinLnBrk="1" hangingPunct="1">
              <a:spcBef>
                <a:spcPct val="20000"/>
              </a:spcBef>
              <a:spcAft>
                <a:spcPct val="0"/>
              </a:spcAft>
              <a:buFont typeface="굴림" charset="-127"/>
              <a:buChar char="−"/>
              <a:defRPr sz="2400" kern="1200">
                <a:solidFill>
                  <a:schemeClr val="tx1"/>
                </a:solidFill>
                <a:latin typeface="+mn-lt"/>
                <a:ea typeface="+mn-ea"/>
                <a:cs typeface="+mn-cs"/>
              </a:defRPr>
            </a:lvl3pPr>
            <a:lvl4pPr marL="1511300" indent="-228600" algn="l" rtl="0" eaLnBrk="1" fontAlgn="base" latinLnBrk="1" hangingPunct="1">
              <a:spcBef>
                <a:spcPct val="20000"/>
              </a:spcBef>
              <a:spcAft>
                <a:spcPct val="0"/>
              </a:spcAft>
              <a:buChar char="–"/>
              <a:defRPr sz="2000" kern="1200">
                <a:solidFill>
                  <a:schemeClr val="tx1"/>
                </a:solidFill>
                <a:latin typeface="+mn-lt"/>
                <a:ea typeface="+mn-ea"/>
                <a:cs typeface="+mn-cs"/>
              </a:defRPr>
            </a:lvl4pPr>
            <a:lvl5pPr marL="1871663" indent="-228600" algn="l" rtl="0" eaLnBrk="1" fontAlgn="base" latinLnBrk="1"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kumimoji="0" lang="en-US" altLang="ko-KR" sz="1600" dirty="0" smtClean="0">
                <a:latin typeface="Consolas" pitchFamily="49" charset="0"/>
                <a:cs typeface="Consolas" pitchFamily="49" charset="0"/>
              </a:rPr>
              <a:t>__kernel </a:t>
            </a:r>
          </a:p>
          <a:p>
            <a:pPr marL="0" indent="0">
              <a:buFont typeface="Wingdings" pitchFamily="2" charset="2"/>
              <a:buNone/>
            </a:pPr>
            <a:r>
              <a:rPr kumimoji="0" lang="en-US" altLang="ko-KR" sz="1600" dirty="0" smtClean="0">
                <a:latin typeface="Consolas" pitchFamily="49" charset="0"/>
                <a:cs typeface="Consolas" pitchFamily="49" charset="0"/>
              </a:rPr>
              <a:t>void mat_mul_2d(__global float *A,</a:t>
            </a:r>
          </a:p>
          <a:p>
            <a:pPr marL="0" indent="0">
              <a:buFont typeface="Wingdings" pitchFamily="2" charset="2"/>
              <a:buNone/>
            </a:pPr>
            <a:r>
              <a:rPr kumimoji="0" lang="en-US" altLang="ko-KR" sz="1600" dirty="0">
                <a:latin typeface="Consolas" pitchFamily="49" charset="0"/>
                <a:cs typeface="Consolas" pitchFamily="49" charset="0"/>
              </a:rPr>
              <a:t> </a:t>
            </a:r>
            <a:r>
              <a:rPr kumimoji="0" lang="en-US" altLang="ko-KR" sz="1600" dirty="0" smtClean="0">
                <a:latin typeface="Consolas" pitchFamily="49" charset="0"/>
                <a:cs typeface="Consolas" pitchFamily="49" charset="0"/>
              </a:rPr>
              <a:t>               __global float *B,</a:t>
            </a:r>
          </a:p>
          <a:p>
            <a:pPr marL="0" indent="0">
              <a:buFont typeface="Wingdings" pitchFamily="2" charset="2"/>
              <a:buNone/>
            </a:pPr>
            <a:r>
              <a:rPr kumimoji="0" lang="en-US" altLang="ko-KR" sz="1600" dirty="0">
                <a:latin typeface="Consolas" pitchFamily="49" charset="0"/>
                <a:cs typeface="Consolas" pitchFamily="49" charset="0"/>
              </a:rPr>
              <a:t> </a:t>
            </a:r>
            <a:r>
              <a:rPr kumimoji="0" lang="en-US" altLang="ko-KR" sz="1600" dirty="0" smtClean="0">
                <a:latin typeface="Consolas" pitchFamily="49" charset="0"/>
                <a:cs typeface="Consolas" pitchFamily="49" charset="0"/>
              </a:rPr>
              <a:t>               __global float *C,</a:t>
            </a:r>
          </a:p>
          <a:p>
            <a:pPr marL="0" indent="0">
              <a:buFont typeface="Wingdings" pitchFamily="2" charset="2"/>
              <a:buNone/>
            </a:pPr>
            <a:r>
              <a:rPr kumimoji="0" lang="en-US" altLang="ko-KR" sz="1600" dirty="0" smtClean="0">
                <a:latin typeface="Consolas" pitchFamily="49" charset="0"/>
                <a:cs typeface="Consolas" pitchFamily="49" charset="0"/>
              </a:rPr>
              <a:t>                </a:t>
            </a:r>
            <a:r>
              <a:rPr kumimoji="0" lang="en-US" altLang="ko-KR" sz="1600" dirty="0" err="1" smtClean="0">
                <a:latin typeface="Consolas" pitchFamily="49" charset="0"/>
                <a:cs typeface="Consolas" pitchFamily="49" charset="0"/>
              </a:rPr>
              <a:t>int</a:t>
            </a:r>
            <a:r>
              <a:rPr kumimoji="0" lang="en-US" altLang="ko-KR" sz="1600" dirty="0" smtClean="0">
                <a:latin typeface="Consolas" pitchFamily="49" charset="0"/>
                <a:cs typeface="Consolas" pitchFamily="49" charset="0"/>
              </a:rPr>
              <a:t> WX, </a:t>
            </a:r>
            <a:r>
              <a:rPr kumimoji="0" lang="en-US" altLang="ko-KR" sz="1600" dirty="0" err="1" smtClean="0">
                <a:latin typeface="Consolas" pitchFamily="49" charset="0"/>
                <a:cs typeface="Consolas" pitchFamily="49" charset="0"/>
              </a:rPr>
              <a:t>int</a:t>
            </a:r>
            <a:r>
              <a:rPr kumimoji="0" lang="en-US" altLang="ko-KR" sz="1600" dirty="0" smtClean="0">
                <a:latin typeface="Consolas" pitchFamily="49" charset="0"/>
                <a:cs typeface="Consolas" pitchFamily="49" charset="0"/>
              </a:rPr>
              <a:t> WY)</a:t>
            </a:r>
          </a:p>
          <a:p>
            <a:pPr marL="0" indent="0">
              <a:buFont typeface="Wingdings" pitchFamily="2" charset="2"/>
              <a:buNone/>
            </a:pPr>
            <a:r>
              <a:rPr kumimoji="0" lang="en-US" altLang="ko-KR" sz="1600" dirty="0" smtClean="0">
                <a:latin typeface="Consolas" pitchFamily="49" charset="0"/>
                <a:cs typeface="Consolas" pitchFamily="49" charset="0"/>
              </a:rPr>
              <a:t>{</a:t>
            </a:r>
          </a:p>
          <a:p>
            <a:pPr marL="0" indent="0">
              <a:buFont typeface="Wingdings" pitchFamily="2" charset="2"/>
              <a:buNone/>
            </a:pPr>
            <a:r>
              <a:rPr kumimoji="0" lang="en-US" altLang="ko-KR" sz="1600" dirty="0">
                <a:latin typeface="Consolas" pitchFamily="49" charset="0"/>
                <a:cs typeface="Consolas" pitchFamily="49" charset="0"/>
              </a:rPr>
              <a:t> </a:t>
            </a:r>
            <a:r>
              <a:rPr kumimoji="0" lang="en-US" altLang="ko-KR" sz="1600" dirty="0" smtClean="0">
                <a:latin typeface="Consolas" pitchFamily="49" charset="0"/>
                <a:cs typeface="Consolas" pitchFamily="49" charset="0"/>
              </a:rPr>
              <a:t> </a:t>
            </a:r>
            <a:r>
              <a:rPr kumimoji="0" lang="en-US" altLang="ko-KR" sz="1600" dirty="0" err="1" smtClean="0">
                <a:latin typeface="Consolas" pitchFamily="49" charset="0"/>
                <a:cs typeface="Consolas" pitchFamily="49" charset="0"/>
              </a:rPr>
              <a:t>int</a:t>
            </a:r>
            <a:r>
              <a:rPr kumimoji="0" lang="en-US" altLang="ko-KR" sz="1600" dirty="0" smtClean="0">
                <a:latin typeface="Consolas" pitchFamily="49" charset="0"/>
                <a:cs typeface="Consolas" pitchFamily="49" charset="0"/>
              </a:rPr>
              <a:t> </a:t>
            </a:r>
            <a:r>
              <a:rPr kumimoji="0" lang="en-US" altLang="ko-KR" sz="1600" dirty="0" err="1" smtClean="0">
                <a:latin typeface="Consolas" pitchFamily="49" charset="0"/>
                <a:cs typeface="Consolas" pitchFamily="49" charset="0"/>
              </a:rPr>
              <a:t>i</a:t>
            </a:r>
            <a:r>
              <a:rPr kumimoji="0" lang="en-US" altLang="ko-KR" sz="1600" dirty="0" smtClean="0">
                <a:latin typeface="Consolas" pitchFamily="49" charset="0"/>
                <a:cs typeface="Consolas" pitchFamily="49" charset="0"/>
              </a:rPr>
              <a:t> = </a:t>
            </a:r>
            <a:r>
              <a:rPr kumimoji="0" lang="en-US" altLang="ko-KR" sz="1600" dirty="0" err="1" smtClean="0">
                <a:latin typeface="Consolas" pitchFamily="49" charset="0"/>
                <a:cs typeface="Consolas" pitchFamily="49" charset="0"/>
              </a:rPr>
              <a:t>get_global_id</a:t>
            </a:r>
            <a:r>
              <a:rPr kumimoji="0" lang="en-US" altLang="ko-KR" sz="1600" dirty="0" smtClean="0">
                <a:latin typeface="Consolas" pitchFamily="49" charset="0"/>
                <a:cs typeface="Consolas" pitchFamily="49" charset="0"/>
              </a:rPr>
              <a:t>(1);</a:t>
            </a:r>
          </a:p>
          <a:p>
            <a:pPr marL="0" indent="0">
              <a:buFont typeface="Wingdings" pitchFamily="2" charset="2"/>
              <a:buNone/>
            </a:pPr>
            <a:r>
              <a:rPr kumimoji="0" lang="en-US" altLang="ko-KR" sz="1600" dirty="0">
                <a:latin typeface="Consolas" pitchFamily="49" charset="0"/>
                <a:cs typeface="Consolas" pitchFamily="49" charset="0"/>
              </a:rPr>
              <a:t> </a:t>
            </a:r>
            <a:r>
              <a:rPr kumimoji="0" lang="en-US" altLang="ko-KR" sz="1600" dirty="0" smtClean="0">
                <a:latin typeface="Consolas" pitchFamily="49" charset="0"/>
                <a:cs typeface="Consolas" pitchFamily="49" charset="0"/>
              </a:rPr>
              <a:t> </a:t>
            </a:r>
            <a:r>
              <a:rPr kumimoji="0" lang="en-US" altLang="ko-KR" sz="1600" dirty="0" err="1" smtClean="0">
                <a:latin typeface="Consolas" pitchFamily="49" charset="0"/>
                <a:cs typeface="Consolas" pitchFamily="49" charset="0"/>
              </a:rPr>
              <a:t>int</a:t>
            </a:r>
            <a:r>
              <a:rPr kumimoji="0" lang="en-US" altLang="ko-KR" sz="1600" dirty="0" smtClean="0">
                <a:latin typeface="Consolas" pitchFamily="49" charset="0"/>
                <a:cs typeface="Consolas" pitchFamily="49" charset="0"/>
              </a:rPr>
              <a:t> j = </a:t>
            </a:r>
            <a:r>
              <a:rPr kumimoji="0" lang="en-US" altLang="ko-KR" sz="1600" dirty="0" err="1" smtClean="0">
                <a:latin typeface="Consolas" pitchFamily="49" charset="0"/>
                <a:cs typeface="Consolas" pitchFamily="49" charset="0"/>
              </a:rPr>
              <a:t>get_global_id</a:t>
            </a:r>
            <a:r>
              <a:rPr kumimoji="0" lang="en-US" altLang="ko-KR" sz="1600" dirty="0" smtClean="0">
                <a:latin typeface="Consolas" pitchFamily="49" charset="0"/>
                <a:cs typeface="Consolas" pitchFamily="49" charset="0"/>
              </a:rPr>
              <a:t>(0);</a:t>
            </a:r>
          </a:p>
          <a:p>
            <a:pPr marL="0" indent="0">
              <a:buFont typeface="Wingdings" pitchFamily="2" charset="2"/>
              <a:buNone/>
            </a:pPr>
            <a:r>
              <a:rPr kumimoji="0" lang="en-US" altLang="ko-KR" sz="1600" dirty="0">
                <a:latin typeface="Consolas" pitchFamily="49" charset="0"/>
                <a:cs typeface="Consolas" pitchFamily="49" charset="0"/>
              </a:rPr>
              <a:t> </a:t>
            </a:r>
            <a:r>
              <a:rPr kumimoji="0" lang="en-US" altLang="ko-KR" sz="1600" dirty="0" smtClean="0">
                <a:latin typeface="Consolas" pitchFamily="49" charset="0"/>
                <a:cs typeface="Consolas" pitchFamily="49" charset="0"/>
              </a:rPr>
              <a:t> C[</a:t>
            </a:r>
            <a:r>
              <a:rPr kumimoji="0" lang="en-US" altLang="ko-KR" sz="1600" dirty="0" err="1" smtClean="0">
                <a:latin typeface="Consolas" pitchFamily="49" charset="0"/>
                <a:cs typeface="Consolas" pitchFamily="49" charset="0"/>
              </a:rPr>
              <a:t>i</a:t>
            </a:r>
            <a:r>
              <a:rPr kumimoji="0" lang="en-US" altLang="ko-KR" sz="1600" dirty="0" smtClean="0">
                <a:latin typeface="Consolas" pitchFamily="49" charset="0"/>
                <a:cs typeface="Consolas" pitchFamily="49" charset="0"/>
              </a:rPr>
              <a:t>*</a:t>
            </a:r>
            <a:r>
              <a:rPr kumimoji="0" lang="en-US" altLang="ko-KR" sz="1600" dirty="0" err="1" smtClean="0">
                <a:latin typeface="Consolas" pitchFamily="49" charset="0"/>
                <a:cs typeface="Consolas" pitchFamily="49" charset="0"/>
              </a:rPr>
              <a:t>WX+j</a:t>
            </a:r>
            <a:r>
              <a:rPr kumimoji="0" lang="en-US" altLang="ko-KR" sz="1600" dirty="0" smtClean="0">
                <a:latin typeface="Consolas" pitchFamily="49" charset="0"/>
                <a:cs typeface="Consolas" pitchFamily="49" charset="0"/>
              </a:rPr>
              <a:t>] = A[</a:t>
            </a:r>
            <a:r>
              <a:rPr kumimoji="0" lang="en-US" altLang="ko-KR" sz="1600" dirty="0" err="1" smtClean="0">
                <a:latin typeface="Consolas" pitchFamily="49" charset="0"/>
                <a:cs typeface="Consolas" pitchFamily="49" charset="0"/>
              </a:rPr>
              <a:t>i</a:t>
            </a:r>
            <a:r>
              <a:rPr kumimoji="0" lang="en-US" altLang="ko-KR" sz="1600" dirty="0" smtClean="0">
                <a:latin typeface="Consolas" pitchFamily="49" charset="0"/>
                <a:cs typeface="Consolas" pitchFamily="49" charset="0"/>
              </a:rPr>
              <a:t>*</a:t>
            </a:r>
            <a:r>
              <a:rPr kumimoji="0" lang="en-US" altLang="ko-KR" sz="1600" dirty="0" err="1" smtClean="0">
                <a:latin typeface="Consolas" pitchFamily="49" charset="0"/>
                <a:cs typeface="Consolas" pitchFamily="49" charset="0"/>
              </a:rPr>
              <a:t>WX+j</a:t>
            </a:r>
            <a:r>
              <a:rPr kumimoji="0" lang="en-US" altLang="ko-KR" sz="1600" dirty="0" smtClean="0">
                <a:latin typeface="Consolas" pitchFamily="49" charset="0"/>
                <a:cs typeface="Consolas" pitchFamily="49" charset="0"/>
              </a:rPr>
              <a:t>] </a:t>
            </a:r>
          </a:p>
          <a:p>
            <a:pPr marL="0" indent="0">
              <a:buFont typeface="Wingdings" pitchFamily="2" charset="2"/>
              <a:buNone/>
            </a:pPr>
            <a:r>
              <a:rPr kumimoji="0" lang="en-US" altLang="ko-KR" sz="1600" dirty="0">
                <a:latin typeface="Consolas" pitchFamily="49" charset="0"/>
                <a:cs typeface="Consolas" pitchFamily="49" charset="0"/>
              </a:rPr>
              <a:t> </a:t>
            </a:r>
            <a:r>
              <a:rPr kumimoji="0" lang="en-US" altLang="ko-KR" sz="1600" dirty="0" smtClean="0">
                <a:latin typeface="Consolas" pitchFamily="49" charset="0"/>
                <a:cs typeface="Consolas" pitchFamily="49" charset="0"/>
              </a:rPr>
              <a:t>           + B[</a:t>
            </a:r>
            <a:r>
              <a:rPr kumimoji="0" lang="en-US" altLang="ko-KR" sz="1600" dirty="0" err="1" smtClean="0">
                <a:latin typeface="Consolas" pitchFamily="49" charset="0"/>
                <a:cs typeface="Consolas" pitchFamily="49" charset="0"/>
              </a:rPr>
              <a:t>i</a:t>
            </a:r>
            <a:r>
              <a:rPr kumimoji="0" lang="en-US" altLang="ko-KR" sz="1600" dirty="0" smtClean="0">
                <a:latin typeface="Consolas" pitchFamily="49" charset="0"/>
                <a:cs typeface="Consolas" pitchFamily="49" charset="0"/>
              </a:rPr>
              <a:t>*</a:t>
            </a:r>
            <a:r>
              <a:rPr kumimoji="0" lang="en-US" altLang="ko-KR" sz="1600" dirty="0" err="1" smtClean="0">
                <a:latin typeface="Consolas" pitchFamily="49" charset="0"/>
                <a:cs typeface="Consolas" pitchFamily="49" charset="0"/>
              </a:rPr>
              <a:t>WX+j</a:t>
            </a:r>
            <a:r>
              <a:rPr kumimoji="0" lang="en-US" altLang="ko-KR" sz="1600" dirty="0" smtClean="0">
                <a:latin typeface="Consolas" pitchFamily="49" charset="0"/>
                <a:cs typeface="Consolas" pitchFamily="49" charset="0"/>
              </a:rPr>
              <a:t>];</a:t>
            </a:r>
          </a:p>
          <a:p>
            <a:pPr marL="0" indent="0">
              <a:buFont typeface="Wingdings" pitchFamily="2" charset="2"/>
              <a:buNone/>
            </a:pPr>
            <a:r>
              <a:rPr kumimoji="0" lang="en-US" altLang="ko-KR" sz="1600" dirty="0">
                <a:latin typeface="Consolas" pitchFamily="49" charset="0"/>
                <a:cs typeface="Consolas" pitchFamily="49" charset="0"/>
              </a:rPr>
              <a:t>}</a:t>
            </a:r>
            <a:endParaRPr kumimoji="0" lang="en-US" altLang="ko-KR" sz="1600" dirty="0" smtClean="0">
              <a:latin typeface="Consolas" pitchFamily="49" charset="0"/>
              <a:cs typeface="Consolas" pitchFamily="49" charset="0"/>
            </a:endParaRPr>
          </a:p>
        </p:txBody>
      </p:sp>
      <p:sp>
        <p:nvSpPr>
          <p:cNvPr id="10" name="내용 개체 틀 8"/>
          <p:cNvSpPr txBox="1">
            <a:spLocks/>
          </p:cNvSpPr>
          <p:nvPr/>
        </p:nvSpPr>
        <p:spPr>
          <a:xfrm>
            <a:off x="4572000" y="1896505"/>
            <a:ext cx="4536504" cy="3692735"/>
          </a:xfrm>
          <a:prstGeom prst="rect">
            <a:avLst/>
          </a:prstGeom>
        </p:spPr>
        <p:txBody>
          <a:bodyPr>
            <a:noAutofit/>
          </a:bodyPr>
          <a:lstStyle>
            <a:lvl1pPr marL="342900" indent="-342900" algn="l" rtl="0" eaLnBrk="1" fontAlgn="base" latinLnBrk="1" hangingPunct="1">
              <a:spcBef>
                <a:spcPct val="20000"/>
              </a:spcBef>
              <a:spcAft>
                <a:spcPct val="0"/>
              </a:spcAft>
              <a:buFont typeface="Wingdings" pitchFamily="2" charset="2"/>
              <a:buChar char="§"/>
              <a:defRPr sz="3200" kern="1200">
                <a:solidFill>
                  <a:schemeClr val="tx1"/>
                </a:solidFill>
                <a:latin typeface="+mn-lt"/>
                <a:ea typeface="+mn-ea"/>
                <a:cs typeface="+mn-cs"/>
              </a:defRPr>
            </a:lvl1pPr>
            <a:lvl2pPr marL="742950" indent="-285750" algn="l" rtl="0" eaLnBrk="1" fontAlgn="base" latinLnBrk="1" hangingPunct="1">
              <a:spcBef>
                <a:spcPct val="20000"/>
              </a:spcBef>
              <a:spcAft>
                <a:spcPct val="0"/>
              </a:spcAft>
              <a:buFont typeface="Arial" charset="0"/>
              <a:buChar char="•"/>
              <a:defRPr sz="2800" kern="1200">
                <a:solidFill>
                  <a:schemeClr val="tx1"/>
                </a:solidFill>
                <a:latin typeface="+mn-lt"/>
                <a:ea typeface="+mn-ea"/>
                <a:cs typeface="+mn-cs"/>
              </a:defRPr>
            </a:lvl2pPr>
            <a:lvl3pPr marL="1079500" indent="-228600" algn="l" rtl="0" eaLnBrk="1" fontAlgn="base" latinLnBrk="1" hangingPunct="1">
              <a:spcBef>
                <a:spcPct val="20000"/>
              </a:spcBef>
              <a:spcAft>
                <a:spcPct val="0"/>
              </a:spcAft>
              <a:buFont typeface="굴림" charset="-127"/>
              <a:buChar char="−"/>
              <a:defRPr sz="2400" kern="1200">
                <a:solidFill>
                  <a:schemeClr val="tx1"/>
                </a:solidFill>
                <a:latin typeface="+mn-lt"/>
                <a:ea typeface="+mn-ea"/>
                <a:cs typeface="+mn-cs"/>
              </a:defRPr>
            </a:lvl3pPr>
            <a:lvl4pPr marL="1511300" indent="-228600" algn="l" rtl="0" eaLnBrk="1" fontAlgn="base" latinLnBrk="1" hangingPunct="1">
              <a:spcBef>
                <a:spcPct val="20000"/>
              </a:spcBef>
              <a:spcAft>
                <a:spcPct val="0"/>
              </a:spcAft>
              <a:buChar char="–"/>
              <a:defRPr sz="2000" kern="1200">
                <a:solidFill>
                  <a:schemeClr val="tx1"/>
                </a:solidFill>
                <a:latin typeface="+mn-lt"/>
                <a:ea typeface="+mn-ea"/>
                <a:cs typeface="+mn-cs"/>
              </a:defRPr>
            </a:lvl4pPr>
            <a:lvl5pPr marL="1871663" indent="-228600" algn="l" rtl="0" eaLnBrk="1" fontAlgn="base" latinLnBrk="1"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0" lang="en-US" altLang="ko-KR" sz="1400" dirty="0" smtClean="0">
                <a:latin typeface="Consolas" pitchFamily="49" charset="0"/>
                <a:cs typeface="Consolas" pitchFamily="49" charset="0"/>
              </a:rPr>
              <a:t>void mat_mul_2d</a:t>
            </a:r>
            <a:r>
              <a:rPr kumimoji="0" lang="en-US" altLang="ko-KR" sz="1400" dirty="0">
                <a:latin typeface="Consolas" pitchFamily="49" charset="0"/>
                <a:cs typeface="Consolas" pitchFamily="49" charset="0"/>
              </a:rPr>
              <a:t>(__global float *A,</a:t>
            </a:r>
          </a:p>
          <a:p>
            <a:pPr marL="0" indent="0">
              <a:buNone/>
            </a:pPr>
            <a:r>
              <a:rPr kumimoji="0" lang="en-US" altLang="ko-KR" sz="1400" dirty="0">
                <a:latin typeface="Consolas" pitchFamily="49" charset="0"/>
                <a:cs typeface="Consolas" pitchFamily="49" charset="0"/>
              </a:rPr>
              <a:t>           </a:t>
            </a:r>
            <a:r>
              <a:rPr kumimoji="0" lang="en-US" altLang="ko-KR" sz="1400" dirty="0" smtClean="0">
                <a:latin typeface="Consolas" pitchFamily="49" charset="0"/>
                <a:cs typeface="Consolas" pitchFamily="49" charset="0"/>
              </a:rPr>
              <a:t>     __</a:t>
            </a:r>
            <a:r>
              <a:rPr kumimoji="0" lang="en-US" altLang="ko-KR" sz="1400" dirty="0">
                <a:latin typeface="Consolas" pitchFamily="49" charset="0"/>
                <a:cs typeface="Consolas" pitchFamily="49" charset="0"/>
              </a:rPr>
              <a:t>global float *B,</a:t>
            </a:r>
          </a:p>
          <a:p>
            <a:pPr marL="0" indent="0">
              <a:buNone/>
            </a:pPr>
            <a:r>
              <a:rPr kumimoji="0" lang="en-US" altLang="ko-KR" sz="1400" dirty="0">
                <a:latin typeface="Consolas" pitchFamily="49" charset="0"/>
                <a:cs typeface="Consolas" pitchFamily="49" charset="0"/>
              </a:rPr>
              <a:t>           </a:t>
            </a:r>
            <a:r>
              <a:rPr kumimoji="0" lang="en-US" altLang="ko-KR" sz="1400" dirty="0" smtClean="0">
                <a:latin typeface="Consolas" pitchFamily="49" charset="0"/>
                <a:cs typeface="Consolas" pitchFamily="49" charset="0"/>
              </a:rPr>
              <a:t>     __</a:t>
            </a:r>
            <a:r>
              <a:rPr kumimoji="0" lang="en-US" altLang="ko-KR" sz="1400" dirty="0">
                <a:latin typeface="Consolas" pitchFamily="49" charset="0"/>
                <a:cs typeface="Consolas" pitchFamily="49" charset="0"/>
              </a:rPr>
              <a:t>global float *C,</a:t>
            </a:r>
          </a:p>
          <a:p>
            <a:pPr marL="0" indent="0">
              <a:buNone/>
            </a:pPr>
            <a:r>
              <a:rPr kumimoji="0" lang="en-US" altLang="ko-KR" sz="1400" dirty="0">
                <a:latin typeface="Consolas" pitchFamily="49" charset="0"/>
                <a:cs typeface="Consolas" pitchFamily="49" charset="0"/>
              </a:rPr>
              <a:t>           </a:t>
            </a:r>
            <a:r>
              <a:rPr kumimoji="0" lang="en-US" altLang="ko-KR" sz="1400" dirty="0" smtClean="0">
                <a:latin typeface="Consolas" pitchFamily="49" charset="0"/>
                <a:cs typeface="Consolas" pitchFamily="49" charset="0"/>
              </a:rPr>
              <a:t>     </a:t>
            </a:r>
            <a:r>
              <a:rPr kumimoji="0" lang="en-US" altLang="ko-KR" sz="1400" dirty="0" err="1" smtClean="0">
                <a:latin typeface="Consolas" pitchFamily="49" charset="0"/>
                <a:cs typeface="Consolas" pitchFamily="49" charset="0"/>
              </a:rPr>
              <a:t>int</a:t>
            </a:r>
            <a:r>
              <a:rPr kumimoji="0" lang="en-US" altLang="ko-KR" sz="1400" dirty="0" smtClean="0">
                <a:latin typeface="Consolas" pitchFamily="49" charset="0"/>
                <a:cs typeface="Consolas" pitchFamily="49" charset="0"/>
              </a:rPr>
              <a:t> </a:t>
            </a:r>
            <a:r>
              <a:rPr kumimoji="0" lang="en-US" altLang="ko-KR" sz="1400" dirty="0">
                <a:latin typeface="Consolas" pitchFamily="49" charset="0"/>
                <a:cs typeface="Consolas" pitchFamily="49" charset="0"/>
              </a:rPr>
              <a:t>WX, </a:t>
            </a:r>
            <a:r>
              <a:rPr kumimoji="0" lang="en-US" altLang="ko-KR" sz="1400" dirty="0" err="1">
                <a:latin typeface="Consolas" pitchFamily="49" charset="0"/>
                <a:cs typeface="Consolas" pitchFamily="49" charset="0"/>
              </a:rPr>
              <a:t>int</a:t>
            </a:r>
            <a:r>
              <a:rPr kumimoji="0" lang="en-US" altLang="ko-KR" sz="1400" dirty="0">
                <a:latin typeface="Consolas" pitchFamily="49" charset="0"/>
                <a:cs typeface="Consolas" pitchFamily="49" charset="0"/>
              </a:rPr>
              <a:t> WY)</a:t>
            </a:r>
          </a:p>
          <a:p>
            <a:pPr marL="0" indent="0">
              <a:buNone/>
            </a:pPr>
            <a:r>
              <a:rPr kumimoji="0" lang="en-US" altLang="ko-KR" sz="1400" dirty="0" smtClean="0">
                <a:latin typeface="Consolas" pitchFamily="49" charset="0"/>
                <a:cs typeface="Consolas" pitchFamily="49" charset="0"/>
              </a:rPr>
              <a:t>{</a:t>
            </a:r>
          </a:p>
          <a:p>
            <a:pPr marL="0" indent="0">
              <a:buNone/>
            </a:pPr>
            <a:r>
              <a:rPr kumimoji="0" lang="en-US" altLang="ko-KR" sz="1400" b="1" dirty="0" smtClean="0">
                <a:solidFill>
                  <a:srgbClr val="0000FF"/>
                </a:solidFill>
                <a:latin typeface="Consolas" pitchFamily="49" charset="0"/>
                <a:cs typeface="Consolas" pitchFamily="49" charset="0"/>
              </a:rPr>
              <a:t>  for(__j=0; __j&lt;__</a:t>
            </a:r>
            <a:r>
              <a:rPr kumimoji="0" lang="en-US" altLang="ko-KR" sz="1400" b="1" dirty="0" err="1" smtClean="0">
                <a:solidFill>
                  <a:srgbClr val="0000FF"/>
                </a:solidFill>
                <a:latin typeface="Consolas" pitchFamily="49" charset="0"/>
                <a:cs typeface="Consolas" pitchFamily="49" charset="0"/>
              </a:rPr>
              <a:t>local_size</a:t>
            </a:r>
            <a:r>
              <a:rPr kumimoji="0" lang="en-US" altLang="ko-KR" sz="1400" b="1" dirty="0" smtClean="0">
                <a:solidFill>
                  <a:srgbClr val="0000FF"/>
                </a:solidFill>
                <a:latin typeface="Consolas" pitchFamily="49" charset="0"/>
                <a:cs typeface="Consolas" pitchFamily="49" charset="0"/>
              </a:rPr>
              <a:t>[1]; __j++) {</a:t>
            </a:r>
          </a:p>
          <a:p>
            <a:pPr marL="0" indent="0">
              <a:buNone/>
            </a:pPr>
            <a:r>
              <a:rPr kumimoji="0" lang="en-US" altLang="ko-KR" sz="1400" b="1" dirty="0">
                <a:solidFill>
                  <a:srgbClr val="0000FF"/>
                </a:solidFill>
                <a:latin typeface="Consolas" pitchFamily="49" charset="0"/>
                <a:cs typeface="Consolas" pitchFamily="49" charset="0"/>
              </a:rPr>
              <a:t> </a:t>
            </a:r>
            <a:r>
              <a:rPr kumimoji="0" lang="en-US" altLang="ko-KR" sz="1400" b="1" dirty="0" smtClean="0">
                <a:solidFill>
                  <a:srgbClr val="0000FF"/>
                </a:solidFill>
                <a:latin typeface="Consolas" pitchFamily="49" charset="0"/>
                <a:cs typeface="Consolas" pitchFamily="49" charset="0"/>
              </a:rPr>
              <a:t>   for(__</a:t>
            </a:r>
            <a:r>
              <a:rPr kumimoji="0" lang="en-US" altLang="ko-KR" sz="1400" b="1" dirty="0" err="1" smtClean="0">
                <a:solidFill>
                  <a:srgbClr val="0000FF"/>
                </a:solidFill>
                <a:latin typeface="Consolas" pitchFamily="49" charset="0"/>
                <a:cs typeface="Consolas" pitchFamily="49" charset="0"/>
              </a:rPr>
              <a:t>i</a:t>
            </a:r>
            <a:r>
              <a:rPr kumimoji="0" lang="en-US" altLang="ko-KR" sz="1400" b="1" dirty="0" smtClean="0">
                <a:solidFill>
                  <a:srgbClr val="0000FF"/>
                </a:solidFill>
                <a:latin typeface="Consolas" pitchFamily="49" charset="0"/>
                <a:cs typeface="Consolas" pitchFamily="49" charset="0"/>
              </a:rPr>
              <a:t>=0; __</a:t>
            </a:r>
            <a:r>
              <a:rPr kumimoji="0" lang="en-US" altLang="ko-KR" sz="1400" b="1" dirty="0" err="1" smtClean="0">
                <a:solidFill>
                  <a:srgbClr val="0000FF"/>
                </a:solidFill>
                <a:latin typeface="Consolas" pitchFamily="49" charset="0"/>
                <a:cs typeface="Consolas" pitchFamily="49" charset="0"/>
              </a:rPr>
              <a:t>i</a:t>
            </a:r>
            <a:r>
              <a:rPr kumimoji="0" lang="en-US" altLang="ko-KR" sz="1400" b="1" dirty="0" smtClean="0">
                <a:solidFill>
                  <a:srgbClr val="0000FF"/>
                </a:solidFill>
                <a:latin typeface="Consolas" pitchFamily="49" charset="0"/>
                <a:cs typeface="Consolas" pitchFamily="49" charset="0"/>
              </a:rPr>
              <a:t>&lt;__</a:t>
            </a:r>
            <a:r>
              <a:rPr kumimoji="0" lang="en-US" altLang="ko-KR" sz="1400" b="1" dirty="0" err="1" smtClean="0">
                <a:solidFill>
                  <a:srgbClr val="0000FF"/>
                </a:solidFill>
                <a:latin typeface="Consolas" pitchFamily="49" charset="0"/>
                <a:cs typeface="Consolas" pitchFamily="49" charset="0"/>
              </a:rPr>
              <a:t>local_size</a:t>
            </a:r>
            <a:r>
              <a:rPr kumimoji="0" lang="en-US" altLang="ko-KR" sz="1400" b="1" dirty="0" smtClean="0">
                <a:solidFill>
                  <a:srgbClr val="0000FF"/>
                </a:solidFill>
                <a:latin typeface="Consolas" pitchFamily="49" charset="0"/>
                <a:cs typeface="Consolas" pitchFamily="49" charset="0"/>
              </a:rPr>
              <a:t>[0]; __</a:t>
            </a:r>
            <a:r>
              <a:rPr kumimoji="0" lang="en-US" altLang="ko-KR" sz="1400" b="1" dirty="0" err="1" smtClean="0">
                <a:solidFill>
                  <a:srgbClr val="0000FF"/>
                </a:solidFill>
                <a:latin typeface="Consolas" pitchFamily="49" charset="0"/>
                <a:cs typeface="Consolas" pitchFamily="49" charset="0"/>
              </a:rPr>
              <a:t>i</a:t>
            </a:r>
            <a:r>
              <a:rPr kumimoji="0" lang="en-US" altLang="ko-KR" sz="1400" b="1" dirty="0" smtClean="0">
                <a:solidFill>
                  <a:srgbClr val="0000FF"/>
                </a:solidFill>
                <a:latin typeface="Consolas" pitchFamily="49" charset="0"/>
                <a:cs typeface="Consolas" pitchFamily="49" charset="0"/>
              </a:rPr>
              <a:t>++) {</a:t>
            </a:r>
            <a:endParaRPr kumimoji="0" lang="en-US" altLang="ko-KR" sz="1400" b="1" dirty="0">
              <a:solidFill>
                <a:srgbClr val="0000FF"/>
              </a:solidFill>
              <a:latin typeface="Consolas" pitchFamily="49" charset="0"/>
              <a:cs typeface="Consolas" pitchFamily="49" charset="0"/>
            </a:endParaRPr>
          </a:p>
          <a:p>
            <a:pPr marL="0" indent="0">
              <a:buNone/>
            </a:pPr>
            <a:r>
              <a:rPr kumimoji="0" lang="en-US" altLang="ko-KR" sz="1400" dirty="0" smtClean="0">
                <a:latin typeface="Consolas" pitchFamily="49" charset="0"/>
                <a:cs typeface="Consolas" pitchFamily="49" charset="0"/>
              </a:rPr>
              <a:t>      </a:t>
            </a:r>
            <a:r>
              <a:rPr kumimoji="0" lang="en-US" altLang="ko-KR" sz="1400" dirty="0" err="1" smtClean="0">
                <a:latin typeface="Consolas" pitchFamily="49" charset="0"/>
                <a:cs typeface="Consolas" pitchFamily="49" charset="0"/>
              </a:rPr>
              <a:t>int</a:t>
            </a:r>
            <a:r>
              <a:rPr kumimoji="0" lang="en-US" altLang="ko-KR" sz="1400" dirty="0" smtClean="0">
                <a:latin typeface="Consolas" pitchFamily="49" charset="0"/>
                <a:cs typeface="Consolas" pitchFamily="49" charset="0"/>
              </a:rPr>
              <a:t> </a:t>
            </a:r>
            <a:r>
              <a:rPr kumimoji="0" lang="en-US" altLang="ko-KR" sz="1400" dirty="0" err="1">
                <a:latin typeface="Consolas" pitchFamily="49" charset="0"/>
                <a:cs typeface="Consolas" pitchFamily="49" charset="0"/>
              </a:rPr>
              <a:t>i</a:t>
            </a:r>
            <a:r>
              <a:rPr kumimoji="0" lang="en-US" altLang="ko-KR" sz="1400" dirty="0">
                <a:latin typeface="Consolas" pitchFamily="49" charset="0"/>
                <a:cs typeface="Consolas" pitchFamily="49" charset="0"/>
              </a:rPr>
              <a:t> = </a:t>
            </a:r>
            <a:r>
              <a:rPr kumimoji="0" lang="en-US" altLang="ko-KR" sz="1400" dirty="0" err="1">
                <a:latin typeface="Consolas" pitchFamily="49" charset="0"/>
                <a:cs typeface="Consolas" pitchFamily="49" charset="0"/>
              </a:rPr>
              <a:t>get_global_id</a:t>
            </a:r>
            <a:r>
              <a:rPr kumimoji="0" lang="en-US" altLang="ko-KR" sz="1400" dirty="0">
                <a:latin typeface="Consolas" pitchFamily="49" charset="0"/>
                <a:cs typeface="Consolas" pitchFamily="49" charset="0"/>
              </a:rPr>
              <a:t>(1);</a:t>
            </a:r>
          </a:p>
          <a:p>
            <a:pPr marL="0" indent="0">
              <a:buNone/>
            </a:pPr>
            <a:r>
              <a:rPr kumimoji="0" lang="en-US" altLang="ko-KR" sz="1400" dirty="0" smtClean="0">
                <a:latin typeface="Consolas" pitchFamily="49" charset="0"/>
                <a:cs typeface="Consolas" pitchFamily="49" charset="0"/>
              </a:rPr>
              <a:t>      </a:t>
            </a:r>
            <a:r>
              <a:rPr kumimoji="0" lang="en-US" altLang="ko-KR" sz="1400" dirty="0" err="1" smtClean="0">
                <a:latin typeface="Consolas" pitchFamily="49" charset="0"/>
                <a:cs typeface="Consolas" pitchFamily="49" charset="0"/>
              </a:rPr>
              <a:t>int</a:t>
            </a:r>
            <a:r>
              <a:rPr kumimoji="0" lang="en-US" altLang="ko-KR" sz="1400" dirty="0" smtClean="0">
                <a:latin typeface="Consolas" pitchFamily="49" charset="0"/>
                <a:cs typeface="Consolas" pitchFamily="49" charset="0"/>
              </a:rPr>
              <a:t> </a:t>
            </a:r>
            <a:r>
              <a:rPr kumimoji="0" lang="en-US" altLang="ko-KR" sz="1400" dirty="0">
                <a:latin typeface="Consolas" pitchFamily="49" charset="0"/>
                <a:cs typeface="Consolas" pitchFamily="49" charset="0"/>
              </a:rPr>
              <a:t>j = </a:t>
            </a:r>
            <a:r>
              <a:rPr kumimoji="0" lang="en-US" altLang="ko-KR" sz="1400" dirty="0" err="1">
                <a:latin typeface="Consolas" pitchFamily="49" charset="0"/>
                <a:cs typeface="Consolas" pitchFamily="49" charset="0"/>
              </a:rPr>
              <a:t>get_global_id</a:t>
            </a:r>
            <a:r>
              <a:rPr kumimoji="0" lang="en-US" altLang="ko-KR" sz="1400" dirty="0">
                <a:latin typeface="Consolas" pitchFamily="49" charset="0"/>
                <a:cs typeface="Consolas" pitchFamily="49" charset="0"/>
              </a:rPr>
              <a:t>(0);</a:t>
            </a:r>
          </a:p>
          <a:p>
            <a:pPr marL="0" indent="0">
              <a:buNone/>
            </a:pPr>
            <a:r>
              <a:rPr kumimoji="0" lang="en-US" altLang="ko-KR" sz="1400" dirty="0" smtClean="0">
                <a:latin typeface="Consolas" pitchFamily="49" charset="0"/>
                <a:cs typeface="Consolas" pitchFamily="49" charset="0"/>
              </a:rPr>
              <a:t>      C</a:t>
            </a:r>
            <a:r>
              <a:rPr kumimoji="0" lang="en-US" altLang="ko-KR" sz="1400" dirty="0">
                <a:latin typeface="Consolas" pitchFamily="49" charset="0"/>
                <a:cs typeface="Consolas" pitchFamily="49" charset="0"/>
              </a:rPr>
              <a:t>[</a:t>
            </a:r>
            <a:r>
              <a:rPr kumimoji="0" lang="en-US" altLang="ko-KR" sz="1400" dirty="0" err="1">
                <a:latin typeface="Consolas" pitchFamily="49" charset="0"/>
                <a:cs typeface="Consolas" pitchFamily="49" charset="0"/>
              </a:rPr>
              <a:t>i</a:t>
            </a:r>
            <a:r>
              <a:rPr kumimoji="0" lang="en-US" altLang="ko-KR" sz="1400" dirty="0">
                <a:latin typeface="Consolas" pitchFamily="49" charset="0"/>
                <a:cs typeface="Consolas" pitchFamily="49" charset="0"/>
              </a:rPr>
              <a:t>*</a:t>
            </a:r>
            <a:r>
              <a:rPr kumimoji="0" lang="en-US" altLang="ko-KR" sz="1400" dirty="0" err="1">
                <a:latin typeface="Consolas" pitchFamily="49" charset="0"/>
                <a:cs typeface="Consolas" pitchFamily="49" charset="0"/>
              </a:rPr>
              <a:t>WX+j</a:t>
            </a:r>
            <a:r>
              <a:rPr kumimoji="0" lang="en-US" altLang="ko-KR" sz="1400" dirty="0">
                <a:latin typeface="Consolas" pitchFamily="49" charset="0"/>
                <a:cs typeface="Consolas" pitchFamily="49" charset="0"/>
              </a:rPr>
              <a:t>] = A[</a:t>
            </a:r>
            <a:r>
              <a:rPr kumimoji="0" lang="en-US" altLang="ko-KR" sz="1400" dirty="0" err="1">
                <a:latin typeface="Consolas" pitchFamily="49" charset="0"/>
                <a:cs typeface="Consolas" pitchFamily="49" charset="0"/>
              </a:rPr>
              <a:t>i</a:t>
            </a:r>
            <a:r>
              <a:rPr kumimoji="0" lang="en-US" altLang="ko-KR" sz="1400" dirty="0">
                <a:latin typeface="Consolas" pitchFamily="49" charset="0"/>
                <a:cs typeface="Consolas" pitchFamily="49" charset="0"/>
              </a:rPr>
              <a:t>*</a:t>
            </a:r>
            <a:r>
              <a:rPr kumimoji="0" lang="en-US" altLang="ko-KR" sz="1400" dirty="0" err="1">
                <a:latin typeface="Consolas" pitchFamily="49" charset="0"/>
                <a:cs typeface="Consolas" pitchFamily="49" charset="0"/>
              </a:rPr>
              <a:t>WX+</a:t>
            </a:r>
            <a:r>
              <a:rPr kumimoji="0" lang="en-US" altLang="ko-KR" sz="1400" dirty="0" err="1" smtClean="0">
                <a:latin typeface="Consolas" pitchFamily="49" charset="0"/>
                <a:cs typeface="Consolas" pitchFamily="49" charset="0"/>
              </a:rPr>
              <a:t>j</a:t>
            </a:r>
            <a:r>
              <a:rPr kumimoji="0" lang="en-US" altLang="ko-KR" sz="1400" dirty="0" smtClean="0">
                <a:latin typeface="Consolas" pitchFamily="49" charset="0"/>
                <a:cs typeface="Consolas" pitchFamily="49" charset="0"/>
              </a:rPr>
              <a:t>] </a:t>
            </a:r>
            <a:r>
              <a:rPr kumimoji="0" lang="en-US" altLang="ko-KR" sz="1400" dirty="0">
                <a:latin typeface="Consolas" pitchFamily="49" charset="0"/>
                <a:cs typeface="Consolas" pitchFamily="49" charset="0"/>
              </a:rPr>
              <a:t>+ B[</a:t>
            </a:r>
            <a:r>
              <a:rPr kumimoji="0" lang="en-US" altLang="ko-KR" sz="1400" dirty="0" err="1">
                <a:latin typeface="Consolas" pitchFamily="49" charset="0"/>
                <a:cs typeface="Consolas" pitchFamily="49" charset="0"/>
              </a:rPr>
              <a:t>i</a:t>
            </a:r>
            <a:r>
              <a:rPr kumimoji="0" lang="en-US" altLang="ko-KR" sz="1400" dirty="0">
                <a:latin typeface="Consolas" pitchFamily="49" charset="0"/>
                <a:cs typeface="Consolas" pitchFamily="49" charset="0"/>
              </a:rPr>
              <a:t>*</a:t>
            </a:r>
            <a:r>
              <a:rPr kumimoji="0" lang="en-US" altLang="ko-KR" sz="1400" dirty="0" err="1">
                <a:latin typeface="Consolas" pitchFamily="49" charset="0"/>
                <a:cs typeface="Consolas" pitchFamily="49" charset="0"/>
              </a:rPr>
              <a:t>WX+j</a:t>
            </a:r>
            <a:r>
              <a:rPr kumimoji="0" lang="en-US" altLang="ko-KR" sz="1400" dirty="0" smtClean="0">
                <a:latin typeface="Consolas" pitchFamily="49" charset="0"/>
                <a:cs typeface="Consolas" pitchFamily="49" charset="0"/>
              </a:rPr>
              <a:t>];</a:t>
            </a:r>
            <a:endParaRPr kumimoji="0" lang="en-US" altLang="ko-KR" sz="1400" b="1" dirty="0" smtClean="0">
              <a:solidFill>
                <a:srgbClr val="0000FF"/>
              </a:solidFill>
              <a:latin typeface="Consolas" pitchFamily="49" charset="0"/>
              <a:cs typeface="Consolas" pitchFamily="49" charset="0"/>
            </a:endParaRPr>
          </a:p>
          <a:p>
            <a:pPr marL="0" indent="0">
              <a:buNone/>
            </a:pPr>
            <a:r>
              <a:rPr kumimoji="0" lang="en-US" altLang="ko-KR" sz="1400" b="1" dirty="0">
                <a:solidFill>
                  <a:srgbClr val="0000FF"/>
                </a:solidFill>
                <a:latin typeface="Consolas" pitchFamily="49" charset="0"/>
                <a:cs typeface="Consolas" pitchFamily="49" charset="0"/>
              </a:rPr>
              <a:t> </a:t>
            </a:r>
            <a:r>
              <a:rPr kumimoji="0" lang="en-US" altLang="ko-KR" sz="1400" b="1" dirty="0" smtClean="0">
                <a:solidFill>
                  <a:srgbClr val="0000FF"/>
                </a:solidFill>
                <a:latin typeface="Consolas" pitchFamily="49" charset="0"/>
                <a:cs typeface="Consolas" pitchFamily="49" charset="0"/>
              </a:rPr>
              <a:t>   }</a:t>
            </a:r>
          </a:p>
          <a:p>
            <a:pPr marL="0" indent="0">
              <a:buNone/>
            </a:pPr>
            <a:r>
              <a:rPr kumimoji="0" lang="en-US" altLang="ko-KR" sz="1400" b="1" dirty="0">
                <a:solidFill>
                  <a:srgbClr val="0000FF"/>
                </a:solidFill>
                <a:latin typeface="Consolas" pitchFamily="49" charset="0"/>
                <a:cs typeface="Consolas" pitchFamily="49" charset="0"/>
              </a:rPr>
              <a:t> </a:t>
            </a:r>
            <a:r>
              <a:rPr kumimoji="0" lang="en-US" altLang="ko-KR" sz="1400" b="1" dirty="0" smtClean="0">
                <a:solidFill>
                  <a:srgbClr val="0000FF"/>
                </a:solidFill>
                <a:latin typeface="Consolas" pitchFamily="49" charset="0"/>
                <a:cs typeface="Consolas" pitchFamily="49" charset="0"/>
              </a:rPr>
              <a:t> }</a:t>
            </a:r>
            <a:endParaRPr kumimoji="0" lang="en-US" altLang="ko-KR" sz="1400" b="1" dirty="0">
              <a:solidFill>
                <a:srgbClr val="0000FF"/>
              </a:solidFill>
              <a:latin typeface="Consolas" pitchFamily="49" charset="0"/>
              <a:cs typeface="Consolas" pitchFamily="49" charset="0"/>
            </a:endParaRPr>
          </a:p>
          <a:p>
            <a:pPr marL="0" indent="0">
              <a:buNone/>
            </a:pPr>
            <a:r>
              <a:rPr kumimoji="0" lang="en-US" altLang="ko-KR" sz="1400" dirty="0">
                <a:latin typeface="Consolas" pitchFamily="49" charset="0"/>
                <a:cs typeface="Consolas" pitchFamily="49" charset="0"/>
              </a:rPr>
              <a:t>}</a:t>
            </a:r>
          </a:p>
        </p:txBody>
      </p:sp>
      <p:sp>
        <p:nvSpPr>
          <p:cNvPr id="13" name="오른쪽 화살표 12"/>
          <p:cNvSpPr/>
          <p:nvPr/>
        </p:nvSpPr>
        <p:spPr>
          <a:xfrm>
            <a:off x="4083203" y="3573016"/>
            <a:ext cx="488797"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12" name="TextBox 11"/>
          <p:cNvSpPr txBox="1"/>
          <p:nvPr/>
        </p:nvSpPr>
        <p:spPr>
          <a:xfrm>
            <a:off x="899592" y="5661248"/>
            <a:ext cx="7416824" cy="561850"/>
          </a:xfrm>
          <a:prstGeom prst="rect">
            <a:avLst/>
          </a:prstGeom>
          <a:solidFill>
            <a:schemeClr val="accent6">
              <a:lumMod val="40000"/>
              <a:lumOff val="60000"/>
            </a:schemeClr>
          </a:solidFill>
        </p:spPr>
        <p:txBody>
          <a:bodyPr wrap="square" rtlCol="0" anchor="ctr">
            <a:noAutofit/>
          </a:bodyPr>
          <a:lstStyle/>
          <a:p>
            <a:pPr algn="ctr"/>
            <a:r>
              <a:rPr lang="en-US" altLang="ko-KR" b="1" dirty="0" smtClean="0">
                <a:latin typeface="Arial" pitchFamily="34" charset="0"/>
                <a:cs typeface="Arial" pitchFamily="34" charset="0"/>
              </a:rPr>
              <a:t>Executes all work-items in a work-group as a </a:t>
            </a:r>
            <a:r>
              <a:rPr lang="en-US" altLang="ko-KR" b="1" i="1" dirty="0" smtClean="0">
                <a:latin typeface="Arial" pitchFamily="34" charset="0"/>
                <a:cs typeface="Arial" pitchFamily="34" charset="0"/>
              </a:rPr>
              <a:t>doubly-nested loop</a:t>
            </a:r>
            <a:endParaRPr lang="ko-KR" altLang="en-US" b="1" i="1" dirty="0">
              <a:latin typeface="Arial" pitchFamily="34" charset="0"/>
              <a:cs typeface="Arial" pitchFamily="34" charset="0"/>
            </a:endParaRPr>
          </a:p>
        </p:txBody>
      </p:sp>
    </p:spTree>
    <p:extLst>
      <p:ext uri="{BB962C8B-B14F-4D97-AF65-F5344CB8AC3E}">
        <p14:creationId xmlns:p14="http://schemas.microsoft.com/office/powerpoint/2010/main" val="311855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Working-set Estimation</a:t>
            </a:r>
            <a:endParaRPr lang="ko-KR" altLang="en-US" dirty="0"/>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16</a:t>
            </a:fld>
            <a:endParaRPr lang="ko-KR" altLang="en-US"/>
          </a:p>
        </p:txBody>
      </p:sp>
      <p:sp>
        <p:nvSpPr>
          <p:cNvPr id="5" name="텍스트 개체 틀 7"/>
          <p:cNvSpPr txBox="1">
            <a:spLocks/>
          </p:cNvSpPr>
          <p:nvPr/>
        </p:nvSpPr>
        <p:spPr>
          <a:xfrm>
            <a:off x="107504" y="1340768"/>
            <a:ext cx="4103439" cy="500066"/>
          </a:xfrm>
          <a:prstGeom prst="rect">
            <a:avLst/>
          </a:prstGeom>
          <a:solidFill>
            <a:schemeClr val="accent3">
              <a:lumMod val="20000"/>
              <a:lumOff val="80000"/>
            </a:schemeClr>
          </a:solidFill>
          <a:effectLst>
            <a:softEdge rad="12700"/>
          </a:effectLst>
        </p:spPr>
        <p:txBody>
          <a:bodyPr/>
          <a:lstStyle>
            <a:lvl1pPr marL="342900" indent="-342900" algn="l" rtl="0" eaLnBrk="1" fontAlgn="base" latinLnBrk="1" hangingPunct="1">
              <a:spcBef>
                <a:spcPct val="20000"/>
              </a:spcBef>
              <a:spcAft>
                <a:spcPct val="0"/>
              </a:spcAft>
              <a:buFont typeface="Wingdings" pitchFamily="2" charset="2"/>
              <a:buChar char="§"/>
              <a:defRPr sz="3200" kern="1200">
                <a:solidFill>
                  <a:schemeClr val="tx1"/>
                </a:solidFill>
                <a:latin typeface="+mn-lt"/>
                <a:ea typeface="+mn-ea"/>
                <a:cs typeface="+mn-cs"/>
              </a:defRPr>
            </a:lvl1pPr>
            <a:lvl2pPr marL="742950" indent="-285750" algn="l" rtl="0" eaLnBrk="1" fontAlgn="base" latinLnBrk="1" hangingPunct="1">
              <a:spcBef>
                <a:spcPct val="20000"/>
              </a:spcBef>
              <a:spcAft>
                <a:spcPct val="0"/>
              </a:spcAft>
              <a:buFont typeface="Arial" charset="0"/>
              <a:buChar char="•"/>
              <a:defRPr sz="2800" kern="1200">
                <a:solidFill>
                  <a:schemeClr val="tx1"/>
                </a:solidFill>
                <a:latin typeface="+mn-lt"/>
                <a:ea typeface="+mn-ea"/>
                <a:cs typeface="+mn-cs"/>
              </a:defRPr>
            </a:lvl2pPr>
            <a:lvl3pPr marL="1079500" indent="-228600" algn="l" rtl="0" eaLnBrk="1" fontAlgn="base" latinLnBrk="1" hangingPunct="1">
              <a:spcBef>
                <a:spcPct val="20000"/>
              </a:spcBef>
              <a:spcAft>
                <a:spcPct val="0"/>
              </a:spcAft>
              <a:buFont typeface="굴림" charset="-127"/>
              <a:buChar char="−"/>
              <a:defRPr sz="2400" kern="1200">
                <a:solidFill>
                  <a:schemeClr val="tx1"/>
                </a:solidFill>
                <a:latin typeface="+mn-lt"/>
                <a:ea typeface="+mn-ea"/>
                <a:cs typeface="+mn-cs"/>
              </a:defRPr>
            </a:lvl3pPr>
            <a:lvl4pPr marL="1511300" indent="-228600" algn="l" rtl="0" eaLnBrk="1" fontAlgn="base" latinLnBrk="1" hangingPunct="1">
              <a:spcBef>
                <a:spcPct val="20000"/>
              </a:spcBef>
              <a:spcAft>
                <a:spcPct val="0"/>
              </a:spcAft>
              <a:buChar char="–"/>
              <a:defRPr sz="2000" kern="1200">
                <a:solidFill>
                  <a:schemeClr val="tx1"/>
                </a:solidFill>
                <a:latin typeface="+mn-lt"/>
                <a:ea typeface="+mn-ea"/>
                <a:cs typeface="+mn-cs"/>
              </a:defRPr>
            </a:lvl4pPr>
            <a:lvl5pPr marL="1871663" indent="-228600" algn="l" rtl="0" eaLnBrk="1" fontAlgn="base" latinLnBrk="1"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kumimoji="0" lang="en-US" altLang="ko-KR" sz="2400" b="1" dirty="0" smtClean="0">
                <a:latin typeface="Calibri" pitchFamily="34" charset="0"/>
              </a:rPr>
              <a:t>Compiler-generated C code</a:t>
            </a:r>
            <a:endParaRPr kumimoji="0" lang="ko-KR" altLang="en-US" sz="2400" b="1" dirty="0">
              <a:latin typeface="Calibri" pitchFamily="34" charset="0"/>
            </a:endParaRPr>
          </a:p>
        </p:txBody>
      </p:sp>
      <p:sp>
        <p:nvSpPr>
          <p:cNvPr id="6" name="내용 개체 틀 8"/>
          <p:cNvSpPr txBox="1">
            <a:spLocks/>
          </p:cNvSpPr>
          <p:nvPr/>
        </p:nvSpPr>
        <p:spPr>
          <a:xfrm>
            <a:off x="107504" y="1896505"/>
            <a:ext cx="4536504" cy="4268799"/>
          </a:xfrm>
          <a:prstGeom prst="rect">
            <a:avLst/>
          </a:prstGeom>
        </p:spPr>
        <p:txBody>
          <a:bodyPr>
            <a:noAutofit/>
          </a:bodyPr>
          <a:lstStyle>
            <a:lvl1pPr marL="342900" indent="-342900" algn="l" rtl="0" eaLnBrk="1" fontAlgn="base" latinLnBrk="1" hangingPunct="1">
              <a:spcBef>
                <a:spcPct val="20000"/>
              </a:spcBef>
              <a:spcAft>
                <a:spcPct val="0"/>
              </a:spcAft>
              <a:buFont typeface="Wingdings" pitchFamily="2" charset="2"/>
              <a:buChar char="§"/>
              <a:defRPr sz="3200" kern="1200">
                <a:solidFill>
                  <a:schemeClr val="tx1"/>
                </a:solidFill>
                <a:latin typeface="+mn-lt"/>
                <a:ea typeface="+mn-ea"/>
                <a:cs typeface="+mn-cs"/>
              </a:defRPr>
            </a:lvl1pPr>
            <a:lvl2pPr marL="742950" indent="-285750" algn="l" rtl="0" eaLnBrk="1" fontAlgn="base" latinLnBrk="1" hangingPunct="1">
              <a:spcBef>
                <a:spcPct val="20000"/>
              </a:spcBef>
              <a:spcAft>
                <a:spcPct val="0"/>
              </a:spcAft>
              <a:buFont typeface="Arial" charset="0"/>
              <a:buChar char="•"/>
              <a:defRPr sz="2800" kern="1200">
                <a:solidFill>
                  <a:schemeClr val="tx1"/>
                </a:solidFill>
                <a:latin typeface="+mn-lt"/>
                <a:ea typeface="+mn-ea"/>
                <a:cs typeface="+mn-cs"/>
              </a:defRPr>
            </a:lvl2pPr>
            <a:lvl3pPr marL="1079500" indent="-228600" algn="l" rtl="0" eaLnBrk="1" fontAlgn="base" latinLnBrk="1" hangingPunct="1">
              <a:spcBef>
                <a:spcPct val="20000"/>
              </a:spcBef>
              <a:spcAft>
                <a:spcPct val="0"/>
              </a:spcAft>
              <a:buFont typeface="굴림" charset="-127"/>
              <a:buChar char="−"/>
              <a:defRPr sz="2400" kern="1200">
                <a:solidFill>
                  <a:schemeClr val="tx1"/>
                </a:solidFill>
                <a:latin typeface="+mn-lt"/>
                <a:ea typeface="+mn-ea"/>
                <a:cs typeface="+mn-cs"/>
              </a:defRPr>
            </a:lvl3pPr>
            <a:lvl4pPr marL="1511300" indent="-228600" algn="l" rtl="0" eaLnBrk="1" fontAlgn="base" latinLnBrk="1" hangingPunct="1">
              <a:spcBef>
                <a:spcPct val="20000"/>
              </a:spcBef>
              <a:spcAft>
                <a:spcPct val="0"/>
              </a:spcAft>
              <a:buChar char="–"/>
              <a:defRPr sz="2000" kern="1200">
                <a:solidFill>
                  <a:schemeClr val="tx1"/>
                </a:solidFill>
                <a:latin typeface="+mn-lt"/>
                <a:ea typeface="+mn-ea"/>
                <a:cs typeface="+mn-cs"/>
              </a:defRPr>
            </a:lvl4pPr>
            <a:lvl5pPr marL="1871663" indent="-228600" algn="l" rtl="0" eaLnBrk="1" fontAlgn="base" latinLnBrk="1"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kumimoji="0" lang="en-US" altLang="ko-KR" sz="1400" dirty="0" smtClean="0">
                <a:latin typeface="Consolas" pitchFamily="49" charset="0"/>
                <a:cs typeface="Consolas" pitchFamily="49" charset="0"/>
              </a:rPr>
              <a:t>void mat_mul_2d</a:t>
            </a:r>
            <a:r>
              <a:rPr kumimoji="0" lang="en-US" altLang="ko-KR" sz="1400" dirty="0">
                <a:latin typeface="Consolas" pitchFamily="49" charset="0"/>
                <a:cs typeface="Consolas" pitchFamily="49" charset="0"/>
              </a:rPr>
              <a:t>(__global float *A,</a:t>
            </a:r>
          </a:p>
          <a:p>
            <a:pPr marL="0" indent="0">
              <a:lnSpc>
                <a:spcPct val="120000"/>
              </a:lnSpc>
              <a:buNone/>
            </a:pPr>
            <a:r>
              <a:rPr kumimoji="0" lang="en-US" altLang="ko-KR" sz="1400" dirty="0">
                <a:latin typeface="Consolas" pitchFamily="49" charset="0"/>
                <a:cs typeface="Consolas" pitchFamily="49" charset="0"/>
              </a:rPr>
              <a:t>           </a:t>
            </a:r>
            <a:r>
              <a:rPr kumimoji="0" lang="en-US" altLang="ko-KR" sz="1400" dirty="0" smtClean="0">
                <a:latin typeface="Consolas" pitchFamily="49" charset="0"/>
                <a:cs typeface="Consolas" pitchFamily="49" charset="0"/>
              </a:rPr>
              <a:t>     __</a:t>
            </a:r>
            <a:r>
              <a:rPr kumimoji="0" lang="en-US" altLang="ko-KR" sz="1400" dirty="0">
                <a:latin typeface="Consolas" pitchFamily="49" charset="0"/>
                <a:cs typeface="Consolas" pitchFamily="49" charset="0"/>
              </a:rPr>
              <a:t>global float *B,</a:t>
            </a:r>
          </a:p>
          <a:p>
            <a:pPr marL="0" indent="0">
              <a:lnSpc>
                <a:spcPct val="120000"/>
              </a:lnSpc>
              <a:buNone/>
            </a:pPr>
            <a:r>
              <a:rPr kumimoji="0" lang="en-US" altLang="ko-KR" sz="1400" dirty="0">
                <a:latin typeface="Consolas" pitchFamily="49" charset="0"/>
                <a:cs typeface="Consolas" pitchFamily="49" charset="0"/>
              </a:rPr>
              <a:t>           </a:t>
            </a:r>
            <a:r>
              <a:rPr kumimoji="0" lang="en-US" altLang="ko-KR" sz="1400" dirty="0" smtClean="0">
                <a:latin typeface="Consolas" pitchFamily="49" charset="0"/>
                <a:cs typeface="Consolas" pitchFamily="49" charset="0"/>
              </a:rPr>
              <a:t>     __</a:t>
            </a:r>
            <a:r>
              <a:rPr kumimoji="0" lang="en-US" altLang="ko-KR" sz="1400" dirty="0">
                <a:latin typeface="Consolas" pitchFamily="49" charset="0"/>
                <a:cs typeface="Consolas" pitchFamily="49" charset="0"/>
              </a:rPr>
              <a:t>global float *C,</a:t>
            </a:r>
          </a:p>
          <a:p>
            <a:pPr marL="0" indent="0">
              <a:lnSpc>
                <a:spcPct val="120000"/>
              </a:lnSpc>
              <a:buNone/>
            </a:pPr>
            <a:r>
              <a:rPr kumimoji="0" lang="en-US" altLang="ko-KR" sz="1400" dirty="0">
                <a:latin typeface="Consolas" pitchFamily="49" charset="0"/>
                <a:cs typeface="Consolas" pitchFamily="49" charset="0"/>
              </a:rPr>
              <a:t>           </a:t>
            </a:r>
            <a:r>
              <a:rPr kumimoji="0" lang="en-US" altLang="ko-KR" sz="1400" dirty="0" smtClean="0">
                <a:latin typeface="Consolas" pitchFamily="49" charset="0"/>
                <a:cs typeface="Consolas" pitchFamily="49" charset="0"/>
              </a:rPr>
              <a:t>     </a:t>
            </a:r>
            <a:r>
              <a:rPr kumimoji="0" lang="en-US" altLang="ko-KR" sz="1400" dirty="0" err="1" smtClean="0">
                <a:latin typeface="Consolas" pitchFamily="49" charset="0"/>
                <a:cs typeface="Consolas" pitchFamily="49" charset="0"/>
              </a:rPr>
              <a:t>int</a:t>
            </a:r>
            <a:r>
              <a:rPr kumimoji="0" lang="en-US" altLang="ko-KR" sz="1400" dirty="0" smtClean="0">
                <a:latin typeface="Consolas" pitchFamily="49" charset="0"/>
                <a:cs typeface="Consolas" pitchFamily="49" charset="0"/>
              </a:rPr>
              <a:t> </a:t>
            </a:r>
            <a:r>
              <a:rPr kumimoji="0" lang="en-US" altLang="ko-KR" sz="1400" dirty="0">
                <a:latin typeface="Consolas" pitchFamily="49" charset="0"/>
                <a:cs typeface="Consolas" pitchFamily="49" charset="0"/>
              </a:rPr>
              <a:t>WX, </a:t>
            </a:r>
            <a:r>
              <a:rPr kumimoji="0" lang="en-US" altLang="ko-KR" sz="1400" dirty="0" err="1">
                <a:latin typeface="Consolas" pitchFamily="49" charset="0"/>
                <a:cs typeface="Consolas" pitchFamily="49" charset="0"/>
              </a:rPr>
              <a:t>int</a:t>
            </a:r>
            <a:r>
              <a:rPr kumimoji="0" lang="en-US" altLang="ko-KR" sz="1400" dirty="0">
                <a:latin typeface="Consolas" pitchFamily="49" charset="0"/>
                <a:cs typeface="Consolas" pitchFamily="49" charset="0"/>
              </a:rPr>
              <a:t> WY)</a:t>
            </a:r>
          </a:p>
          <a:p>
            <a:pPr marL="0" indent="0">
              <a:lnSpc>
                <a:spcPct val="120000"/>
              </a:lnSpc>
              <a:buNone/>
            </a:pPr>
            <a:r>
              <a:rPr kumimoji="0" lang="en-US" altLang="ko-KR" sz="1400" dirty="0" smtClean="0">
                <a:latin typeface="Consolas" pitchFamily="49" charset="0"/>
                <a:cs typeface="Consolas" pitchFamily="49" charset="0"/>
              </a:rPr>
              <a:t>{</a:t>
            </a:r>
          </a:p>
          <a:p>
            <a:pPr marL="0" indent="0">
              <a:lnSpc>
                <a:spcPct val="120000"/>
              </a:lnSpc>
              <a:buNone/>
            </a:pPr>
            <a:r>
              <a:rPr kumimoji="0" lang="en-US" altLang="ko-KR" sz="1400" b="1" dirty="0" smtClean="0">
                <a:solidFill>
                  <a:srgbClr val="0000FF"/>
                </a:solidFill>
                <a:latin typeface="Consolas" pitchFamily="49" charset="0"/>
                <a:cs typeface="Consolas" pitchFamily="49" charset="0"/>
              </a:rPr>
              <a:t>  for(__j=0; __j&lt;__</a:t>
            </a:r>
            <a:r>
              <a:rPr kumimoji="0" lang="en-US" altLang="ko-KR" sz="1400" b="1" dirty="0" err="1" smtClean="0">
                <a:solidFill>
                  <a:srgbClr val="0000FF"/>
                </a:solidFill>
                <a:latin typeface="Consolas" pitchFamily="49" charset="0"/>
                <a:cs typeface="Consolas" pitchFamily="49" charset="0"/>
              </a:rPr>
              <a:t>local_size</a:t>
            </a:r>
            <a:r>
              <a:rPr kumimoji="0" lang="en-US" altLang="ko-KR" sz="1400" b="1" dirty="0" smtClean="0">
                <a:solidFill>
                  <a:srgbClr val="0000FF"/>
                </a:solidFill>
                <a:latin typeface="Consolas" pitchFamily="49" charset="0"/>
                <a:cs typeface="Consolas" pitchFamily="49" charset="0"/>
              </a:rPr>
              <a:t>[1]; __j++) {</a:t>
            </a:r>
          </a:p>
          <a:p>
            <a:pPr marL="0" indent="0">
              <a:lnSpc>
                <a:spcPct val="120000"/>
              </a:lnSpc>
              <a:buNone/>
            </a:pPr>
            <a:r>
              <a:rPr kumimoji="0" lang="en-US" altLang="ko-KR" sz="1400" b="1" dirty="0" smtClean="0">
                <a:solidFill>
                  <a:srgbClr val="0000FF"/>
                </a:solidFill>
                <a:latin typeface="Consolas" pitchFamily="49" charset="0"/>
                <a:cs typeface="Consolas" pitchFamily="49" charset="0"/>
              </a:rPr>
              <a:t>    for(__</a:t>
            </a:r>
            <a:r>
              <a:rPr kumimoji="0" lang="en-US" altLang="ko-KR" sz="1400" b="1" dirty="0" err="1" smtClean="0">
                <a:solidFill>
                  <a:srgbClr val="0000FF"/>
                </a:solidFill>
                <a:latin typeface="Consolas" pitchFamily="49" charset="0"/>
                <a:cs typeface="Consolas" pitchFamily="49" charset="0"/>
              </a:rPr>
              <a:t>i</a:t>
            </a:r>
            <a:r>
              <a:rPr kumimoji="0" lang="en-US" altLang="ko-KR" sz="1400" b="1" dirty="0" smtClean="0">
                <a:solidFill>
                  <a:srgbClr val="0000FF"/>
                </a:solidFill>
                <a:latin typeface="Consolas" pitchFamily="49" charset="0"/>
                <a:cs typeface="Consolas" pitchFamily="49" charset="0"/>
              </a:rPr>
              <a:t>=0; __</a:t>
            </a:r>
            <a:r>
              <a:rPr kumimoji="0" lang="en-US" altLang="ko-KR" sz="1400" b="1" dirty="0" err="1" smtClean="0">
                <a:solidFill>
                  <a:srgbClr val="0000FF"/>
                </a:solidFill>
                <a:latin typeface="Consolas" pitchFamily="49" charset="0"/>
                <a:cs typeface="Consolas" pitchFamily="49" charset="0"/>
              </a:rPr>
              <a:t>i</a:t>
            </a:r>
            <a:r>
              <a:rPr kumimoji="0" lang="en-US" altLang="ko-KR" sz="1400" b="1" dirty="0" smtClean="0">
                <a:solidFill>
                  <a:srgbClr val="0000FF"/>
                </a:solidFill>
                <a:latin typeface="Consolas" pitchFamily="49" charset="0"/>
                <a:cs typeface="Consolas" pitchFamily="49" charset="0"/>
              </a:rPr>
              <a:t>&lt;__</a:t>
            </a:r>
            <a:r>
              <a:rPr kumimoji="0" lang="en-US" altLang="ko-KR" sz="1400" b="1" dirty="0" err="1" smtClean="0">
                <a:solidFill>
                  <a:srgbClr val="0000FF"/>
                </a:solidFill>
                <a:latin typeface="Consolas" pitchFamily="49" charset="0"/>
                <a:cs typeface="Consolas" pitchFamily="49" charset="0"/>
              </a:rPr>
              <a:t>local_size</a:t>
            </a:r>
            <a:r>
              <a:rPr kumimoji="0" lang="en-US" altLang="ko-KR" sz="1400" b="1" dirty="0" smtClean="0">
                <a:solidFill>
                  <a:srgbClr val="0000FF"/>
                </a:solidFill>
                <a:latin typeface="Consolas" pitchFamily="49" charset="0"/>
                <a:cs typeface="Consolas" pitchFamily="49" charset="0"/>
              </a:rPr>
              <a:t>[0]; __</a:t>
            </a:r>
            <a:r>
              <a:rPr kumimoji="0" lang="en-US" altLang="ko-KR" sz="1400" b="1" dirty="0" err="1" smtClean="0">
                <a:solidFill>
                  <a:srgbClr val="0000FF"/>
                </a:solidFill>
                <a:latin typeface="Consolas" pitchFamily="49" charset="0"/>
                <a:cs typeface="Consolas" pitchFamily="49" charset="0"/>
              </a:rPr>
              <a:t>i</a:t>
            </a:r>
            <a:r>
              <a:rPr kumimoji="0" lang="en-US" altLang="ko-KR" sz="1400" b="1" dirty="0" smtClean="0">
                <a:solidFill>
                  <a:srgbClr val="0000FF"/>
                </a:solidFill>
                <a:latin typeface="Consolas" pitchFamily="49" charset="0"/>
                <a:cs typeface="Consolas" pitchFamily="49" charset="0"/>
              </a:rPr>
              <a:t>++) {</a:t>
            </a:r>
            <a:endParaRPr kumimoji="0" lang="en-US" altLang="ko-KR" sz="1400" b="1" dirty="0">
              <a:solidFill>
                <a:srgbClr val="0000FF"/>
              </a:solidFill>
              <a:latin typeface="Consolas" pitchFamily="49" charset="0"/>
              <a:cs typeface="Consolas" pitchFamily="49" charset="0"/>
            </a:endParaRPr>
          </a:p>
          <a:p>
            <a:pPr marL="0" indent="0">
              <a:lnSpc>
                <a:spcPct val="120000"/>
              </a:lnSpc>
              <a:buNone/>
            </a:pPr>
            <a:r>
              <a:rPr kumimoji="0" lang="en-US" altLang="ko-KR" sz="1400" dirty="0" smtClean="0">
                <a:latin typeface="Consolas" pitchFamily="49" charset="0"/>
                <a:cs typeface="Consolas" pitchFamily="49" charset="0"/>
              </a:rPr>
              <a:t>      </a:t>
            </a:r>
            <a:r>
              <a:rPr kumimoji="0" lang="en-US" altLang="ko-KR" sz="1400" dirty="0" err="1">
                <a:latin typeface="Consolas" pitchFamily="49" charset="0"/>
                <a:cs typeface="Consolas" pitchFamily="49" charset="0"/>
              </a:rPr>
              <a:t>int</a:t>
            </a:r>
            <a:r>
              <a:rPr kumimoji="0" lang="en-US" altLang="ko-KR" sz="1400" dirty="0">
                <a:latin typeface="Consolas" pitchFamily="49" charset="0"/>
                <a:cs typeface="Consolas" pitchFamily="49" charset="0"/>
              </a:rPr>
              <a:t> </a:t>
            </a:r>
            <a:r>
              <a:rPr kumimoji="0" lang="en-US" altLang="ko-KR" sz="1400" dirty="0" err="1">
                <a:latin typeface="Consolas" pitchFamily="49" charset="0"/>
                <a:cs typeface="Consolas" pitchFamily="49" charset="0"/>
              </a:rPr>
              <a:t>i</a:t>
            </a:r>
            <a:r>
              <a:rPr kumimoji="0" lang="en-US" altLang="ko-KR" sz="1400" dirty="0">
                <a:latin typeface="Consolas" pitchFamily="49" charset="0"/>
                <a:cs typeface="Consolas" pitchFamily="49" charset="0"/>
              </a:rPr>
              <a:t> = </a:t>
            </a:r>
            <a:r>
              <a:rPr kumimoji="0" lang="en-US" altLang="ko-KR" sz="1400" dirty="0" err="1">
                <a:latin typeface="Consolas" pitchFamily="49" charset="0"/>
                <a:cs typeface="Consolas" pitchFamily="49" charset="0"/>
              </a:rPr>
              <a:t>get_global_id</a:t>
            </a:r>
            <a:r>
              <a:rPr kumimoji="0" lang="en-US" altLang="ko-KR" sz="1400" dirty="0">
                <a:latin typeface="Consolas" pitchFamily="49" charset="0"/>
                <a:cs typeface="Consolas" pitchFamily="49" charset="0"/>
              </a:rPr>
              <a:t>(1);</a:t>
            </a:r>
          </a:p>
          <a:p>
            <a:pPr marL="0" indent="0">
              <a:lnSpc>
                <a:spcPct val="120000"/>
              </a:lnSpc>
              <a:buNone/>
            </a:pPr>
            <a:r>
              <a:rPr kumimoji="0" lang="en-US" altLang="ko-KR" sz="1400" dirty="0" smtClean="0">
                <a:latin typeface="Consolas" pitchFamily="49" charset="0"/>
                <a:cs typeface="Consolas" pitchFamily="49" charset="0"/>
              </a:rPr>
              <a:t>      </a:t>
            </a:r>
            <a:r>
              <a:rPr kumimoji="0" lang="en-US" altLang="ko-KR" sz="1400" dirty="0" err="1">
                <a:latin typeface="Consolas" pitchFamily="49" charset="0"/>
                <a:cs typeface="Consolas" pitchFamily="49" charset="0"/>
              </a:rPr>
              <a:t>int</a:t>
            </a:r>
            <a:r>
              <a:rPr kumimoji="0" lang="en-US" altLang="ko-KR" sz="1400" dirty="0">
                <a:latin typeface="Consolas" pitchFamily="49" charset="0"/>
                <a:cs typeface="Consolas" pitchFamily="49" charset="0"/>
              </a:rPr>
              <a:t> j = </a:t>
            </a:r>
            <a:r>
              <a:rPr kumimoji="0" lang="en-US" altLang="ko-KR" sz="1400" dirty="0" err="1">
                <a:latin typeface="Consolas" pitchFamily="49" charset="0"/>
                <a:cs typeface="Consolas" pitchFamily="49" charset="0"/>
              </a:rPr>
              <a:t>get_global_id</a:t>
            </a:r>
            <a:r>
              <a:rPr kumimoji="0" lang="en-US" altLang="ko-KR" sz="1400" dirty="0">
                <a:latin typeface="Consolas" pitchFamily="49" charset="0"/>
                <a:cs typeface="Consolas" pitchFamily="49" charset="0"/>
              </a:rPr>
              <a:t>(0);</a:t>
            </a:r>
          </a:p>
          <a:p>
            <a:pPr marL="0" indent="0">
              <a:lnSpc>
                <a:spcPct val="120000"/>
              </a:lnSpc>
              <a:buNone/>
            </a:pPr>
            <a:r>
              <a:rPr kumimoji="0" lang="en-US" altLang="ko-KR" sz="1400" dirty="0" smtClean="0">
                <a:latin typeface="Consolas" pitchFamily="49" charset="0"/>
                <a:cs typeface="Consolas" pitchFamily="49" charset="0"/>
              </a:rPr>
              <a:t>      </a:t>
            </a:r>
            <a:r>
              <a:rPr kumimoji="0" lang="en-US" altLang="ko-KR" sz="1400" dirty="0">
                <a:latin typeface="Consolas" pitchFamily="49" charset="0"/>
                <a:cs typeface="Consolas" pitchFamily="49" charset="0"/>
              </a:rPr>
              <a:t>C[</a:t>
            </a:r>
            <a:r>
              <a:rPr kumimoji="0" lang="en-US" altLang="ko-KR" sz="1400" dirty="0" err="1">
                <a:latin typeface="Consolas" pitchFamily="49" charset="0"/>
                <a:cs typeface="Consolas" pitchFamily="49" charset="0"/>
              </a:rPr>
              <a:t>i</a:t>
            </a:r>
            <a:r>
              <a:rPr kumimoji="0" lang="en-US" altLang="ko-KR" sz="1400" dirty="0">
                <a:latin typeface="Consolas" pitchFamily="49" charset="0"/>
                <a:cs typeface="Consolas" pitchFamily="49" charset="0"/>
              </a:rPr>
              <a:t>*</a:t>
            </a:r>
            <a:r>
              <a:rPr kumimoji="0" lang="en-US" altLang="ko-KR" sz="1400" dirty="0" err="1">
                <a:latin typeface="Consolas" pitchFamily="49" charset="0"/>
                <a:cs typeface="Consolas" pitchFamily="49" charset="0"/>
              </a:rPr>
              <a:t>WX+j</a:t>
            </a:r>
            <a:r>
              <a:rPr kumimoji="0" lang="en-US" altLang="ko-KR" sz="1400" dirty="0">
                <a:latin typeface="Consolas" pitchFamily="49" charset="0"/>
                <a:cs typeface="Consolas" pitchFamily="49" charset="0"/>
              </a:rPr>
              <a:t>] = A[</a:t>
            </a:r>
            <a:r>
              <a:rPr kumimoji="0" lang="en-US" altLang="ko-KR" sz="1400" dirty="0" err="1">
                <a:latin typeface="Consolas" pitchFamily="49" charset="0"/>
                <a:cs typeface="Consolas" pitchFamily="49" charset="0"/>
              </a:rPr>
              <a:t>i</a:t>
            </a:r>
            <a:r>
              <a:rPr kumimoji="0" lang="en-US" altLang="ko-KR" sz="1400" dirty="0">
                <a:latin typeface="Consolas" pitchFamily="49" charset="0"/>
                <a:cs typeface="Consolas" pitchFamily="49" charset="0"/>
              </a:rPr>
              <a:t>*</a:t>
            </a:r>
            <a:r>
              <a:rPr kumimoji="0" lang="en-US" altLang="ko-KR" sz="1400" dirty="0" err="1">
                <a:latin typeface="Consolas" pitchFamily="49" charset="0"/>
                <a:cs typeface="Consolas" pitchFamily="49" charset="0"/>
              </a:rPr>
              <a:t>WX+j</a:t>
            </a:r>
            <a:r>
              <a:rPr kumimoji="0" lang="en-US" altLang="ko-KR" sz="1400" dirty="0">
                <a:latin typeface="Consolas" pitchFamily="49" charset="0"/>
                <a:cs typeface="Consolas" pitchFamily="49" charset="0"/>
              </a:rPr>
              <a:t>] </a:t>
            </a:r>
            <a:r>
              <a:rPr kumimoji="0" lang="en-US" altLang="ko-KR" sz="1400" dirty="0" smtClean="0">
                <a:latin typeface="Consolas" pitchFamily="49" charset="0"/>
                <a:cs typeface="Consolas" pitchFamily="49" charset="0"/>
              </a:rPr>
              <a:t>+ </a:t>
            </a:r>
            <a:r>
              <a:rPr kumimoji="0" lang="en-US" altLang="ko-KR" sz="1400" dirty="0">
                <a:latin typeface="Consolas" pitchFamily="49" charset="0"/>
                <a:cs typeface="Consolas" pitchFamily="49" charset="0"/>
              </a:rPr>
              <a:t>B[</a:t>
            </a:r>
            <a:r>
              <a:rPr kumimoji="0" lang="en-US" altLang="ko-KR" sz="1400" dirty="0" err="1">
                <a:latin typeface="Consolas" pitchFamily="49" charset="0"/>
                <a:cs typeface="Consolas" pitchFamily="49" charset="0"/>
              </a:rPr>
              <a:t>i</a:t>
            </a:r>
            <a:r>
              <a:rPr kumimoji="0" lang="en-US" altLang="ko-KR" sz="1400" dirty="0">
                <a:latin typeface="Consolas" pitchFamily="49" charset="0"/>
                <a:cs typeface="Consolas" pitchFamily="49" charset="0"/>
              </a:rPr>
              <a:t>*</a:t>
            </a:r>
            <a:r>
              <a:rPr kumimoji="0" lang="en-US" altLang="ko-KR" sz="1400" dirty="0" err="1">
                <a:latin typeface="Consolas" pitchFamily="49" charset="0"/>
                <a:cs typeface="Consolas" pitchFamily="49" charset="0"/>
              </a:rPr>
              <a:t>WX+j</a:t>
            </a:r>
            <a:r>
              <a:rPr kumimoji="0" lang="en-US" altLang="ko-KR" sz="1400" dirty="0" smtClean="0">
                <a:latin typeface="Consolas" pitchFamily="49" charset="0"/>
                <a:cs typeface="Consolas" pitchFamily="49" charset="0"/>
              </a:rPr>
              <a:t>];</a:t>
            </a:r>
          </a:p>
          <a:p>
            <a:pPr marL="0" indent="0">
              <a:lnSpc>
                <a:spcPct val="120000"/>
              </a:lnSpc>
              <a:buNone/>
            </a:pPr>
            <a:r>
              <a:rPr kumimoji="0" lang="en-US" altLang="ko-KR" sz="1400" b="1" dirty="0" smtClean="0">
                <a:solidFill>
                  <a:srgbClr val="0000FF"/>
                </a:solidFill>
                <a:latin typeface="Consolas" pitchFamily="49" charset="0"/>
                <a:cs typeface="Consolas" pitchFamily="49" charset="0"/>
              </a:rPr>
              <a:t>    }</a:t>
            </a:r>
          </a:p>
          <a:p>
            <a:pPr marL="0" indent="0">
              <a:lnSpc>
                <a:spcPct val="120000"/>
              </a:lnSpc>
              <a:buNone/>
            </a:pPr>
            <a:r>
              <a:rPr kumimoji="0" lang="en-US" altLang="ko-KR" sz="1400" b="1" dirty="0" smtClean="0">
                <a:solidFill>
                  <a:srgbClr val="0000FF"/>
                </a:solidFill>
                <a:latin typeface="Consolas" pitchFamily="49" charset="0"/>
                <a:cs typeface="Consolas" pitchFamily="49" charset="0"/>
              </a:rPr>
              <a:t>  }</a:t>
            </a:r>
          </a:p>
          <a:p>
            <a:pPr marL="0" indent="0">
              <a:lnSpc>
                <a:spcPct val="120000"/>
              </a:lnSpc>
              <a:buNone/>
            </a:pPr>
            <a:r>
              <a:rPr kumimoji="0" lang="en-US" altLang="ko-KR" sz="1400" dirty="0" smtClean="0">
                <a:latin typeface="Consolas" pitchFamily="49" charset="0"/>
                <a:cs typeface="Consolas" pitchFamily="49" charset="0"/>
              </a:rPr>
              <a:t>}</a:t>
            </a:r>
            <a:endParaRPr kumimoji="0" lang="en-US" altLang="ko-KR" sz="1400" dirty="0">
              <a:latin typeface="Consolas" pitchFamily="49" charset="0"/>
              <a:cs typeface="Consolas" pitchFamily="49" charset="0"/>
            </a:endParaRPr>
          </a:p>
        </p:txBody>
      </p:sp>
      <p:sp>
        <p:nvSpPr>
          <p:cNvPr id="7" name="직사각형 6"/>
          <p:cNvSpPr/>
          <p:nvPr/>
        </p:nvSpPr>
        <p:spPr>
          <a:xfrm>
            <a:off x="4860032" y="1196752"/>
            <a:ext cx="4176464" cy="122413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ko-KR" sz="2000" b="1" dirty="0" smtClean="0">
                <a:latin typeface="Calibri" pitchFamily="34" charset="0"/>
                <a:cs typeface="Consolas" pitchFamily="49" charset="0"/>
              </a:rPr>
              <a:t>Working-set of a work-group </a:t>
            </a:r>
          </a:p>
          <a:p>
            <a:r>
              <a:rPr lang="en-US" altLang="ko-KR" sz="2000" dirty="0" smtClean="0">
                <a:latin typeface="Calibri" pitchFamily="34" charset="0"/>
                <a:cs typeface="Consolas" pitchFamily="49" charset="0"/>
              </a:rPr>
              <a:t>= a set of distinct cache lines accessed by a work-group during its execution</a:t>
            </a:r>
            <a:endParaRPr lang="ko-KR" altLang="en-US" sz="2000" dirty="0">
              <a:latin typeface="Calibri" pitchFamily="34" charset="0"/>
              <a:cs typeface="Consolas" pitchFamily="49" charset="0"/>
            </a:endParaRPr>
          </a:p>
        </p:txBody>
      </p:sp>
      <p:sp>
        <p:nvSpPr>
          <p:cNvPr id="8" name="직사각형 7"/>
          <p:cNvSpPr/>
          <p:nvPr/>
        </p:nvSpPr>
        <p:spPr>
          <a:xfrm>
            <a:off x="5292080" y="2636912"/>
            <a:ext cx="3168352"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600" dirty="0" smtClean="0">
                <a:latin typeface="Arial"/>
                <a:cs typeface="Arial"/>
              </a:rPr>
              <a:t>Use the polyhedral model</a:t>
            </a:r>
            <a:endParaRPr lang="ko-KR" altLang="en-US" sz="1600" dirty="0">
              <a:latin typeface="Arial"/>
              <a:cs typeface="Arial"/>
            </a:endParaRPr>
          </a:p>
        </p:txBody>
      </p:sp>
      <p:sp>
        <p:nvSpPr>
          <p:cNvPr id="15" name="직사각형 14"/>
          <p:cNvSpPr/>
          <p:nvPr/>
        </p:nvSpPr>
        <p:spPr>
          <a:xfrm>
            <a:off x="3059832" y="4653136"/>
            <a:ext cx="1008112" cy="2748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10" name="직선 화살표 연결선 9"/>
          <p:cNvCxnSpPr/>
          <p:nvPr/>
        </p:nvCxnSpPr>
        <p:spPr>
          <a:xfrm flipV="1">
            <a:off x="4139952" y="4221088"/>
            <a:ext cx="864096" cy="576064"/>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323528" y="3429000"/>
            <a:ext cx="4248472" cy="61644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19" name="직선 화살표 연결선 18"/>
          <p:cNvCxnSpPr>
            <a:stCxn id="18" idx="3"/>
          </p:cNvCxnSpPr>
          <p:nvPr/>
        </p:nvCxnSpPr>
        <p:spPr>
          <a:xfrm flipV="1">
            <a:off x="4572000" y="3501008"/>
            <a:ext cx="360040" cy="236215"/>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sp>
        <p:nvSpPr>
          <p:cNvPr id="20" name="직사각형 14"/>
          <p:cNvSpPr/>
          <p:nvPr/>
        </p:nvSpPr>
        <p:spPr>
          <a:xfrm>
            <a:off x="683568" y="4653136"/>
            <a:ext cx="1008112" cy="2748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21" name="직사각형 14"/>
          <p:cNvSpPr/>
          <p:nvPr/>
        </p:nvSpPr>
        <p:spPr>
          <a:xfrm>
            <a:off x="1907704" y="4653136"/>
            <a:ext cx="1008112" cy="2748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pic>
        <p:nvPicPr>
          <p:cNvPr id="25" name="Picture 24"/>
          <p:cNvPicPr>
            <a:picLocks noChangeAspect="1"/>
          </p:cNvPicPr>
          <p:nvPr/>
        </p:nvPicPr>
        <p:blipFill>
          <a:blip r:embed="rId3"/>
          <a:stretch>
            <a:fillRect/>
          </a:stretch>
        </p:blipFill>
        <p:spPr>
          <a:xfrm>
            <a:off x="5014660" y="3327652"/>
            <a:ext cx="4021836" cy="245364"/>
          </a:xfrm>
          <a:prstGeom prst="rect">
            <a:avLst/>
          </a:prstGeom>
        </p:spPr>
      </p:pic>
      <p:pic>
        <p:nvPicPr>
          <p:cNvPr id="26" name="Picture 25"/>
          <p:cNvPicPr>
            <a:picLocks noChangeAspect="1"/>
          </p:cNvPicPr>
          <p:nvPr/>
        </p:nvPicPr>
        <p:blipFill>
          <a:blip r:embed="rId4"/>
          <a:stretch>
            <a:fillRect/>
          </a:stretch>
        </p:blipFill>
        <p:spPr>
          <a:xfrm>
            <a:off x="5209354" y="3834368"/>
            <a:ext cx="3611118" cy="746760"/>
          </a:xfrm>
          <a:prstGeom prst="rect">
            <a:avLst/>
          </a:prstGeom>
        </p:spPr>
      </p:pic>
      <p:pic>
        <p:nvPicPr>
          <p:cNvPr id="27" name="Picture 26"/>
          <p:cNvPicPr>
            <a:picLocks noChangeAspect="1"/>
          </p:cNvPicPr>
          <p:nvPr/>
        </p:nvPicPr>
        <p:blipFill>
          <a:blip r:embed="rId5"/>
          <a:stretch>
            <a:fillRect/>
          </a:stretch>
        </p:blipFill>
        <p:spPr>
          <a:xfrm>
            <a:off x="5220072" y="4797152"/>
            <a:ext cx="2416302" cy="245364"/>
          </a:xfrm>
          <a:prstGeom prst="rect">
            <a:avLst/>
          </a:prstGeom>
        </p:spPr>
      </p:pic>
      <p:sp>
        <p:nvSpPr>
          <p:cNvPr id="31" name="TextBox 30"/>
          <p:cNvSpPr txBox="1"/>
          <p:nvPr/>
        </p:nvSpPr>
        <p:spPr>
          <a:xfrm>
            <a:off x="7855333" y="4777407"/>
            <a:ext cx="1122761" cy="307777"/>
          </a:xfrm>
          <a:prstGeom prst="rect">
            <a:avLst/>
          </a:prstGeom>
          <a:noFill/>
        </p:spPr>
        <p:txBody>
          <a:bodyPr wrap="none" rtlCol="0">
            <a:spAutoFit/>
          </a:bodyPr>
          <a:lstStyle/>
          <a:p>
            <a:r>
              <a:rPr lang="en-US" sz="1400" dirty="0" smtClean="0">
                <a:latin typeface="Arial"/>
                <a:cs typeface="Arial"/>
              </a:rPr>
              <a:t>Cache lines</a:t>
            </a:r>
            <a:endParaRPr lang="en-US" sz="1400" dirty="0">
              <a:latin typeface="Arial"/>
              <a:cs typeface="Arial"/>
            </a:endParaRPr>
          </a:p>
        </p:txBody>
      </p:sp>
      <p:sp>
        <p:nvSpPr>
          <p:cNvPr id="37" name="TextBox 36"/>
          <p:cNvSpPr txBox="1"/>
          <p:nvPr/>
        </p:nvSpPr>
        <p:spPr>
          <a:xfrm>
            <a:off x="2627784" y="5826750"/>
            <a:ext cx="2165176" cy="338554"/>
          </a:xfrm>
          <a:prstGeom prst="rect">
            <a:avLst/>
          </a:prstGeom>
          <a:noFill/>
        </p:spPr>
        <p:txBody>
          <a:bodyPr wrap="none" rtlCol="0">
            <a:spAutoFit/>
          </a:bodyPr>
          <a:lstStyle/>
          <a:p>
            <a:pPr algn="ctr"/>
            <a:r>
              <a:rPr lang="en-US" sz="1600" dirty="0" smtClean="0">
                <a:latin typeface="Arial"/>
                <a:cs typeface="Arial"/>
              </a:rPr>
              <a:t>Working-set modeling</a:t>
            </a:r>
            <a:endParaRPr lang="en-US" sz="1600" dirty="0">
              <a:latin typeface="Arial"/>
              <a:cs typeface="Arial"/>
            </a:endParaRPr>
          </a:p>
        </p:txBody>
      </p:sp>
      <p:sp>
        <p:nvSpPr>
          <p:cNvPr id="32" name="Down Arrow 31"/>
          <p:cNvSpPr/>
          <p:nvPr/>
        </p:nvSpPr>
        <p:spPr>
          <a:xfrm>
            <a:off x="6660232" y="5229200"/>
            <a:ext cx="432048" cy="288032"/>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6"/>
          <a:stretch>
            <a:fillRect/>
          </a:stretch>
        </p:blipFill>
        <p:spPr>
          <a:xfrm>
            <a:off x="5209185" y="5589240"/>
            <a:ext cx="2828798" cy="557022"/>
          </a:xfrm>
          <a:prstGeom prst="rect">
            <a:avLst/>
          </a:prstGeom>
        </p:spPr>
      </p:pic>
      <p:pic>
        <p:nvPicPr>
          <p:cNvPr id="34" name="Picture 33"/>
          <p:cNvPicPr>
            <a:picLocks noChangeAspect="1"/>
          </p:cNvPicPr>
          <p:nvPr/>
        </p:nvPicPr>
        <p:blipFill>
          <a:blip r:embed="rId7"/>
          <a:stretch>
            <a:fillRect/>
          </a:stretch>
        </p:blipFill>
        <p:spPr>
          <a:xfrm>
            <a:off x="5217227" y="6165304"/>
            <a:ext cx="3675253" cy="278511"/>
          </a:xfrm>
          <a:prstGeom prst="rect">
            <a:avLst/>
          </a:prstGeom>
        </p:spPr>
      </p:pic>
    </p:spTree>
    <p:extLst>
      <p:ext uri="{BB962C8B-B14F-4D97-AF65-F5344CB8AC3E}">
        <p14:creationId xmlns:p14="http://schemas.microsoft.com/office/powerpoint/2010/main" val="134057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8" grpId="0" animBg="1"/>
      <p:bldP spid="20" grpId="0" animBg="1"/>
      <p:bldP spid="21" grpId="0" animBg="1"/>
      <p:bldP spid="31" grpId="0"/>
      <p:bldP spid="37" grpId="0"/>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Enhancement</a:t>
            </a:r>
            <a:endParaRPr lang="en-US" dirty="0"/>
          </a:p>
        </p:txBody>
      </p:sp>
      <p:sp>
        <p:nvSpPr>
          <p:cNvPr id="6" name="Content Placeholder 5"/>
          <p:cNvSpPr>
            <a:spLocks noGrp="1"/>
          </p:cNvSpPr>
          <p:nvPr>
            <p:ph idx="1"/>
          </p:nvPr>
        </p:nvSpPr>
        <p:spPr>
          <a:xfrm>
            <a:off x="251520" y="1124744"/>
            <a:ext cx="8640960" cy="4032448"/>
          </a:xfrm>
        </p:spPr>
        <p:txBody>
          <a:bodyPr>
            <a:normAutofit fontScale="92500" lnSpcReduction="20000"/>
          </a:bodyPr>
          <a:lstStyle/>
          <a:p>
            <a:r>
              <a:rPr lang="en-US" dirty="0" smtClean="0"/>
              <a:t>Minimizes cache misses</a:t>
            </a:r>
          </a:p>
          <a:p>
            <a:pPr lvl="1"/>
            <a:r>
              <a:rPr lang="en-US" dirty="0" smtClean="0"/>
              <a:t>For the L1 private data cache</a:t>
            </a:r>
          </a:p>
          <a:p>
            <a:endParaRPr lang="en-US" dirty="0" smtClean="0"/>
          </a:p>
          <a:p>
            <a:r>
              <a:rPr lang="en-US" dirty="0" smtClean="0">
                <a:solidFill>
                  <a:srgbClr val="0000FF"/>
                </a:solidFill>
              </a:rPr>
              <a:t>Capacity misses</a:t>
            </a:r>
          </a:p>
          <a:p>
            <a:pPr lvl="1"/>
            <a:r>
              <a:rPr lang="en-US" dirty="0" smtClean="0"/>
              <a:t>Working-set of a work-group ≤ cache size</a:t>
            </a:r>
          </a:p>
          <a:p>
            <a:endParaRPr lang="en-US" dirty="0" smtClean="0"/>
          </a:p>
          <a:p>
            <a:endParaRPr lang="en-US" dirty="0"/>
          </a:p>
          <a:p>
            <a:r>
              <a:rPr lang="en-US" dirty="0" smtClean="0">
                <a:solidFill>
                  <a:srgbClr val="0000FF"/>
                </a:solidFill>
              </a:rPr>
              <a:t>Conflict misses</a:t>
            </a:r>
          </a:p>
          <a:p>
            <a:pPr lvl="1"/>
            <a:r>
              <a:rPr lang="en-US" dirty="0" smtClean="0"/>
              <a:t># of different tags of cache lines for every set ≤ associativity</a:t>
            </a:r>
          </a:p>
          <a:p>
            <a:endParaRPr lang="en-US" dirty="0"/>
          </a:p>
        </p:txBody>
      </p:sp>
      <p:sp>
        <p:nvSpPr>
          <p:cNvPr id="3" name="Date Placeholder 2"/>
          <p:cNvSpPr>
            <a:spLocks noGrp="1"/>
          </p:cNvSpPr>
          <p:nvPr>
            <p:ph type="dt" sz="half" idx="10"/>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D97DADC7-F95C-4572-B726-CA9D877279DB}" type="slidenum">
              <a:rPr lang="ko-KR" altLang="en-US" smtClean="0"/>
              <a:pPr/>
              <a:t>17</a:t>
            </a:fld>
            <a:endParaRPr lang="ko-KR" altLang="en-US"/>
          </a:p>
        </p:txBody>
      </p:sp>
      <p:pic>
        <p:nvPicPr>
          <p:cNvPr id="7" name="Picture 6"/>
          <p:cNvPicPr>
            <a:picLocks noChangeAspect="1"/>
          </p:cNvPicPr>
          <p:nvPr/>
        </p:nvPicPr>
        <p:blipFill>
          <a:blip r:embed="rId3"/>
          <a:stretch>
            <a:fillRect/>
          </a:stretch>
        </p:blipFill>
        <p:spPr>
          <a:xfrm>
            <a:off x="2411760" y="3284984"/>
            <a:ext cx="2788920" cy="487680"/>
          </a:xfrm>
          <a:prstGeom prst="rect">
            <a:avLst/>
          </a:prstGeom>
        </p:spPr>
      </p:pic>
      <p:pic>
        <p:nvPicPr>
          <p:cNvPr id="8" name="Picture 7"/>
          <p:cNvPicPr>
            <a:picLocks noChangeAspect="1"/>
          </p:cNvPicPr>
          <p:nvPr/>
        </p:nvPicPr>
        <p:blipFill>
          <a:blip r:embed="rId4"/>
          <a:stretch>
            <a:fillRect/>
          </a:stretch>
        </p:blipFill>
        <p:spPr>
          <a:xfrm>
            <a:off x="467544" y="5013176"/>
            <a:ext cx="8252460" cy="480060"/>
          </a:xfrm>
          <a:prstGeom prst="rect">
            <a:avLst/>
          </a:prstGeom>
        </p:spPr>
      </p:pic>
      <p:pic>
        <p:nvPicPr>
          <p:cNvPr id="9" name="Picture 8"/>
          <p:cNvPicPr>
            <a:picLocks noChangeAspect="1"/>
          </p:cNvPicPr>
          <p:nvPr/>
        </p:nvPicPr>
        <p:blipFill>
          <a:blip r:embed="rId5"/>
          <a:stretch>
            <a:fillRect/>
          </a:stretch>
        </p:blipFill>
        <p:spPr>
          <a:xfrm>
            <a:off x="1309836" y="5589240"/>
            <a:ext cx="6286500" cy="487680"/>
          </a:xfrm>
          <a:prstGeom prst="rect">
            <a:avLst/>
          </a:prstGeom>
        </p:spPr>
      </p:pic>
    </p:spTree>
    <p:extLst>
      <p:ext uri="{BB962C8B-B14F-4D97-AF65-F5344CB8AC3E}">
        <p14:creationId xmlns:p14="http://schemas.microsoft.com/office/powerpoint/2010/main" val="1664073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Work-group Size Selection Algorithm</a:t>
            </a:r>
            <a:endParaRPr lang="ko-KR" altLang="en-US" dirty="0"/>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18</a:t>
            </a:fld>
            <a:endParaRPr lang="ko-KR" altLang="en-US"/>
          </a:p>
        </p:txBody>
      </p:sp>
      <p:sp>
        <p:nvSpPr>
          <p:cNvPr id="5" name="직사각형 4"/>
          <p:cNvSpPr/>
          <p:nvPr/>
        </p:nvSpPr>
        <p:spPr>
          <a:xfrm>
            <a:off x="616677" y="1762599"/>
            <a:ext cx="6555087" cy="10801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88900"/>
            <a:r>
              <a:rPr lang="en-US" altLang="ko-KR" b="1" dirty="0" smtClean="0">
                <a:latin typeface="Consolas" pitchFamily="49" charset="0"/>
                <a:cs typeface="Consolas" pitchFamily="49" charset="0"/>
              </a:rPr>
              <a:t>for each</a:t>
            </a:r>
            <a:r>
              <a:rPr lang="en-US" altLang="ko-KR" dirty="0" smtClean="0">
                <a:latin typeface="Consolas" pitchFamily="49" charset="0"/>
                <a:cs typeface="Consolas" pitchFamily="49" charset="0"/>
              </a:rPr>
              <a:t> </a:t>
            </a:r>
            <a:r>
              <a:rPr lang="en-US" altLang="ko-KR" dirty="0" err="1" smtClean="0">
                <a:latin typeface="Consolas" pitchFamily="49" charset="0"/>
                <a:cs typeface="Consolas" pitchFamily="49" charset="0"/>
              </a:rPr>
              <a:t>wgs</a:t>
            </a:r>
            <a:r>
              <a:rPr lang="en-US" altLang="ko-KR" dirty="0" smtClean="0">
                <a:latin typeface="Consolas" pitchFamily="49" charset="0"/>
                <a:cs typeface="Consolas" pitchFamily="49" charset="0"/>
              </a:rPr>
              <a:t> </a:t>
            </a:r>
            <a:r>
              <a:rPr lang="en-US" altLang="ko-KR" b="1" dirty="0" smtClean="0">
                <a:latin typeface="Consolas" pitchFamily="49" charset="0"/>
                <a:cs typeface="Consolas" pitchFamily="49" charset="0"/>
              </a:rPr>
              <a:t>in</a:t>
            </a:r>
            <a:r>
              <a:rPr lang="en-US" altLang="ko-KR" dirty="0" smtClean="0">
                <a:latin typeface="Consolas" pitchFamily="49" charset="0"/>
                <a:cs typeface="Consolas" pitchFamily="49" charset="0"/>
              </a:rPr>
              <a:t> all work-group sizes </a:t>
            </a:r>
            <a:r>
              <a:rPr lang="en-US" altLang="ko-KR" b="1" dirty="0" smtClean="0">
                <a:latin typeface="Consolas" pitchFamily="49" charset="0"/>
                <a:cs typeface="Consolas" pitchFamily="49" charset="0"/>
              </a:rPr>
              <a:t>do</a:t>
            </a:r>
          </a:p>
          <a:p>
            <a:pPr marL="88900"/>
            <a:r>
              <a:rPr lang="en-US" altLang="ko-KR" dirty="0">
                <a:latin typeface="Consolas" pitchFamily="49" charset="0"/>
                <a:cs typeface="Consolas" pitchFamily="49" charset="0"/>
              </a:rPr>
              <a:t> </a:t>
            </a:r>
            <a:r>
              <a:rPr lang="en-US" altLang="ko-KR" dirty="0" smtClean="0">
                <a:latin typeface="Consolas" pitchFamily="49" charset="0"/>
                <a:cs typeface="Consolas" pitchFamily="49" charset="0"/>
              </a:rPr>
              <a:t> find </a:t>
            </a:r>
            <a:r>
              <a:rPr lang="en-US" altLang="ko-KR" dirty="0" err="1" smtClean="0">
                <a:latin typeface="Consolas" pitchFamily="49" charset="0"/>
                <a:cs typeface="Consolas" pitchFamily="49" charset="0"/>
              </a:rPr>
              <a:t>WGS</a:t>
            </a:r>
            <a:r>
              <a:rPr lang="en-US" altLang="ko-KR" baseline="-25000" dirty="0" err="1" smtClean="0">
                <a:latin typeface="Consolas" pitchFamily="49" charset="0"/>
                <a:cs typeface="Consolas" pitchFamily="49" charset="0"/>
              </a:rPr>
              <a:t>cp</a:t>
            </a:r>
            <a:r>
              <a:rPr lang="en-US" altLang="ko-KR" dirty="0" smtClean="0">
                <a:latin typeface="Consolas" pitchFamily="49" charset="0"/>
                <a:cs typeface="Consolas" pitchFamily="49" charset="0"/>
              </a:rPr>
              <a:t> that does not incur </a:t>
            </a:r>
            <a:r>
              <a:rPr lang="en-US" altLang="ko-KR" u="sng" dirty="0" smtClean="0">
                <a:latin typeface="Consolas" pitchFamily="49" charset="0"/>
                <a:cs typeface="Consolas" pitchFamily="49" charset="0"/>
              </a:rPr>
              <a:t>capacity misses</a:t>
            </a:r>
            <a:endParaRPr lang="en-US" altLang="ko-KR" b="1" dirty="0" smtClean="0">
              <a:latin typeface="Consolas" pitchFamily="49" charset="0"/>
              <a:cs typeface="Consolas" pitchFamily="49" charset="0"/>
            </a:endParaRPr>
          </a:p>
          <a:p>
            <a:pPr marL="88900"/>
            <a:r>
              <a:rPr lang="en-US" altLang="ko-KR" b="1" dirty="0" smtClean="0">
                <a:latin typeface="Consolas" pitchFamily="49" charset="0"/>
                <a:cs typeface="Consolas" pitchFamily="49" charset="0"/>
              </a:rPr>
              <a:t>end for</a:t>
            </a:r>
          </a:p>
        </p:txBody>
      </p:sp>
      <p:sp>
        <p:nvSpPr>
          <p:cNvPr id="6" name="직사각형 5"/>
          <p:cNvSpPr/>
          <p:nvPr/>
        </p:nvSpPr>
        <p:spPr>
          <a:xfrm>
            <a:off x="616677" y="3284984"/>
            <a:ext cx="6555087" cy="10801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88900"/>
            <a:r>
              <a:rPr lang="en-US" altLang="ko-KR" b="1" dirty="0" smtClean="0">
                <a:latin typeface="Consolas" pitchFamily="49" charset="0"/>
                <a:cs typeface="Consolas" pitchFamily="49" charset="0"/>
              </a:rPr>
              <a:t>for </a:t>
            </a:r>
            <a:r>
              <a:rPr lang="en-US" altLang="ko-KR" dirty="0" err="1" smtClean="0">
                <a:latin typeface="Consolas" pitchFamily="49" charset="0"/>
                <a:cs typeface="Consolas" pitchFamily="49" charset="0"/>
              </a:rPr>
              <a:t>wgs</a:t>
            </a:r>
            <a:r>
              <a:rPr lang="en-US" altLang="ko-KR" dirty="0" smtClean="0">
                <a:latin typeface="Consolas" pitchFamily="49" charset="0"/>
                <a:cs typeface="Consolas" pitchFamily="49" charset="0"/>
              </a:rPr>
              <a:t> </a:t>
            </a:r>
            <a:r>
              <a:rPr lang="en-US" altLang="ko-KR" b="1" dirty="0" smtClean="0">
                <a:latin typeface="Consolas" pitchFamily="49" charset="0"/>
                <a:cs typeface="Consolas" pitchFamily="49" charset="0"/>
              </a:rPr>
              <a:t>from</a:t>
            </a:r>
            <a:r>
              <a:rPr lang="en-US" altLang="ko-KR" dirty="0" smtClean="0">
                <a:latin typeface="Consolas" pitchFamily="49" charset="0"/>
                <a:cs typeface="Consolas" pitchFamily="49" charset="0"/>
              </a:rPr>
              <a:t> </a:t>
            </a:r>
            <a:r>
              <a:rPr lang="en-US" altLang="ko-KR" dirty="0" err="1">
                <a:latin typeface="Consolas" pitchFamily="49" charset="0"/>
                <a:cs typeface="Consolas" pitchFamily="49" charset="0"/>
              </a:rPr>
              <a:t>WGS</a:t>
            </a:r>
            <a:r>
              <a:rPr lang="en-US" altLang="ko-KR" baseline="-25000" dirty="0" err="1">
                <a:latin typeface="Consolas" pitchFamily="49" charset="0"/>
                <a:cs typeface="Consolas" pitchFamily="49" charset="0"/>
              </a:rPr>
              <a:t>cp</a:t>
            </a:r>
            <a:r>
              <a:rPr lang="en-US" altLang="ko-KR" baseline="-25000" dirty="0">
                <a:latin typeface="Consolas" pitchFamily="49" charset="0"/>
                <a:cs typeface="Consolas" pitchFamily="49" charset="0"/>
              </a:rPr>
              <a:t> </a:t>
            </a:r>
            <a:r>
              <a:rPr lang="en-US" altLang="ko-KR" b="1" dirty="0" err="1" smtClean="0">
                <a:latin typeface="Consolas" pitchFamily="49" charset="0"/>
                <a:cs typeface="Consolas" pitchFamily="49" charset="0"/>
              </a:rPr>
              <a:t>downto</a:t>
            </a:r>
            <a:r>
              <a:rPr lang="en-US" altLang="ko-KR" dirty="0" smtClean="0">
                <a:latin typeface="Consolas" pitchFamily="49" charset="0"/>
                <a:cs typeface="Consolas" pitchFamily="49" charset="0"/>
              </a:rPr>
              <a:t> (1,1,1) </a:t>
            </a:r>
            <a:r>
              <a:rPr lang="en-US" altLang="ko-KR" b="1" dirty="0" smtClean="0">
                <a:latin typeface="Consolas" pitchFamily="49" charset="0"/>
                <a:cs typeface="Consolas" pitchFamily="49" charset="0"/>
              </a:rPr>
              <a:t>do</a:t>
            </a:r>
          </a:p>
          <a:p>
            <a:pPr marL="88900"/>
            <a:r>
              <a:rPr lang="en-US" altLang="ko-KR" dirty="0">
                <a:latin typeface="Consolas" pitchFamily="49" charset="0"/>
                <a:cs typeface="Consolas" pitchFamily="49" charset="0"/>
              </a:rPr>
              <a:t> </a:t>
            </a:r>
            <a:r>
              <a:rPr lang="en-US" altLang="ko-KR" dirty="0" smtClean="0">
                <a:latin typeface="Consolas" pitchFamily="49" charset="0"/>
                <a:cs typeface="Consolas" pitchFamily="49" charset="0"/>
              </a:rPr>
              <a:t> find </a:t>
            </a:r>
            <a:r>
              <a:rPr lang="en-US" altLang="ko-KR" dirty="0" err="1" smtClean="0">
                <a:latin typeface="Consolas" pitchFamily="49" charset="0"/>
                <a:cs typeface="Consolas" pitchFamily="49" charset="0"/>
              </a:rPr>
              <a:t>WGS</a:t>
            </a:r>
            <a:r>
              <a:rPr lang="en-US" altLang="ko-KR" baseline="-25000" dirty="0" err="1" smtClean="0">
                <a:latin typeface="Consolas" pitchFamily="49" charset="0"/>
                <a:cs typeface="Consolas" pitchFamily="49" charset="0"/>
              </a:rPr>
              <a:t>cf</a:t>
            </a:r>
            <a:r>
              <a:rPr lang="en-US" altLang="ko-KR" dirty="0" smtClean="0">
                <a:latin typeface="Consolas" pitchFamily="49" charset="0"/>
                <a:cs typeface="Consolas" pitchFamily="49" charset="0"/>
              </a:rPr>
              <a:t> that does not incur </a:t>
            </a:r>
            <a:r>
              <a:rPr lang="en-US" altLang="ko-KR" u="sng" dirty="0" smtClean="0">
                <a:latin typeface="Consolas" pitchFamily="49" charset="0"/>
                <a:cs typeface="Consolas" pitchFamily="49" charset="0"/>
              </a:rPr>
              <a:t>conflict misses</a:t>
            </a:r>
          </a:p>
          <a:p>
            <a:pPr marL="88900"/>
            <a:r>
              <a:rPr lang="en-US" altLang="ko-KR" b="1" dirty="0" smtClean="0">
                <a:latin typeface="Consolas" pitchFamily="49" charset="0"/>
                <a:cs typeface="Consolas" pitchFamily="49" charset="0"/>
              </a:rPr>
              <a:t>end for</a:t>
            </a:r>
          </a:p>
        </p:txBody>
      </p:sp>
      <p:cxnSp>
        <p:nvCxnSpPr>
          <p:cNvPr id="8" name="직선 화살표 연결선 7"/>
          <p:cNvCxnSpPr>
            <a:stCxn id="5" idx="2"/>
            <a:endCxn id="6" idx="0"/>
          </p:cNvCxnSpPr>
          <p:nvPr/>
        </p:nvCxnSpPr>
        <p:spPr>
          <a:xfrm>
            <a:off x="3894221" y="2842719"/>
            <a:ext cx="0" cy="442265"/>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611560" y="4797152"/>
            <a:ext cx="6555087" cy="792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88900"/>
            <a:r>
              <a:rPr lang="en-US" altLang="ko-KR" dirty="0" smtClean="0">
                <a:latin typeface="Consolas" pitchFamily="49" charset="0"/>
                <a:cs typeface="Consolas" pitchFamily="49" charset="0"/>
              </a:rPr>
              <a:t>find </a:t>
            </a:r>
            <a:r>
              <a:rPr lang="en-US" altLang="ko-KR" dirty="0" err="1" smtClean="0">
                <a:latin typeface="Consolas" pitchFamily="49" charset="0"/>
                <a:cs typeface="Consolas" pitchFamily="49" charset="0"/>
              </a:rPr>
              <a:t>WGS</a:t>
            </a:r>
            <a:r>
              <a:rPr lang="en-US" altLang="ko-KR" baseline="-25000" dirty="0" err="1" smtClean="0">
                <a:latin typeface="Consolas" pitchFamily="49" charset="0"/>
                <a:cs typeface="Consolas" pitchFamily="49" charset="0"/>
              </a:rPr>
              <a:t>opt</a:t>
            </a:r>
            <a:r>
              <a:rPr lang="en-US" altLang="ko-KR" dirty="0" smtClean="0">
                <a:latin typeface="Consolas" pitchFamily="49" charset="0"/>
                <a:cs typeface="Consolas" pitchFamily="49" charset="0"/>
              </a:rPr>
              <a:t> that make all CPU cores have almost the same number of work-groups</a:t>
            </a:r>
            <a:endParaRPr lang="en-US" altLang="ko-KR" b="1" dirty="0" smtClean="0">
              <a:latin typeface="Consolas" pitchFamily="49" charset="0"/>
              <a:cs typeface="Consolas" pitchFamily="49" charset="0"/>
            </a:endParaRPr>
          </a:p>
        </p:txBody>
      </p:sp>
      <p:cxnSp>
        <p:nvCxnSpPr>
          <p:cNvPr id="12" name="직선 화살표 연결선 11"/>
          <p:cNvCxnSpPr>
            <a:stCxn id="6" idx="2"/>
            <a:endCxn id="11" idx="0"/>
          </p:cNvCxnSpPr>
          <p:nvPr/>
        </p:nvCxnSpPr>
        <p:spPr>
          <a:xfrm flipH="1">
            <a:off x="3889104" y="4365104"/>
            <a:ext cx="5117" cy="43204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68344" y="2924944"/>
            <a:ext cx="1146994" cy="646331"/>
          </a:xfrm>
          <a:prstGeom prst="rect">
            <a:avLst/>
          </a:prstGeom>
          <a:noFill/>
        </p:spPr>
        <p:txBody>
          <a:bodyPr wrap="none" rtlCol="0">
            <a:spAutoFit/>
          </a:bodyPr>
          <a:lstStyle/>
          <a:p>
            <a:pPr algn="ctr"/>
            <a:r>
              <a:rPr lang="en-US" dirty="0">
                <a:latin typeface="Arial"/>
                <a:cs typeface="Arial"/>
              </a:rPr>
              <a:t>c</a:t>
            </a:r>
            <a:r>
              <a:rPr lang="en-US" dirty="0" smtClean="0">
                <a:latin typeface="Arial"/>
                <a:cs typeface="Arial"/>
              </a:rPr>
              <a:t>ache </a:t>
            </a:r>
          </a:p>
          <a:p>
            <a:pPr algn="ctr"/>
            <a:r>
              <a:rPr lang="en-US" dirty="0" smtClean="0">
                <a:latin typeface="Arial"/>
                <a:cs typeface="Arial"/>
              </a:rPr>
              <a:t>utilization</a:t>
            </a:r>
            <a:endParaRPr lang="en-US" dirty="0">
              <a:latin typeface="Arial"/>
              <a:cs typeface="Arial"/>
            </a:endParaRPr>
          </a:p>
        </p:txBody>
      </p:sp>
      <p:sp>
        <p:nvSpPr>
          <p:cNvPr id="9" name="Right Brace 8"/>
          <p:cNvSpPr/>
          <p:nvPr/>
        </p:nvSpPr>
        <p:spPr>
          <a:xfrm>
            <a:off x="7380312" y="2348880"/>
            <a:ext cx="288032" cy="17281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655384" y="4942909"/>
            <a:ext cx="1172917" cy="646331"/>
          </a:xfrm>
          <a:prstGeom prst="rect">
            <a:avLst/>
          </a:prstGeom>
          <a:noFill/>
        </p:spPr>
        <p:txBody>
          <a:bodyPr wrap="none" rtlCol="0">
            <a:spAutoFit/>
          </a:bodyPr>
          <a:lstStyle/>
          <a:p>
            <a:pPr algn="ctr"/>
            <a:r>
              <a:rPr lang="en-US" dirty="0" smtClean="0">
                <a:latin typeface="Arial"/>
                <a:cs typeface="Arial"/>
              </a:rPr>
              <a:t>load</a:t>
            </a:r>
          </a:p>
          <a:p>
            <a:pPr algn="ctr"/>
            <a:r>
              <a:rPr lang="en-US" dirty="0" smtClean="0">
                <a:latin typeface="Arial"/>
                <a:cs typeface="Arial"/>
              </a:rPr>
              <a:t>balancing</a:t>
            </a:r>
            <a:endParaRPr lang="en-US" dirty="0">
              <a:latin typeface="Arial"/>
              <a:cs typeface="Arial"/>
            </a:endParaRPr>
          </a:p>
        </p:txBody>
      </p:sp>
      <p:cxnSp>
        <p:nvCxnSpPr>
          <p:cNvPr id="14" name="Straight Connector 13"/>
          <p:cNvCxnSpPr/>
          <p:nvPr/>
        </p:nvCxnSpPr>
        <p:spPr>
          <a:xfrm>
            <a:off x="7380312" y="5229200"/>
            <a:ext cx="21602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420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Selection Framework</a:t>
            </a:r>
            <a:endParaRPr lang="ko-KR" altLang="en-US" dirty="0"/>
          </a:p>
        </p:txBody>
      </p:sp>
      <p:sp>
        <p:nvSpPr>
          <p:cNvPr id="3" name="슬라이드 번호 개체 틀 2"/>
          <p:cNvSpPr>
            <a:spLocks noGrp="1"/>
          </p:cNvSpPr>
          <p:nvPr>
            <p:ph type="sldNum" sz="quarter" idx="12"/>
          </p:nvPr>
        </p:nvSpPr>
        <p:spPr/>
        <p:txBody>
          <a:bodyPr/>
          <a:lstStyle/>
          <a:p>
            <a:pPr>
              <a:defRPr/>
            </a:pPr>
            <a:fld id="{6ADCB5ED-70B9-4AB9-B50E-A097B36885C9}" type="slidenum">
              <a:rPr lang="ko-KR" altLang="en-US" smtClean="0"/>
              <a:pPr>
                <a:defRPr/>
              </a:pPr>
              <a:t>19</a:t>
            </a:fld>
            <a:endParaRPr lang="ko-KR" altLang="en-US"/>
          </a:p>
        </p:txBody>
      </p:sp>
      <p:grpSp>
        <p:nvGrpSpPr>
          <p:cNvPr id="22" name="Group 21"/>
          <p:cNvGrpSpPr/>
          <p:nvPr/>
        </p:nvGrpSpPr>
        <p:grpSpPr>
          <a:xfrm>
            <a:off x="1475656" y="1484784"/>
            <a:ext cx="6192688" cy="2346920"/>
            <a:chOff x="1475656" y="1761190"/>
            <a:chExt cx="5904656" cy="2142522"/>
          </a:xfrm>
        </p:grpSpPr>
        <p:sp>
          <p:nvSpPr>
            <p:cNvPr id="4" name="모서리가 둥근 직사각형 3"/>
            <p:cNvSpPr/>
            <p:nvPr/>
          </p:nvSpPr>
          <p:spPr>
            <a:xfrm>
              <a:off x="1475656" y="1870702"/>
              <a:ext cx="1296144" cy="48005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Arial" pitchFamily="34" charset="0"/>
                  <a:cs typeface="Arial" pitchFamily="34" charset="0"/>
                </a:rPr>
                <a:t>kernel code</a:t>
              </a:r>
              <a:endParaRPr lang="ko-KR" altLang="en-US" sz="1600" dirty="0">
                <a:solidFill>
                  <a:schemeClr val="tx1"/>
                </a:solidFill>
                <a:latin typeface="Arial" pitchFamily="34" charset="0"/>
                <a:cs typeface="Arial" pitchFamily="34" charset="0"/>
              </a:endParaRPr>
            </a:p>
          </p:txBody>
        </p:sp>
        <p:sp>
          <p:nvSpPr>
            <p:cNvPr id="5" name="직사각형 4"/>
            <p:cNvSpPr/>
            <p:nvPr/>
          </p:nvSpPr>
          <p:spPr>
            <a:xfrm>
              <a:off x="3275856" y="1870702"/>
              <a:ext cx="1784038" cy="480053"/>
            </a:xfrm>
            <a:prstGeom prst="rect">
              <a:avLst/>
            </a:prstGeom>
            <a:solidFill>
              <a:schemeClr val="accent3">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solidFill>
                    <a:schemeClr val="tx1"/>
                  </a:solidFill>
                  <a:latin typeface="Arial" pitchFamily="34" charset="0"/>
                  <a:cs typeface="Arial" pitchFamily="34" charset="0"/>
                </a:rPr>
                <a:t>Code generator</a:t>
              </a:r>
            </a:p>
          </p:txBody>
        </p:sp>
        <p:sp>
          <p:nvSpPr>
            <p:cNvPr id="6" name="모서리가 둥근 직사각형 5"/>
            <p:cNvSpPr/>
            <p:nvPr/>
          </p:nvSpPr>
          <p:spPr>
            <a:xfrm>
              <a:off x="3275856" y="2446766"/>
              <a:ext cx="1784038" cy="432048"/>
            </a:xfrm>
            <a:prstGeom prst="round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solidFill>
                    <a:schemeClr val="tx1"/>
                  </a:solidFill>
                  <a:latin typeface="Arial" pitchFamily="34" charset="0"/>
                  <a:cs typeface="Arial" pitchFamily="34" charset="0"/>
                </a:rPr>
                <a:t>Search library</a:t>
              </a:r>
              <a:endParaRPr lang="ko-KR" altLang="en-US" sz="1600" b="1" dirty="0">
                <a:solidFill>
                  <a:schemeClr val="tx1"/>
                </a:solidFill>
                <a:latin typeface="Arial" pitchFamily="34" charset="0"/>
                <a:cs typeface="Arial" pitchFamily="34" charset="0"/>
              </a:endParaRPr>
            </a:p>
          </p:txBody>
        </p:sp>
        <p:sp>
          <p:nvSpPr>
            <p:cNvPr id="7" name="직사각형 6"/>
            <p:cNvSpPr/>
            <p:nvPr/>
          </p:nvSpPr>
          <p:spPr>
            <a:xfrm>
              <a:off x="3131840" y="1761190"/>
              <a:ext cx="2088232" cy="1224136"/>
            </a:xfrm>
            <a:prstGeom prst="rect">
              <a:avLst/>
            </a:prstGeom>
            <a:noFill/>
            <a:ln w="19050">
              <a:solidFill>
                <a:schemeClr val="tx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smtClean="0">
                <a:solidFill>
                  <a:schemeClr val="tx1"/>
                </a:solidFill>
                <a:latin typeface="Arial" pitchFamily="34" charset="0"/>
                <a:cs typeface="Arial" pitchFamily="34" charset="0"/>
              </a:endParaRPr>
            </a:p>
          </p:txBody>
        </p:sp>
        <p:sp>
          <p:nvSpPr>
            <p:cNvPr id="8" name="모서리가 둥근 직사각형 7"/>
            <p:cNvSpPr/>
            <p:nvPr/>
          </p:nvSpPr>
          <p:spPr>
            <a:xfrm>
              <a:off x="3131840" y="2996952"/>
              <a:ext cx="2088232" cy="360040"/>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Arial" pitchFamily="34" charset="0"/>
                  <a:cs typeface="Arial" pitchFamily="34" charset="0"/>
                </a:rPr>
                <a:t>Selection framework</a:t>
              </a:r>
              <a:endParaRPr lang="ko-KR" altLang="en-US" sz="1600" dirty="0">
                <a:solidFill>
                  <a:schemeClr val="tx1"/>
                </a:solidFill>
                <a:latin typeface="Arial" pitchFamily="34" charset="0"/>
                <a:cs typeface="Arial" pitchFamily="34" charset="0"/>
              </a:endParaRPr>
            </a:p>
          </p:txBody>
        </p:sp>
        <p:sp>
          <p:nvSpPr>
            <p:cNvPr id="9" name="직사각형 8"/>
            <p:cNvSpPr/>
            <p:nvPr/>
          </p:nvSpPr>
          <p:spPr>
            <a:xfrm>
              <a:off x="5668282" y="1798694"/>
              <a:ext cx="1712030" cy="480053"/>
            </a:xfrm>
            <a:prstGeom prst="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Arial" pitchFamily="34" charset="0"/>
                  <a:cs typeface="Arial" pitchFamily="34" charset="0"/>
                </a:rPr>
                <a:t>C++ compiler</a:t>
              </a:r>
            </a:p>
          </p:txBody>
        </p:sp>
        <p:cxnSp>
          <p:nvCxnSpPr>
            <p:cNvPr id="10" name="직선 화살표 연결선 9"/>
            <p:cNvCxnSpPr>
              <a:stCxn id="4" idx="3"/>
              <a:endCxn id="5" idx="1"/>
            </p:cNvCxnSpPr>
            <p:nvPr/>
          </p:nvCxnSpPr>
          <p:spPr>
            <a:xfrm>
              <a:off x="2771800" y="2110729"/>
              <a:ext cx="504056" cy="0"/>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꺾인 연결선 10"/>
            <p:cNvCxnSpPr>
              <a:stCxn id="6" idx="3"/>
            </p:cNvCxnSpPr>
            <p:nvPr/>
          </p:nvCxnSpPr>
          <p:spPr>
            <a:xfrm flipV="1">
              <a:off x="5059894" y="2158734"/>
              <a:ext cx="608388" cy="504056"/>
            </a:xfrm>
            <a:prstGeom prst="bentConnector3">
              <a:avLst>
                <a:gd name="adj1" fmla="val 6383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9" idx="2"/>
              <a:endCxn id="13" idx="0"/>
            </p:cNvCxnSpPr>
            <p:nvPr/>
          </p:nvCxnSpPr>
          <p:spPr>
            <a:xfrm>
              <a:off x="6524297" y="2278747"/>
              <a:ext cx="0" cy="168019"/>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5668282" y="2446766"/>
              <a:ext cx="1712030" cy="720080"/>
            </a:xfrm>
            <a:prstGeom prst="rect">
              <a:avLst/>
            </a:prstGeom>
            <a:solidFill>
              <a:schemeClr val="accent1">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Arial" pitchFamily="34" charset="0"/>
                  <a:cs typeface="Arial" pitchFamily="34" charset="0"/>
                </a:rPr>
                <a:t>Work-group </a:t>
              </a:r>
              <a:r>
                <a:rPr lang="en-US" altLang="ko-KR" sz="1600" dirty="0">
                  <a:solidFill>
                    <a:schemeClr val="tx1"/>
                  </a:solidFill>
                  <a:latin typeface="Arial" pitchFamily="34" charset="0"/>
                  <a:cs typeface="Arial" pitchFamily="34" charset="0"/>
                </a:rPr>
                <a:t>size </a:t>
              </a:r>
              <a:r>
                <a:rPr lang="en-US" altLang="ko-KR" sz="1600" dirty="0" smtClean="0">
                  <a:solidFill>
                    <a:schemeClr val="tx1"/>
                  </a:solidFill>
                  <a:latin typeface="Arial" pitchFamily="34" charset="0"/>
                  <a:cs typeface="Arial" pitchFamily="34" charset="0"/>
                </a:rPr>
                <a:t/>
              </a:r>
              <a:br>
                <a:rPr lang="en-US" altLang="ko-KR" sz="1600" dirty="0" smtClean="0">
                  <a:solidFill>
                    <a:schemeClr val="tx1"/>
                  </a:solidFill>
                  <a:latin typeface="Arial" pitchFamily="34" charset="0"/>
                  <a:cs typeface="Arial" pitchFamily="34" charset="0"/>
                </a:rPr>
              </a:br>
              <a:r>
                <a:rPr lang="en-US" altLang="ko-KR" sz="1600" dirty="0" smtClean="0">
                  <a:solidFill>
                    <a:schemeClr val="tx1"/>
                  </a:solidFill>
                  <a:latin typeface="Arial" pitchFamily="34" charset="0"/>
                  <a:cs typeface="Arial" pitchFamily="34" charset="0"/>
                </a:rPr>
                <a:t>finder</a:t>
              </a:r>
              <a:endParaRPr lang="en-US" altLang="ko-KR" sz="1600" dirty="0">
                <a:solidFill>
                  <a:schemeClr val="tx1"/>
                </a:solidFill>
                <a:latin typeface="Arial" pitchFamily="34" charset="0"/>
                <a:cs typeface="Arial" pitchFamily="34" charset="0"/>
              </a:endParaRPr>
            </a:p>
          </p:txBody>
        </p:sp>
        <p:cxnSp>
          <p:nvCxnSpPr>
            <p:cNvPr id="14" name="꺾인 연결선 13"/>
            <p:cNvCxnSpPr>
              <a:stCxn id="5" idx="3"/>
            </p:cNvCxnSpPr>
            <p:nvPr/>
          </p:nvCxnSpPr>
          <p:spPr>
            <a:xfrm flipV="1">
              <a:off x="5059894" y="1942710"/>
              <a:ext cx="608388" cy="16801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2483768" y="3471664"/>
              <a:ext cx="3672408"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b="1" dirty="0" smtClean="0">
                  <a:latin typeface="Calibri" pitchFamily="34" charset="0"/>
                  <a:cs typeface="Consolas" pitchFamily="49" charset="0"/>
                </a:rPr>
                <a:t>Selection Framework</a:t>
              </a:r>
              <a:endParaRPr lang="ko-KR" altLang="en-US" sz="2000" b="1" dirty="0">
                <a:latin typeface="Calibri" pitchFamily="34" charset="0"/>
                <a:cs typeface="Consolas" pitchFamily="49" charset="0"/>
              </a:endParaRPr>
            </a:p>
          </p:txBody>
        </p:sp>
      </p:grpSp>
      <p:grpSp>
        <p:nvGrpSpPr>
          <p:cNvPr id="23" name="Group 22"/>
          <p:cNvGrpSpPr/>
          <p:nvPr/>
        </p:nvGrpSpPr>
        <p:grpSpPr>
          <a:xfrm>
            <a:off x="1331640" y="4437112"/>
            <a:ext cx="6552728" cy="1659474"/>
            <a:chOff x="1331640" y="4621599"/>
            <a:chExt cx="6264696" cy="1413178"/>
          </a:xfrm>
        </p:grpSpPr>
        <p:cxnSp>
          <p:nvCxnSpPr>
            <p:cNvPr id="15" name="직선 화살표 연결선 14"/>
            <p:cNvCxnSpPr>
              <a:stCxn id="17" idx="6"/>
              <a:endCxn id="16" idx="1"/>
            </p:cNvCxnSpPr>
            <p:nvPr/>
          </p:nvCxnSpPr>
          <p:spPr>
            <a:xfrm flipV="1">
              <a:off x="2915816" y="4997408"/>
              <a:ext cx="432048" cy="2495"/>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347864" y="4621599"/>
              <a:ext cx="1712030" cy="751617"/>
            </a:xfrm>
            <a:prstGeom prst="rect">
              <a:avLst/>
            </a:prstGeom>
            <a:solidFill>
              <a:schemeClr val="accent1">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Arial" pitchFamily="34" charset="0"/>
                  <a:cs typeface="Arial" pitchFamily="34" charset="0"/>
                </a:rPr>
                <a:t>Work-group </a:t>
              </a:r>
              <a:r>
                <a:rPr lang="en-US" altLang="ko-KR" sz="1600" dirty="0">
                  <a:solidFill>
                    <a:schemeClr val="tx1"/>
                  </a:solidFill>
                  <a:latin typeface="Arial" pitchFamily="34" charset="0"/>
                  <a:cs typeface="Arial" pitchFamily="34" charset="0"/>
                </a:rPr>
                <a:t>size </a:t>
              </a:r>
              <a:r>
                <a:rPr lang="en-US" altLang="ko-KR" sz="1600" dirty="0" smtClean="0">
                  <a:solidFill>
                    <a:schemeClr val="tx1"/>
                  </a:solidFill>
                  <a:latin typeface="Arial" pitchFamily="34" charset="0"/>
                  <a:cs typeface="Arial" pitchFamily="34" charset="0"/>
                </a:rPr>
                <a:t/>
              </a:r>
              <a:br>
                <a:rPr lang="en-US" altLang="ko-KR" sz="1600" dirty="0" smtClean="0">
                  <a:solidFill>
                    <a:schemeClr val="tx1"/>
                  </a:solidFill>
                  <a:latin typeface="Arial" pitchFamily="34" charset="0"/>
                  <a:cs typeface="Arial" pitchFamily="34" charset="0"/>
                </a:rPr>
              </a:br>
              <a:r>
                <a:rPr lang="en-US" altLang="ko-KR" sz="1600" dirty="0" smtClean="0">
                  <a:solidFill>
                    <a:schemeClr val="tx1"/>
                  </a:solidFill>
                  <a:latin typeface="Arial" pitchFamily="34" charset="0"/>
                  <a:cs typeface="Arial" pitchFamily="34" charset="0"/>
                </a:rPr>
                <a:t>finder</a:t>
              </a:r>
              <a:endParaRPr lang="en-US" altLang="ko-KR" sz="1600" dirty="0">
                <a:solidFill>
                  <a:schemeClr val="tx1"/>
                </a:solidFill>
                <a:latin typeface="Arial" pitchFamily="34" charset="0"/>
                <a:cs typeface="Arial" pitchFamily="34" charset="0"/>
              </a:endParaRPr>
            </a:p>
          </p:txBody>
        </p:sp>
        <p:sp>
          <p:nvSpPr>
            <p:cNvPr id="17" name="타원 16"/>
            <p:cNvSpPr/>
            <p:nvPr/>
          </p:nvSpPr>
          <p:spPr>
            <a:xfrm>
              <a:off x="1331640" y="4657604"/>
              <a:ext cx="1584176" cy="68459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smtClean="0">
                  <a:solidFill>
                    <a:schemeClr val="tx1"/>
                  </a:solidFill>
                  <a:latin typeface="Arial" pitchFamily="34" charset="0"/>
                  <a:cs typeface="Arial" pitchFamily="34" charset="0"/>
                </a:rPr>
                <a:t>run-time</a:t>
              </a:r>
            </a:p>
            <a:p>
              <a:pPr algn="ctr"/>
              <a:r>
                <a:rPr lang="en-US" altLang="ko-KR" sz="1600" dirty="0" smtClean="0">
                  <a:solidFill>
                    <a:schemeClr val="tx1"/>
                  </a:solidFill>
                  <a:latin typeface="Arial" pitchFamily="34" charset="0"/>
                  <a:cs typeface="Arial" pitchFamily="34" charset="0"/>
                </a:rPr>
                <a:t>parameters</a:t>
              </a:r>
              <a:endParaRPr lang="ko-KR" altLang="en-US" sz="1600" dirty="0">
                <a:solidFill>
                  <a:schemeClr val="tx1"/>
                </a:solidFill>
                <a:latin typeface="Arial" pitchFamily="34" charset="0"/>
                <a:cs typeface="Arial" pitchFamily="34" charset="0"/>
              </a:endParaRPr>
            </a:p>
          </p:txBody>
        </p:sp>
        <p:sp>
          <p:nvSpPr>
            <p:cNvPr id="18" name="타원 17"/>
            <p:cNvSpPr/>
            <p:nvPr/>
          </p:nvSpPr>
          <p:spPr>
            <a:xfrm>
              <a:off x="5508104" y="4657604"/>
              <a:ext cx="2088232" cy="68898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1600" dirty="0" smtClean="0">
                  <a:solidFill>
                    <a:schemeClr val="tx1"/>
                  </a:solidFill>
                  <a:latin typeface="Arial" pitchFamily="34" charset="0"/>
                  <a:cs typeface="Arial" pitchFamily="34" charset="0"/>
                </a:rPr>
                <a:t>work-group size</a:t>
              </a:r>
              <a:endParaRPr lang="ko-KR" altLang="en-US" sz="1600" dirty="0">
                <a:solidFill>
                  <a:schemeClr val="tx1"/>
                </a:solidFill>
                <a:latin typeface="Arial" pitchFamily="34" charset="0"/>
                <a:cs typeface="Arial" pitchFamily="34" charset="0"/>
              </a:endParaRPr>
            </a:p>
          </p:txBody>
        </p:sp>
        <p:cxnSp>
          <p:nvCxnSpPr>
            <p:cNvPr id="19" name="직선 화살표 연결선 18"/>
            <p:cNvCxnSpPr>
              <a:stCxn id="16" idx="3"/>
              <a:endCxn id="18" idx="2"/>
            </p:cNvCxnSpPr>
            <p:nvPr/>
          </p:nvCxnSpPr>
          <p:spPr>
            <a:xfrm>
              <a:off x="5059894" y="4997408"/>
              <a:ext cx="448210" cy="4687"/>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1" name="직사각형 20"/>
            <p:cNvSpPr/>
            <p:nvPr/>
          </p:nvSpPr>
          <p:spPr>
            <a:xfrm>
              <a:off x="2480696" y="5602729"/>
              <a:ext cx="3672408"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b="1" dirty="0" smtClean="0">
                  <a:latin typeface="Calibri" pitchFamily="34" charset="0"/>
                  <a:cs typeface="Consolas" pitchFamily="49" charset="0"/>
                </a:rPr>
                <a:t>Selection Process</a:t>
              </a:r>
              <a:endParaRPr lang="ko-KR" altLang="en-US" sz="2000" b="1" dirty="0">
                <a:latin typeface="Calibri" pitchFamily="34" charset="0"/>
                <a:cs typeface="Consolas" pitchFamily="49" charset="0"/>
              </a:endParaRPr>
            </a:p>
          </p:txBody>
        </p:sp>
      </p:grpSp>
    </p:spTree>
    <p:extLst>
      <p:ext uri="{BB962C8B-B14F-4D97-AF65-F5344CB8AC3E}">
        <p14:creationId xmlns:p14="http://schemas.microsoft.com/office/powerpoint/2010/main" val="3335976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 Finding a Good Work-group Size</a:t>
            </a:r>
            <a:endParaRPr lang="en-US" dirty="0"/>
          </a:p>
        </p:txBody>
      </p:sp>
      <p:sp>
        <p:nvSpPr>
          <p:cNvPr id="4" name="Date Placeholder 3"/>
          <p:cNvSpPr>
            <a:spLocks noGrp="1"/>
          </p:cNvSpPr>
          <p:nvPr>
            <p:ph type="dt" sz="half" idx="10"/>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D97DADC7-F95C-4572-B726-CA9D877279DB}" type="slidenum">
              <a:rPr lang="ko-KR" altLang="en-US" smtClean="0"/>
              <a:pPr/>
              <a:t>2</a:t>
            </a:fld>
            <a:endParaRPr lang="ko-KR" altLang="en-US" dirty="0"/>
          </a:p>
        </p:txBody>
      </p:sp>
      <p:sp>
        <p:nvSpPr>
          <p:cNvPr id="6" name="TextBox 5"/>
          <p:cNvSpPr txBox="1"/>
          <p:nvPr/>
        </p:nvSpPr>
        <p:spPr>
          <a:xfrm>
            <a:off x="3748981" y="1412776"/>
            <a:ext cx="2047155" cy="40011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2000" dirty="0" smtClean="0">
                <a:latin typeface="Arial"/>
                <a:cs typeface="Arial"/>
              </a:rPr>
              <a:t>Work-group size</a:t>
            </a:r>
            <a:endParaRPr lang="en-US" sz="2000" dirty="0">
              <a:latin typeface="Arial"/>
              <a:cs typeface="Arial"/>
            </a:endParaRPr>
          </a:p>
        </p:txBody>
      </p:sp>
      <p:sp>
        <p:nvSpPr>
          <p:cNvPr id="7" name="TextBox 6"/>
          <p:cNvSpPr txBox="1"/>
          <p:nvPr/>
        </p:nvSpPr>
        <p:spPr>
          <a:xfrm>
            <a:off x="1188655" y="4077072"/>
            <a:ext cx="2879289" cy="52322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ctr"/>
            <a:r>
              <a:rPr lang="en-US" sz="2800" dirty="0" smtClean="0">
                <a:latin typeface="Arial"/>
                <a:cs typeface="Arial"/>
              </a:rPr>
              <a:t>Manual selection</a:t>
            </a:r>
            <a:endParaRPr lang="en-US" sz="2800" dirty="0">
              <a:latin typeface="Arial"/>
              <a:cs typeface="Arial"/>
            </a:endParaRPr>
          </a:p>
        </p:txBody>
      </p:sp>
      <p:sp>
        <p:nvSpPr>
          <p:cNvPr id="8" name="TextBox 7"/>
          <p:cNvSpPr txBox="1"/>
          <p:nvPr/>
        </p:nvSpPr>
        <p:spPr>
          <a:xfrm>
            <a:off x="4860032" y="4077072"/>
            <a:ext cx="3298148" cy="523220"/>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ctr"/>
            <a:r>
              <a:rPr lang="en-US" sz="2800" dirty="0" smtClean="0">
                <a:latin typeface="Arial"/>
                <a:cs typeface="Arial"/>
              </a:rPr>
              <a:t>Automatic selection</a:t>
            </a:r>
            <a:endParaRPr lang="en-US" sz="2800" dirty="0">
              <a:latin typeface="Arial"/>
              <a:cs typeface="Arial"/>
            </a:endParaRPr>
          </a:p>
        </p:txBody>
      </p:sp>
      <p:sp>
        <p:nvSpPr>
          <p:cNvPr id="12" name="TextBox 11"/>
          <p:cNvSpPr txBox="1"/>
          <p:nvPr/>
        </p:nvSpPr>
        <p:spPr>
          <a:xfrm>
            <a:off x="1682968" y="4744308"/>
            <a:ext cx="1890662" cy="369332"/>
          </a:xfrm>
          <a:prstGeom prst="rect">
            <a:avLst/>
          </a:prstGeom>
          <a:noFill/>
        </p:spPr>
        <p:txBody>
          <a:bodyPr wrap="none" rtlCol="0">
            <a:spAutoFit/>
          </a:bodyPr>
          <a:lstStyle/>
          <a:p>
            <a:r>
              <a:rPr lang="en-US" dirty="0" smtClean="0">
                <a:latin typeface="Arial"/>
                <a:cs typeface="Arial"/>
              </a:rPr>
              <a:t>By programmers</a:t>
            </a:r>
            <a:endParaRPr lang="en-US" dirty="0">
              <a:latin typeface="Arial"/>
              <a:cs typeface="Arial"/>
            </a:endParaRPr>
          </a:p>
        </p:txBody>
      </p:sp>
      <p:sp>
        <p:nvSpPr>
          <p:cNvPr id="13" name="TextBox 12"/>
          <p:cNvSpPr txBox="1"/>
          <p:nvPr/>
        </p:nvSpPr>
        <p:spPr>
          <a:xfrm>
            <a:off x="1687195" y="5170365"/>
            <a:ext cx="1882208" cy="369332"/>
          </a:xfrm>
          <a:prstGeom prst="rect">
            <a:avLst/>
          </a:prstGeom>
          <a:noFill/>
        </p:spPr>
        <p:txBody>
          <a:bodyPr wrap="none" rtlCol="0">
            <a:spAutoFit/>
          </a:bodyPr>
          <a:lstStyle/>
          <a:p>
            <a:r>
              <a:rPr lang="en-US" dirty="0" smtClean="0">
                <a:latin typeface="Arial"/>
                <a:cs typeface="Arial"/>
              </a:rPr>
              <a:t>Time-consuming</a:t>
            </a:r>
            <a:endParaRPr lang="en-US" dirty="0">
              <a:latin typeface="Arial"/>
              <a:cs typeface="Arial"/>
            </a:endParaRPr>
          </a:p>
        </p:txBody>
      </p:sp>
      <p:sp>
        <p:nvSpPr>
          <p:cNvPr id="14" name="TextBox 13"/>
          <p:cNvSpPr txBox="1"/>
          <p:nvPr/>
        </p:nvSpPr>
        <p:spPr>
          <a:xfrm>
            <a:off x="1907207" y="5596422"/>
            <a:ext cx="1442184" cy="369332"/>
          </a:xfrm>
          <a:prstGeom prst="rect">
            <a:avLst/>
          </a:prstGeom>
          <a:noFill/>
        </p:spPr>
        <p:txBody>
          <a:bodyPr wrap="none" rtlCol="0">
            <a:spAutoFit/>
          </a:bodyPr>
          <a:lstStyle/>
          <a:p>
            <a:r>
              <a:rPr lang="en-US" dirty="0" smtClean="0">
                <a:latin typeface="Arial"/>
                <a:cs typeface="Arial"/>
              </a:rPr>
              <a:t>Not portable</a:t>
            </a:r>
            <a:endParaRPr lang="en-US" dirty="0">
              <a:latin typeface="Arial"/>
              <a:cs typeface="Arial"/>
            </a:endParaRPr>
          </a:p>
        </p:txBody>
      </p:sp>
      <p:grpSp>
        <p:nvGrpSpPr>
          <p:cNvPr id="180" name="Group 179"/>
          <p:cNvGrpSpPr/>
          <p:nvPr/>
        </p:nvGrpSpPr>
        <p:grpSpPr>
          <a:xfrm>
            <a:off x="3923928" y="1988840"/>
            <a:ext cx="1670981" cy="1138482"/>
            <a:chOff x="2757003" y="1786462"/>
            <a:chExt cx="2880320" cy="2125862"/>
          </a:xfrm>
        </p:grpSpPr>
        <p:grpSp>
          <p:nvGrpSpPr>
            <p:cNvPr id="15" name="그룹 56"/>
            <p:cNvGrpSpPr/>
            <p:nvPr/>
          </p:nvGrpSpPr>
          <p:grpSpPr>
            <a:xfrm>
              <a:off x="2832361" y="1858470"/>
              <a:ext cx="2726240" cy="576064"/>
              <a:chOff x="1197672" y="1268760"/>
              <a:chExt cx="2726240" cy="576064"/>
            </a:xfrm>
          </p:grpSpPr>
          <p:grpSp>
            <p:nvGrpSpPr>
              <p:cNvPr id="16" name="그룹 16"/>
              <p:cNvGrpSpPr/>
              <p:nvPr/>
            </p:nvGrpSpPr>
            <p:grpSpPr>
              <a:xfrm>
                <a:off x="1197672" y="1268760"/>
                <a:ext cx="576048" cy="576064"/>
                <a:chOff x="1187624" y="1484784"/>
                <a:chExt cx="576048" cy="576064"/>
              </a:xfrm>
            </p:grpSpPr>
            <p:grpSp>
              <p:nvGrpSpPr>
                <p:cNvPr id="56" name="그룹 7"/>
                <p:cNvGrpSpPr/>
                <p:nvPr/>
              </p:nvGrpSpPr>
              <p:grpSpPr>
                <a:xfrm>
                  <a:off x="1187624" y="1484784"/>
                  <a:ext cx="576048" cy="144016"/>
                  <a:chOff x="1187624" y="1484784"/>
                  <a:chExt cx="576048" cy="144016"/>
                </a:xfrm>
              </p:grpSpPr>
              <p:sp>
                <p:nvSpPr>
                  <p:cNvPr id="65" name="직사각형 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직사각형 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7" name="그룹 8"/>
                <p:cNvGrpSpPr/>
                <p:nvPr/>
              </p:nvGrpSpPr>
              <p:grpSpPr>
                <a:xfrm>
                  <a:off x="1187624" y="1700808"/>
                  <a:ext cx="576048" cy="144016"/>
                  <a:chOff x="1187624" y="1484784"/>
                  <a:chExt cx="576048" cy="144016"/>
                </a:xfrm>
              </p:grpSpPr>
              <p:sp>
                <p:nvSpPr>
                  <p:cNvPr id="62" name="직사각형 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1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1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8" name="그룹 12"/>
                <p:cNvGrpSpPr/>
                <p:nvPr/>
              </p:nvGrpSpPr>
              <p:grpSpPr>
                <a:xfrm>
                  <a:off x="1187624" y="1916832"/>
                  <a:ext cx="576048" cy="144016"/>
                  <a:chOff x="1187624" y="1484784"/>
                  <a:chExt cx="576048" cy="144016"/>
                </a:xfrm>
              </p:grpSpPr>
              <p:sp>
                <p:nvSpPr>
                  <p:cNvPr id="59" name="직사각형 1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1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1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7" name="그룹 17"/>
              <p:cNvGrpSpPr/>
              <p:nvPr/>
            </p:nvGrpSpPr>
            <p:grpSpPr>
              <a:xfrm>
                <a:off x="1914403" y="1268760"/>
                <a:ext cx="576048" cy="576064"/>
                <a:chOff x="1187624" y="1484784"/>
                <a:chExt cx="576048" cy="576064"/>
              </a:xfrm>
            </p:grpSpPr>
            <p:grpSp>
              <p:nvGrpSpPr>
                <p:cNvPr id="44" name="그룹 18"/>
                <p:cNvGrpSpPr/>
                <p:nvPr/>
              </p:nvGrpSpPr>
              <p:grpSpPr>
                <a:xfrm>
                  <a:off x="1187624" y="1484784"/>
                  <a:ext cx="576048" cy="144016"/>
                  <a:chOff x="1187624" y="1484784"/>
                  <a:chExt cx="576048" cy="144016"/>
                </a:xfrm>
              </p:grpSpPr>
              <p:sp>
                <p:nvSpPr>
                  <p:cNvPr id="53" name="직사각형 2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2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2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 name="그룹 19"/>
                <p:cNvGrpSpPr/>
                <p:nvPr/>
              </p:nvGrpSpPr>
              <p:grpSpPr>
                <a:xfrm>
                  <a:off x="1187624" y="1700808"/>
                  <a:ext cx="576048" cy="144016"/>
                  <a:chOff x="1187624" y="1484784"/>
                  <a:chExt cx="576048" cy="144016"/>
                </a:xfrm>
              </p:grpSpPr>
              <p:sp>
                <p:nvSpPr>
                  <p:cNvPr id="50" name="직사각형 2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2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2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6" name="그룹 20"/>
                <p:cNvGrpSpPr/>
                <p:nvPr/>
              </p:nvGrpSpPr>
              <p:grpSpPr>
                <a:xfrm>
                  <a:off x="1187624" y="1916832"/>
                  <a:ext cx="576048" cy="144016"/>
                  <a:chOff x="1187624" y="1484784"/>
                  <a:chExt cx="576048" cy="144016"/>
                </a:xfrm>
              </p:grpSpPr>
              <p:sp>
                <p:nvSpPr>
                  <p:cNvPr id="47" name="직사각형 2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2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2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8" name="그룹 30"/>
              <p:cNvGrpSpPr/>
              <p:nvPr/>
            </p:nvGrpSpPr>
            <p:grpSpPr>
              <a:xfrm>
                <a:off x="2631134" y="1268760"/>
                <a:ext cx="576048" cy="576064"/>
                <a:chOff x="1187624" y="1484784"/>
                <a:chExt cx="576048" cy="576064"/>
              </a:xfrm>
            </p:grpSpPr>
            <p:grpSp>
              <p:nvGrpSpPr>
                <p:cNvPr id="32" name="그룹 31"/>
                <p:cNvGrpSpPr/>
                <p:nvPr/>
              </p:nvGrpSpPr>
              <p:grpSpPr>
                <a:xfrm>
                  <a:off x="1187624" y="1484784"/>
                  <a:ext cx="576048" cy="144016"/>
                  <a:chOff x="1187624" y="1484784"/>
                  <a:chExt cx="576048" cy="144016"/>
                </a:xfrm>
              </p:grpSpPr>
              <p:sp>
                <p:nvSpPr>
                  <p:cNvPr id="41" name="직사각형 4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 name="그룹 32"/>
                <p:cNvGrpSpPr/>
                <p:nvPr/>
              </p:nvGrpSpPr>
              <p:grpSpPr>
                <a:xfrm>
                  <a:off x="1187624" y="1700808"/>
                  <a:ext cx="576048" cy="144016"/>
                  <a:chOff x="1187624" y="1484784"/>
                  <a:chExt cx="576048" cy="144016"/>
                </a:xfrm>
              </p:grpSpPr>
              <p:sp>
                <p:nvSpPr>
                  <p:cNvPr id="38" name="직사각형 3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33"/>
                <p:cNvGrpSpPr/>
                <p:nvPr/>
              </p:nvGrpSpPr>
              <p:grpSpPr>
                <a:xfrm>
                  <a:off x="1187624" y="1916832"/>
                  <a:ext cx="576048" cy="144016"/>
                  <a:chOff x="1187624" y="1484784"/>
                  <a:chExt cx="576048" cy="144016"/>
                </a:xfrm>
              </p:grpSpPr>
              <p:sp>
                <p:nvSpPr>
                  <p:cNvPr id="35" name="직사각형 3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9" name="그룹 43"/>
              <p:cNvGrpSpPr/>
              <p:nvPr/>
            </p:nvGrpSpPr>
            <p:grpSpPr>
              <a:xfrm>
                <a:off x="3347864" y="1268760"/>
                <a:ext cx="576048" cy="576064"/>
                <a:chOff x="1187624" y="1484784"/>
                <a:chExt cx="576048" cy="576064"/>
              </a:xfrm>
            </p:grpSpPr>
            <p:grpSp>
              <p:nvGrpSpPr>
                <p:cNvPr id="20" name="그룹 44"/>
                <p:cNvGrpSpPr/>
                <p:nvPr/>
              </p:nvGrpSpPr>
              <p:grpSpPr>
                <a:xfrm>
                  <a:off x="1187624" y="1484784"/>
                  <a:ext cx="576048" cy="144016"/>
                  <a:chOff x="1187624" y="1484784"/>
                  <a:chExt cx="576048" cy="144016"/>
                </a:xfrm>
              </p:grpSpPr>
              <p:sp>
                <p:nvSpPr>
                  <p:cNvPr id="29" name="직사각형 5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5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5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45"/>
                <p:cNvGrpSpPr/>
                <p:nvPr/>
              </p:nvGrpSpPr>
              <p:grpSpPr>
                <a:xfrm>
                  <a:off x="1187624" y="1700808"/>
                  <a:ext cx="576048" cy="144016"/>
                  <a:chOff x="1187624" y="1484784"/>
                  <a:chExt cx="576048" cy="144016"/>
                </a:xfrm>
              </p:grpSpPr>
              <p:sp>
                <p:nvSpPr>
                  <p:cNvPr id="26" name="직사각형 5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5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5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그룹 46"/>
                <p:cNvGrpSpPr/>
                <p:nvPr/>
              </p:nvGrpSpPr>
              <p:grpSpPr>
                <a:xfrm>
                  <a:off x="1187624" y="1916832"/>
                  <a:ext cx="576048" cy="144016"/>
                  <a:chOff x="1187624" y="1484784"/>
                  <a:chExt cx="576048" cy="144016"/>
                </a:xfrm>
              </p:grpSpPr>
              <p:sp>
                <p:nvSpPr>
                  <p:cNvPr id="23" name="직사각형 4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4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4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68" name="그룹 110"/>
            <p:cNvGrpSpPr/>
            <p:nvPr/>
          </p:nvGrpSpPr>
          <p:grpSpPr>
            <a:xfrm>
              <a:off x="2832361" y="2561361"/>
              <a:ext cx="2726240" cy="576064"/>
              <a:chOff x="1197672" y="1268760"/>
              <a:chExt cx="2726240" cy="576064"/>
            </a:xfrm>
          </p:grpSpPr>
          <p:grpSp>
            <p:nvGrpSpPr>
              <p:cNvPr id="69" name="그룹 111"/>
              <p:cNvGrpSpPr/>
              <p:nvPr/>
            </p:nvGrpSpPr>
            <p:grpSpPr>
              <a:xfrm>
                <a:off x="1197672" y="1268760"/>
                <a:ext cx="576048" cy="576064"/>
                <a:chOff x="1187624" y="1484784"/>
                <a:chExt cx="576048" cy="576064"/>
              </a:xfrm>
            </p:grpSpPr>
            <p:grpSp>
              <p:nvGrpSpPr>
                <p:cNvPr id="109" name="그룹 151"/>
                <p:cNvGrpSpPr/>
                <p:nvPr/>
              </p:nvGrpSpPr>
              <p:grpSpPr>
                <a:xfrm>
                  <a:off x="1187624" y="1484784"/>
                  <a:ext cx="576048" cy="144016"/>
                  <a:chOff x="1187624" y="1484784"/>
                  <a:chExt cx="576048" cy="144016"/>
                </a:xfrm>
              </p:grpSpPr>
              <p:sp>
                <p:nvSpPr>
                  <p:cNvPr id="118" name="직사각형 16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19" name="직사각형 16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20" name="직사각형 16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10" name="그룹 152"/>
                <p:cNvGrpSpPr/>
                <p:nvPr/>
              </p:nvGrpSpPr>
              <p:grpSpPr>
                <a:xfrm>
                  <a:off x="1187624" y="1700808"/>
                  <a:ext cx="576048" cy="144016"/>
                  <a:chOff x="1187624" y="1484784"/>
                  <a:chExt cx="576048" cy="144016"/>
                </a:xfrm>
              </p:grpSpPr>
              <p:sp>
                <p:nvSpPr>
                  <p:cNvPr id="115" name="직사각형 15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16" name="직사각형 15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17" name="직사각형 15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11" name="그룹 153"/>
                <p:cNvGrpSpPr/>
                <p:nvPr/>
              </p:nvGrpSpPr>
              <p:grpSpPr>
                <a:xfrm>
                  <a:off x="1187624" y="1916832"/>
                  <a:ext cx="576048" cy="144016"/>
                  <a:chOff x="1187624" y="1484784"/>
                  <a:chExt cx="576048" cy="144016"/>
                </a:xfrm>
              </p:grpSpPr>
              <p:sp>
                <p:nvSpPr>
                  <p:cNvPr id="112" name="직사각형 15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13" name="직사각형 15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14" name="직사각형 15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grpSp>
            <p:nvGrpSpPr>
              <p:cNvPr id="70" name="그룹 112"/>
              <p:cNvGrpSpPr/>
              <p:nvPr/>
            </p:nvGrpSpPr>
            <p:grpSpPr>
              <a:xfrm>
                <a:off x="1914403" y="1268760"/>
                <a:ext cx="576048" cy="576064"/>
                <a:chOff x="1187624" y="1484784"/>
                <a:chExt cx="576048" cy="576064"/>
              </a:xfrm>
            </p:grpSpPr>
            <p:grpSp>
              <p:nvGrpSpPr>
                <p:cNvPr id="97" name="그룹 139"/>
                <p:cNvGrpSpPr/>
                <p:nvPr/>
              </p:nvGrpSpPr>
              <p:grpSpPr>
                <a:xfrm>
                  <a:off x="1187624" y="1484784"/>
                  <a:ext cx="576048" cy="144016"/>
                  <a:chOff x="1187624" y="1484784"/>
                  <a:chExt cx="576048" cy="144016"/>
                </a:xfrm>
              </p:grpSpPr>
              <p:sp>
                <p:nvSpPr>
                  <p:cNvPr id="106" name="직사각형 14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07" name="직사각형 14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08" name="직사각형 15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98" name="그룹 140"/>
                <p:cNvGrpSpPr/>
                <p:nvPr/>
              </p:nvGrpSpPr>
              <p:grpSpPr>
                <a:xfrm>
                  <a:off x="1187624" y="1700808"/>
                  <a:ext cx="576048" cy="144016"/>
                  <a:chOff x="1187624" y="1484784"/>
                  <a:chExt cx="576048" cy="144016"/>
                </a:xfrm>
              </p:grpSpPr>
              <p:sp>
                <p:nvSpPr>
                  <p:cNvPr id="103" name="직사각형 14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04" name="직사각형 14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05" name="직사각형 14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99" name="그룹 141"/>
                <p:cNvGrpSpPr/>
                <p:nvPr/>
              </p:nvGrpSpPr>
              <p:grpSpPr>
                <a:xfrm>
                  <a:off x="1187624" y="1916832"/>
                  <a:ext cx="576048" cy="144016"/>
                  <a:chOff x="1187624" y="1484784"/>
                  <a:chExt cx="576048" cy="144016"/>
                </a:xfrm>
              </p:grpSpPr>
              <p:sp>
                <p:nvSpPr>
                  <p:cNvPr id="100" name="직사각형 142"/>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01" name="직사각형 143"/>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02" name="직사각형 144"/>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grpSp>
            <p:nvGrpSpPr>
              <p:cNvPr id="71" name="그룹 113"/>
              <p:cNvGrpSpPr/>
              <p:nvPr/>
            </p:nvGrpSpPr>
            <p:grpSpPr>
              <a:xfrm>
                <a:off x="2631134" y="1268760"/>
                <a:ext cx="576048" cy="576064"/>
                <a:chOff x="1187624" y="1484784"/>
                <a:chExt cx="576048" cy="576064"/>
              </a:xfrm>
            </p:grpSpPr>
            <p:grpSp>
              <p:nvGrpSpPr>
                <p:cNvPr id="85" name="그룹 127"/>
                <p:cNvGrpSpPr/>
                <p:nvPr/>
              </p:nvGrpSpPr>
              <p:grpSpPr>
                <a:xfrm>
                  <a:off x="1187624" y="1484784"/>
                  <a:ext cx="576048" cy="144016"/>
                  <a:chOff x="1187624" y="1484784"/>
                  <a:chExt cx="576048" cy="144016"/>
                </a:xfrm>
              </p:grpSpPr>
              <p:sp>
                <p:nvSpPr>
                  <p:cNvPr id="94" name="직사각형 13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95" name="직사각형 13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96" name="직사각형 13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86" name="그룹 128"/>
                <p:cNvGrpSpPr/>
                <p:nvPr/>
              </p:nvGrpSpPr>
              <p:grpSpPr>
                <a:xfrm>
                  <a:off x="1187624" y="1700808"/>
                  <a:ext cx="576048" cy="144016"/>
                  <a:chOff x="1187624" y="1484784"/>
                  <a:chExt cx="576048" cy="144016"/>
                </a:xfrm>
              </p:grpSpPr>
              <p:sp>
                <p:nvSpPr>
                  <p:cNvPr id="91" name="직사각형 13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92" name="직사각형 13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93" name="직사각형 13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87" name="그룹 129"/>
                <p:cNvGrpSpPr/>
                <p:nvPr/>
              </p:nvGrpSpPr>
              <p:grpSpPr>
                <a:xfrm>
                  <a:off x="1187624" y="1916832"/>
                  <a:ext cx="576048" cy="144016"/>
                  <a:chOff x="1187624" y="1484784"/>
                  <a:chExt cx="576048" cy="144016"/>
                </a:xfrm>
              </p:grpSpPr>
              <p:sp>
                <p:nvSpPr>
                  <p:cNvPr id="88" name="직사각형 13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89" name="직사각형 13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90" name="직사각형 13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grpSp>
            <p:nvGrpSpPr>
              <p:cNvPr id="72" name="그룹 114"/>
              <p:cNvGrpSpPr/>
              <p:nvPr/>
            </p:nvGrpSpPr>
            <p:grpSpPr>
              <a:xfrm>
                <a:off x="3347864" y="1268760"/>
                <a:ext cx="576048" cy="576064"/>
                <a:chOff x="1187624" y="1484784"/>
                <a:chExt cx="576048" cy="576064"/>
              </a:xfrm>
            </p:grpSpPr>
            <p:grpSp>
              <p:nvGrpSpPr>
                <p:cNvPr id="73" name="그룹 115"/>
                <p:cNvGrpSpPr/>
                <p:nvPr/>
              </p:nvGrpSpPr>
              <p:grpSpPr>
                <a:xfrm>
                  <a:off x="1187624" y="1484784"/>
                  <a:ext cx="576048" cy="144016"/>
                  <a:chOff x="1187624" y="1484784"/>
                  <a:chExt cx="576048" cy="144016"/>
                </a:xfrm>
              </p:grpSpPr>
              <p:sp>
                <p:nvSpPr>
                  <p:cNvPr id="82" name="직사각형 12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83" name="직사각형 12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84" name="직사각형 12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74" name="그룹 116"/>
                <p:cNvGrpSpPr/>
                <p:nvPr/>
              </p:nvGrpSpPr>
              <p:grpSpPr>
                <a:xfrm>
                  <a:off x="1187624" y="1700808"/>
                  <a:ext cx="576048" cy="144016"/>
                  <a:chOff x="1187624" y="1484784"/>
                  <a:chExt cx="576048" cy="144016"/>
                </a:xfrm>
              </p:grpSpPr>
              <p:sp>
                <p:nvSpPr>
                  <p:cNvPr id="79" name="직사각형 12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80" name="직사각형 12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81" name="직사각형 12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75" name="그룹 117"/>
                <p:cNvGrpSpPr/>
                <p:nvPr/>
              </p:nvGrpSpPr>
              <p:grpSpPr>
                <a:xfrm>
                  <a:off x="1187624" y="1916832"/>
                  <a:ext cx="576048" cy="144016"/>
                  <a:chOff x="1187624" y="1484784"/>
                  <a:chExt cx="576048" cy="144016"/>
                </a:xfrm>
              </p:grpSpPr>
              <p:sp>
                <p:nvSpPr>
                  <p:cNvPr id="76" name="직사각형 11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77" name="직사각형 11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78" name="직사각형 12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grpSp>
        <p:grpSp>
          <p:nvGrpSpPr>
            <p:cNvPr id="121" name="그룹 163"/>
            <p:cNvGrpSpPr/>
            <p:nvPr/>
          </p:nvGrpSpPr>
          <p:grpSpPr>
            <a:xfrm>
              <a:off x="2832361" y="3264252"/>
              <a:ext cx="2726240" cy="576064"/>
              <a:chOff x="1197672" y="1268760"/>
              <a:chExt cx="2726240" cy="576064"/>
            </a:xfrm>
          </p:grpSpPr>
          <p:grpSp>
            <p:nvGrpSpPr>
              <p:cNvPr id="122" name="그룹 164"/>
              <p:cNvGrpSpPr/>
              <p:nvPr/>
            </p:nvGrpSpPr>
            <p:grpSpPr>
              <a:xfrm>
                <a:off x="1197672" y="1268760"/>
                <a:ext cx="576048" cy="576064"/>
                <a:chOff x="1187624" y="1484784"/>
                <a:chExt cx="576048" cy="576064"/>
              </a:xfrm>
            </p:grpSpPr>
            <p:grpSp>
              <p:nvGrpSpPr>
                <p:cNvPr id="162" name="그룹 204"/>
                <p:cNvGrpSpPr/>
                <p:nvPr/>
              </p:nvGrpSpPr>
              <p:grpSpPr>
                <a:xfrm>
                  <a:off x="1187624" y="1484784"/>
                  <a:ext cx="576048" cy="144016"/>
                  <a:chOff x="1187624" y="1484784"/>
                  <a:chExt cx="576048" cy="144016"/>
                </a:xfrm>
              </p:grpSpPr>
              <p:sp>
                <p:nvSpPr>
                  <p:cNvPr id="171" name="직사각형 21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72" name="직사각형 21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73" name="직사각형 21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63" name="그룹 205"/>
                <p:cNvGrpSpPr/>
                <p:nvPr/>
              </p:nvGrpSpPr>
              <p:grpSpPr>
                <a:xfrm>
                  <a:off x="1187624" y="1700808"/>
                  <a:ext cx="576048" cy="144016"/>
                  <a:chOff x="1187624" y="1484784"/>
                  <a:chExt cx="576048" cy="144016"/>
                </a:xfrm>
              </p:grpSpPr>
              <p:sp>
                <p:nvSpPr>
                  <p:cNvPr id="168" name="직사각형 210"/>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69" name="직사각형 211"/>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70" name="직사각형 212"/>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64" name="그룹 206"/>
                <p:cNvGrpSpPr/>
                <p:nvPr/>
              </p:nvGrpSpPr>
              <p:grpSpPr>
                <a:xfrm>
                  <a:off x="1187624" y="1916832"/>
                  <a:ext cx="576048" cy="144016"/>
                  <a:chOff x="1187624" y="1484784"/>
                  <a:chExt cx="576048" cy="144016"/>
                </a:xfrm>
              </p:grpSpPr>
              <p:sp>
                <p:nvSpPr>
                  <p:cNvPr id="165" name="직사각형 20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66" name="직사각형 20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67" name="직사각형 20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grpSp>
            <p:nvGrpSpPr>
              <p:cNvPr id="123" name="그룹 165"/>
              <p:cNvGrpSpPr/>
              <p:nvPr/>
            </p:nvGrpSpPr>
            <p:grpSpPr>
              <a:xfrm>
                <a:off x="1914403" y="1268760"/>
                <a:ext cx="576048" cy="576064"/>
                <a:chOff x="1187624" y="1484784"/>
                <a:chExt cx="576048" cy="576064"/>
              </a:xfrm>
            </p:grpSpPr>
            <p:grpSp>
              <p:nvGrpSpPr>
                <p:cNvPr id="150" name="그룹 192"/>
                <p:cNvGrpSpPr/>
                <p:nvPr/>
              </p:nvGrpSpPr>
              <p:grpSpPr>
                <a:xfrm>
                  <a:off x="1187624" y="1484784"/>
                  <a:ext cx="576048" cy="144016"/>
                  <a:chOff x="1187624" y="1484784"/>
                  <a:chExt cx="576048" cy="144016"/>
                </a:xfrm>
              </p:grpSpPr>
              <p:sp>
                <p:nvSpPr>
                  <p:cNvPr id="159" name="직사각형 20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60" name="직사각형 20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61" name="직사각형 20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51" name="그룹 193"/>
                <p:cNvGrpSpPr/>
                <p:nvPr/>
              </p:nvGrpSpPr>
              <p:grpSpPr>
                <a:xfrm>
                  <a:off x="1187624" y="1700808"/>
                  <a:ext cx="576048" cy="144016"/>
                  <a:chOff x="1187624" y="1484784"/>
                  <a:chExt cx="576048" cy="144016"/>
                </a:xfrm>
              </p:grpSpPr>
              <p:sp>
                <p:nvSpPr>
                  <p:cNvPr id="156" name="직사각형 198"/>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57" name="직사각형 199"/>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58" name="직사각형 200"/>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52" name="그룹 194"/>
                <p:cNvGrpSpPr/>
                <p:nvPr/>
              </p:nvGrpSpPr>
              <p:grpSpPr>
                <a:xfrm>
                  <a:off x="1187624" y="1916832"/>
                  <a:ext cx="576048" cy="144016"/>
                  <a:chOff x="1187624" y="1484784"/>
                  <a:chExt cx="576048" cy="144016"/>
                </a:xfrm>
              </p:grpSpPr>
              <p:sp>
                <p:nvSpPr>
                  <p:cNvPr id="153" name="직사각형 195"/>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54" name="직사각형 196"/>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55" name="직사각형 197"/>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grpSp>
            <p:nvGrpSpPr>
              <p:cNvPr id="124" name="그룹 166"/>
              <p:cNvGrpSpPr/>
              <p:nvPr/>
            </p:nvGrpSpPr>
            <p:grpSpPr>
              <a:xfrm>
                <a:off x="2631134" y="1268760"/>
                <a:ext cx="576048" cy="576064"/>
                <a:chOff x="1187624" y="1484784"/>
                <a:chExt cx="576048" cy="576064"/>
              </a:xfrm>
            </p:grpSpPr>
            <p:grpSp>
              <p:nvGrpSpPr>
                <p:cNvPr id="138" name="그룹 180"/>
                <p:cNvGrpSpPr/>
                <p:nvPr/>
              </p:nvGrpSpPr>
              <p:grpSpPr>
                <a:xfrm>
                  <a:off x="1187624" y="1484784"/>
                  <a:ext cx="576048" cy="144016"/>
                  <a:chOff x="1187624" y="1484784"/>
                  <a:chExt cx="576048" cy="144016"/>
                </a:xfrm>
              </p:grpSpPr>
              <p:sp>
                <p:nvSpPr>
                  <p:cNvPr id="147" name="직사각형 189"/>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8" name="직사각형 190"/>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9" name="직사각형 191"/>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39" name="그룹 181"/>
                <p:cNvGrpSpPr/>
                <p:nvPr/>
              </p:nvGrpSpPr>
              <p:grpSpPr>
                <a:xfrm>
                  <a:off x="1187624" y="1700808"/>
                  <a:ext cx="576048" cy="144016"/>
                  <a:chOff x="1187624" y="1484784"/>
                  <a:chExt cx="576048" cy="144016"/>
                </a:xfrm>
              </p:grpSpPr>
              <p:sp>
                <p:nvSpPr>
                  <p:cNvPr id="144" name="직사각형 186"/>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5" name="직사각형 187"/>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6" name="직사각형 188"/>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40" name="그룹 182"/>
                <p:cNvGrpSpPr/>
                <p:nvPr/>
              </p:nvGrpSpPr>
              <p:grpSpPr>
                <a:xfrm>
                  <a:off x="1187624" y="1916832"/>
                  <a:ext cx="576048" cy="144016"/>
                  <a:chOff x="1187624" y="1484784"/>
                  <a:chExt cx="576048" cy="144016"/>
                </a:xfrm>
              </p:grpSpPr>
              <p:sp>
                <p:nvSpPr>
                  <p:cNvPr id="141" name="직사각형 183"/>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2" name="직사각형 184"/>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3" name="직사각형 185"/>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grpSp>
            <p:nvGrpSpPr>
              <p:cNvPr id="125" name="그룹 167"/>
              <p:cNvGrpSpPr/>
              <p:nvPr/>
            </p:nvGrpSpPr>
            <p:grpSpPr>
              <a:xfrm>
                <a:off x="3347864" y="1268760"/>
                <a:ext cx="576048" cy="576064"/>
                <a:chOff x="1187624" y="1484784"/>
                <a:chExt cx="576048" cy="576064"/>
              </a:xfrm>
            </p:grpSpPr>
            <p:grpSp>
              <p:nvGrpSpPr>
                <p:cNvPr id="126" name="그룹 168"/>
                <p:cNvGrpSpPr/>
                <p:nvPr/>
              </p:nvGrpSpPr>
              <p:grpSpPr>
                <a:xfrm>
                  <a:off x="1187624" y="1484784"/>
                  <a:ext cx="576048" cy="144016"/>
                  <a:chOff x="1187624" y="1484784"/>
                  <a:chExt cx="576048" cy="144016"/>
                </a:xfrm>
              </p:grpSpPr>
              <p:sp>
                <p:nvSpPr>
                  <p:cNvPr id="135" name="직사각형 177"/>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6" name="직사각형 178"/>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7" name="직사각형 179"/>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27" name="그룹 169"/>
                <p:cNvGrpSpPr/>
                <p:nvPr/>
              </p:nvGrpSpPr>
              <p:grpSpPr>
                <a:xfrm>
                  <a:off x="1187624" y="1700808"/>
                  <a:ext cx="576048" cy="144016"/>
                  <a:chOff x="1187624" y="1484784"/>
                  <a:chExt cx="576048" cy="144016"/>
                </a:xfrm>
              </p:grpSpPr>
              <p:sp>
                <p:nvSpPr>
                  <p:cNvPr id="132" name="직사각형 174"/>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3" name="직사각형 175"/>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4" name="직사각형 176"/>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nvGrpSpPr>
                <p:cNvPr id="128" name="그룹 170"/>
                <p:cNvGrpSpPr/>
                <p:nvPr/>
              </p:nvGrpSpPr>
              <p:grpSpPr>
                <a:xfrm>
                  <a:off x="1187624" y="1916832"/>
                  <a:ext cx="576048" cy="144016"/>
                  <a:chOff x="1187624" y="1484784"/>
                  <a:chExt cx="576048" cy="144016"/>
                </a:xfrm>
              </p:grpSpPr>
              <p:sp>
                <p:nvSpPr>
                  <p:cNvPr id="129" name="직사각형 171"/>
                  <p:cNvSpPr/>
                  <p:nvPr/>
                </p:nvSpPr>
                <p:spPr>
                  <a:xfrm>
                    <a:off x="1187624"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0" name="직사각형 172"/>
                  <p:cNvSpPr/>
                  <p:nvPr/>
                </p:nvSpPr>
                <p:spPr>
                  <a:xfrm>
                    <a:off x="1403648"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1" name="직사각형 173"/>
                  <p:cNvSpPr/>
                  <p:nvPr/>
                </p:nvSpPr>
                <p:spPr>
                  <a:xfrm>
                    <a:off x="1619672" y="1484784"/>
                    <a:ext cx="144000"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grpSp>
        </p:grpSp>
        <p:sp>
          <p:nvSpPr>
            <p:cNvPr id="174" name="직사각형 216"/>
            <p:cNvSpPr/>
            <p:nvPr/>
          </p:nvSpPr>
          <p:spPr>
            <a:xfrm>
              <a:off x="2757003" y="1786462"/>
              <a:ext cx="2880320" cy="21258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5" name="직선 연결선 218"/>
            <p:cNvCxnSpPr/>
            <p:nvPr/>
          </p:nvCxnSpPr>
          <p:spPr>
            <a:xfrm>
              <a:off x="2757003" y="2497802"/>
              <a:ext cx="2880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직선 연결선 219"/>
            <p:cNvCxnSpPr/>
            <p:nvPr/>
          </p:nvCxnSpPr>
          <p:spPr>
            <a:xfrm>
              <a:off x="2757003" y="3200790"/>
              <a:ext cx="2880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직선 연결선 220"/>
            <p:cNvCxnSpPr/>
            <p:nvPr/>
          </p:nvCxnSpPr>
          <p:spPr>
            <a:xfrm>
              <a:off x="3477083" y="1786462"/>
              <a:ext cx="0" cy="21258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직선 연결선 226"/>
            <p:cNvCxnSpPr/>
            <p:nvPr/>
          </p:nvCxnSpPr>
          <p:spPr>
            <a:xfrm>
              <a:off x="4188617" y="1786462"/>
              <a:ext cx="0" cy="21258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직선 연결선 227"/>
            <p:cNvCxnSpPr/>
            <p:nvPr/>
          </p:nvCxnSpPr>
          <p:spPr>
            <a:xfrm>
              <a:off x="4908697" y="1786462"/>
              <a:ext cx="0" cy="21258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1" name="TextBox 180"/>
          <p:cNvSpPr txBox="1"/>
          <p:nvPr/>
        </p:nvSpPr>
        <p:spPr>
          <a:xfrm>
            <a:off x="6006223" y="4756290"/>
            <a:ext cx="1005767" cy="369332"/>
          </a:xfrm>
          <a:prstGeom prst="rect">
            <a:avLst/>
          </a:prstGeom>
          <a:noFill/>
        </p:spPr>
        <p:txBody>
          <a:bodyPr wrap="none" rtlCol="0">
            <a:spAutoFit/>
          </a:bodyPr>
          <a:lstStyle/>
          <a:p>
            <a:r>
              <a:rPr lang="en-US" dirty="0" smtClean="0">
                <a:latin typeface="Arial"/>
                <a:cs typeface="Arial"/>
              </a:rPr>
              <a:t>By tools</a:t>
            </a:r>
            <a:endParaRPr lang="en-US" dirty="0">
              <a:latin typeface="Arial"/>
              <a:cs typeface="Arial"/>
            </a:endParaRPr>
          </a:p>
        </p:txBody>
      </p:sp>
      <p:sp>
        <p:nvSpPr>
          <p:cNvPr id="182" name="TextBox 181"/>
          <p:cNvSpPr txBox="1"/>
          <p:nvPr/>
        </p:nvSpPr>
        <p:spPr>
          <a:xfrm>
            <a:off x="6192309" y="5182347"/>
            <a:ext cx="633594" cy="369332"/>
          </a:xfrm>
          <a:prstGeom prst="rect">
            <a:avLst/>
          </a:prstGeom>
          <a:noFill/>
        </p:spPr>
        <p:txBody>
          <a:bodyPr wrap="none" rtlCol="0">
            <a:spAutoFit/>
          </a:bodyPr>
          <a:lstStyle/>
          <a:p>
            <a:r>
              <a:rPr lang="en-US" dirty="0" smtClean="0">
                <a:latin typeface="Arial"/>
                <a:cs typeface="Arial"/>
              </a:rPr>
              <a:t>Fast</a:t>
            </a:r>
            <a:endParaRPr lang="en-US" dirty="0">
              <a:latin typeface="Arial"/>
              <a:cs typeface="Arial"/>
            </a:endParaRPr>
          </a:p>
        </p:txBody>
      </p:sp>
      <p:sp>
        <p:nvSpPr>
          <p:cNvPr id="183" name="TextBox 182"/>
          <p:cNvSpPr txBox="1"/>
          <p:nvPr/>
        </p:nvSpPr>
        <p:spPr>
          <a:xfrm>
            <a:off x="5986893" y="5608404"/>
            <a:ext cx="1044427" cy="369332"/>
          </a:xfrm>
          <a:prstGeom prst="rect">
            <a:avLst/>
          </a:prstGeom>
          <a:noFill/>
        </p:spPr>
        <p:txBody>
          <a:bodyPr wrap="none" rtlCol="0">
            <a:spAutoFit/>
          </a:bodyPr>
          <a:lstStyle/>
          <a:p>
            <a:r>
              <a:rPr lang="en-US" dirty="0">
                <a:latin typeface="Arial"/>
                <a:cs typeface="Arial"/>
              </a:rPr>
              <a:t>P</a:t>
            </a:r>
            <a:r>
              <a:rPr lang="en-US" dirty="0" smtClean="0">
                <a:latin typeface="Arial"/>
                <a:cs typeface="Arial"/>
              </a:rPr>
              <a:t>ortable</a:t>
            </a:r>
            <a:endParaRPr lang="en-US" dirty="0">
              <a:latin typeface="Arial"/>
              <a:cs typeface="Arial"/>
            </a:endParaRPr>
          </a:p>
        </p:txBody>
      </p:sp>
      <p:pic>
        <p:nvPicPr>
          <p:cNvPr id="185" name="Picture 1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5618096"/>
            <a:ext cx="929556" cy="619216"/>
          </a:xfrm>
          <a:prstGeom prst="rect">
            <a:avLst/>
          </a:prstGeom>
        </p:spPr>
      </p:pic>
      <p:sp>
        <p:nvSpPr>
          <p:cNvPr id="186" name="TextBox 185"/>
          <p:cNvSpPr txBox="1"/>
          <p:nvPr/>
        </p:nvSpPr>
        <p:spPr>
          <a:xfrm>
            <a:off x="4185312" y="3140968"/>
            <a:ext cx="1142836" cy="307777"/>
          </a:xfrm>
          <a:prstGeom prst="rect">
            <a:avLst/>
          </a:prstGeom>
          <a:noFill/>
        </p:spPr>
        <p:txBody>
          <a:bodyPr wrap="none" rtlCol="0">
            <a:spAutoFit/>
          </a:bodyPr>
          <a:lstStyle/>
          <a:p>
            <a:r>
              <a:rPr lang="en-US" sz="1400" dirty="0" smtClean="0">
                <a:latin typeface="Arial"/>
                <a:cs typeface="Arial"/>
              </a:rPr>
              <a:t>index space</a:t>
            </a:r>
            <a:endParaRPr lang="en-US" sz="1400" dirty="0">
              <a:latin typeface="Arial"/>
              <a:cs typeface="Arial"/>
            </a:endParaRPr>
          </a:p>
        </p:txBody>
      </p:sp>
      <p:sp>
        <p:nvSpPr>
          <p:cNvPr id="187" name="TextBox 186"/>
          <p:cNvSpPr txBox="1"/>
          <p:nvPr/>
        </p:nvSpPr>
        <p:spPr>
          <a:xfrm>
            <a:off x="6081590" y="2276872"/>
            <a:ext cx="1082698" cy="307777"/>
          </a:xfrm>
          <a:prstGeom prst="rect">
            <a:avLst/>
          </a:prstGeom>
          <a:noFill/>
        </p:spPr>
        <p:txBody>
          <a:bodyPr wrap="none" rtlCol="0">
            <a:spAutoFit/>
          </a:bodyPr>
          <a:lstStyle/>
          <a:p>
            <a:r>
              <a:rPr lang="en-US" sz="1400" dirty="0" smtClean="0">
                <a:latin typeface="Arial"/>
                <a:cs typeface="Arial"/>
              </a:rPr>
              <a:t>work-group</a:t>
            </a:r>
            <a:endParaRPr lang="en-US" sz="1400" dirty="0">
              <a:latin typeface="Arial"/>
              <a:cs typeface="Arial"/>
            </a:endParaRPr>
          </a:p>
        </p:txBody>
      </p:sp>
      <p:cxnSp>
        <p:nvCxnSpPr>
          <p:cNvPr id="189" name="Straight Arrow Connector 188"/>
          <p:cNvCxnSpPr>
            <a:stCxn id="187" idx="1"/>
            <a:endCxn id="174" idx="3"/>
          </p:cNvCxnSpPr>
          <p:nvPr/>
        </p:nvCxnSpPr>
        <p:spPr>
          <a:xfrm flipH="1">
            <a:off x="5594909" y="2430761"/>
            <a:ext cx="486681" cy="127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0" name="TextBox 189"/>
          <p:cNvSpPr txBox="1"/>
          <p:nvPr/>
        </p:nvSpPr>
        <p:spPr>
          <a:xfrm>
            <a:off x="323528" y="1196752"/>
            <a:ext cx="2243373" cy="461665"/>
          </a:xfrm>
          <a:prstGeom prst="rect">
            <a:avLst/>
          </a:prstGeom>
          <a:noFill/>
        </p:spPr>
        <p:txBody>
          <a:bodyPr wrap="none" rtlCol="0">
            <a:spAutoFit/>
          </a:bodyPr>
          <a:lstStyle/>
          <a:p>
            <a:pPr algn="ctr"/>
            <a:r>
              <a:rPr lang="en-US" sz="2400" dirty="0" err="1" smtClean="0">
                <a:latin typeface="Arial"/>
                <a:cs typeface="Arial"/>
              </a:rPr>
              <a:t>OpenCL</a:t>
            </a:r>
            <a:r>
              <a:rPr lang="en-US" sz="2400" dirty="0">
                <a:latin typeface="Arial"/>
                <a:cs typeface="Arial"/>
              </a:rPr>
              <a:t> </a:t>
            </a:r>
            <a:r>
              <a:rPr lang="en-US" sz="2400" dirty="0" smtClean="0">
                <a:latin typeface="Arial"/>
                <a:cs typeface="Arial"/>
              </a:rPr>
              <a:t>kernel</a:t>
            </a:r>
            <a:endParaRPr lang="en-US" sz="2400" dirty="0">
              <a:latin typeface="Arial"/>
              <a:cs typeface="Arial"/>
            </a:endParaRPr>
          </a:p>
        </p:txBody>
      </p:sp>
      <p:grpSp>
        <p:nvGrpSpPr>
          <p:cNvPr id="197" name="Group 196"/>
          <p:cNvGrpSpPr/>
          <p:nvPr/>
        </p:nvGrpSpPr>
        <p:grpSpPr>
          <a:xfrm>
            <a:off x="766701" y="1874441"/>
            <a:ext cx="1296000" cy="1296000"/>
            <a:chOff x="1078980" y="2168400"/>
            <a:chExt cx="1512168" cy="1511999"/>
          </a:xfrm>
        </p:grpSpPr>
        <p:sp>
          <p:nvSpPr>
            <p:cNvPr id="191" name="Rectangle 190"/>
            <p:cNvSpPr/>
            <p:nvPr/>
          </p:nvSpPr>
          <p:spPr>
            <a:xfrm>
              <a:off x="1078980" y="2168400"/>
              <a:ext cx="1512168" cy="1511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p:cNvSpPr/>
            <p:nvPr/>
          </p:nvSpPr>
          <p:spPr>
            <a:xfrm>
              <a:off x="1196008" y="2285256"/>
              <a:ext cx="576000"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1907768" y="2276872"/>
              <a:ext cx="576000"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1187624" y="2997016"/>
              <a:ext cx="576000"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899384" y="2988632"/>
              <a:ext cx="576000"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8" name="TextBox 197"/>
          <p:cNvSpPr txBox="1"/>
          <p:nvPr/>
        </p:nvSpPr>
        <p:spPr>
          <a:xfrm>
            <a:off x="694693" y="3242593"/>
            <a:ext cx="1431690" cy="307777"/>
          </a:xfrm>
          <a:prstGeom prst="rect">
            <a:avLst/>
          </a:prstGeom>
          <a:noFill/>
        </p:spPr>
        <p:txBody>
          <a:bodyPr wrap="none" rtlCol="0">
            <a:spAutoFit/>
          </a:bodyPr>
          <a:lstStyle/>
          <a:p>
            <a:r>
              <a:rPr lang="en-US" sz="1400" dirty="0" smtClean="0">
                <a:latin typeface="Arial"/>
                <a:cs typeface="Arial"/>
              </a:rPr>
              <a:t>multicore CPUs</a:t>
            </a:r>
            <a:endParaRPr lang="en-US" sz="1400" dirty="0">
              <a:latin typeface="Arial"/>
              <a:cs typeface="Arial"/>
            </a:endParaRPr>
          </a:p>
        </p:txBody>
      </p:sp>
    </p:spTree>
    <p:extLst>
      <p:ext uri="{BB962C8B-B14F-4D97-AF65-F5344CB8AC3E}">
        <p14:creationId xmlns:p14="http://schemas.microsoft.com/office/powerpoint/2010/main" val="213108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p:bldP spid="14" grpId="0"/>
      <p:bldP spid="181" grpId="0"/>
      <p:bldP spid="182" grpId="0"/>
      <p:bldP spid="183" grpId="0"/>
      <p:bldP spid="186" grpId="0"/>
      <p:bldP spid="1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Evaluation - Target Machines</a:t>
            </a:r>
            <a:endParaRPr lang="ko-KR" altLang="en-US" dirty="0"/>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20</a:t>
            </a:fld>
            <a:endParaRPr lang="ko-KR" alt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95178830"/>
              </p:ext>
            </p:extLst>
          </p:nvPr>
        </p:nvGraphicFramePr>
        <p:xfrm>
          <a:off x="250825" y="1208112"/>
          <a:ext cx="8642350" cy="5029200"/>
        </p:xfrm>
        <a:graphic>
          <a:graphicData uri="http://schemas.openxmlformats.org/drawingml/2006/table">
            <a:tbl>
              <a:tblPr firstRow="1" bandRow="1">
                <a:tableStyleId>{5940675A-B579-460E-94D1-54222C63F5DA}</a:tableStyleId>
              </a:tblPr>
              <a:tblGrid>
                <a:gridCol w="1728470"/>
                <a:gridCol w="1728470"/>
                <a:gridCol w="1728470"/>
                <a:gridCol w="1728470"/>
                <a:gridCol w="1728470"/>
              </a:tblGrid>
              <a:tr h="370840">
                <a:tc>
                  <a:txBody>
                    <a:bodyPr/>
                    <a:lstStyle/>
                    <a:p>
                      <a:pPr algn="ctr"/>
                      <a:r>
                        <a:rPr lang="en-US" sz="1600" b="1" dirty="0" smtClean="0">
                          <a:latin typeface="Arial"/>
                          <a:cs typeface="Arial"/>
                        </a:rPr>
                        <a:t>Machine</a:t>
                      </a:r>
                      <a:endParaRPr lang="en-US" sz="1600" b="1" dirty="0">
                        <a:latin typeface="Arial"/>
                        <a:cs typeface="Arial"/>
                      </a:endParaRPr>
                    </a:p>
                  </a:txBody>
                  <a:tcPr anchor="ctr">
                    <a:solidFill>
                      <a:schemeClr val="accent3"/>
                    </a:solidFill>
                  </a:tcPr>
                </a:tc>
                <a:tc>
                  <a:txBody>
                    <a:bodyPr/>
                    <a:lstStyle/>
                    <a:p>
                      <a:pPr algn="ctr"/>
                      <a:r>
                        <a:rPr lang="en-US" sz="1600" b="1" dirty="0" smtClean="0">
                          <a:latin typeface="Arial"/>
                          <a:cs typeface="Arial"/>
                        </a:rPr>
                        <a:t>M1</a:t>
                      </a:r>
                      <a:endParaRPr lang="en-US" sz="1600" b="1" dirty="0">
                        <a:latin typeface="Arial"/>
                        <a:cs typeface="Arial"/>
                      </a:endParaRPr>
                    </a:p>
                  </a:txBody>
                  <a:tcPr anchor="ctr">
                    <a:solidFill>
                      <a:schemeClr val="accent3"/>
                    </a:solidFill>
                  </a:tcPr>
                </a:tc>
                <a:tc>
                  <a:txBody>
                    <a:bodyPr/>
                    <a:lstStyle/>
                    <a:p>
                      <a:pPr algn="ctr"/>
                      <a:r>
                        <a:rPr lang="en-US" sz="1600" b="1" dirty="0" smtClean="0">
                          <a:latin typeface="Arial"/>
                          <a:cs typeface="Arial"/>
                        </a:rPr>
                        <a:t>M2</a:t>
                      </a:r>
                      <a:endParaRPr lang="en-US" sz="1600" b="1" dirty="0">
                        <a:latin typeface="Arial"/>
                        <a:cs typeface="Arial"/>
                      </a:endParaRPr>
                    </a:p>
                  </a:txBody>
                  <a:tcPr anchor="ctr">
                    <a:solidFill>
                      <a:schemeClr val="accent3"/>
                    </a:solidFill>
                  </a:tcPr>
                </a:tc>
                <a:tc>
                  <a:txBody>
                    <a:bodyPr/>
                    <a:lstStyle/>
                    <a:p>
                      <a:pPr algn="ctr"/>
                      <a:r>
                        <a:rPr lang="en-US" sz="1600" b="1" dirty="0" smtClean="0">
                          <a:latin typeface="Arial"/>
                          <a:cs typeface="Arial"/>
                        </a:rPr>
                        <a:t>M3</a:t>
                      </a:r>
                      <a:endParaRPr lang="en-US" sz="1600" b="1" dirty="0">
                        <a:latin typeface="Arial"/>
                        <a:cs typeface="Arial"/>
                      </a:endParaRPr>
                    </a:p>
                  </a:txBody>
                  <a:tcPr anchor="ctr">
                    <a:solidFill>
                      <a:schemeClr val="accent3"/>
                    </a:solidFill>
                  </a:tcPr>
                </a:tc>
                <a:tc>
                  <a:txBody>
                    <a:bodyPr/>
                    <a:lstStyle/>
                    <a:p>
                      <a:pPr algn="ctr"/>
                      <a:r>
                        <a:rPr lang="en-US" sz="1600" b="1" dirty="0" smtClean="0">
                          <a:latin typeface="Arial"/>
                          <a:cs typeface="Arial"/>
                        </a:rPr>
                        <a:t>M4</a:t>
                      </a:r>
                      <a:endParaRPr lang="en-US" sz="1600" b="1" dirty="0">
                        <a:latin typeface="Arial"/>
                        <a:cs typeface="Arial"/>
                      </a:endParaRPr>
                    </a:p>
                  </a:txBody>
                  <a:tcPr anchor="ctr">
                    <a:solidFill>
                      <a:schemeClr val="accent3"/>
                    </a:solidFill>
                  </a:tcPr>
                </a:tc>
              </a:tr>
              <a:tr h="370840">
                <a:tc>
                  <a:txBody>
                    <a:bodyPr/>
                    <a:lstStyle/>
                    <a:p>
                      <a:pPr algn="ctr"/>
                      <a:r>
                        <a:rPr lang="en-US" sz="1600" dirty="0" smtClean="0">
                          <a:latin typeface="Arial"/>
                          <a:cs typeface="Arial"/>
                        </a:rPr>
                        <a:t>CPU</a:t>
                      </a:r>
                      <a:endParaRPr lang="en-US" sz="1600" dirty="0">
                        <a:latin typeface="Arial"/>
                        <a:cs typeface="Arial"/>
                      </a:endParaRPr>
                    </a:p>
                  </a:txBody>
                  <a:tcPr anchor="ctr"/>
                </a:tc>
                <a:tc>
                  <a:txBody>
                    <a:bodyPr/>
                    <a:lstStyle/>
                    <a:p>
                      <a:pPr algn="ctr"/>
                      <a:r>
                        <a:rPr lang="en-US" sz="1600" dirty="0" smtClean="0">
                          <a:latin typeface="Arial"/>
                          <a:cs typeface="Arial"/>
                        </a:rPr>
                        <a:t>Xeon</a:t>
                      </a:r>
                    </a:p>
                    <a:p>
                      <a:pPr algn="ctr"/>
                      <a:r>
                        <a:rPr lang="en-US" sz="1600" dirty="0" smtClean="0">
                          <a:latin typeface="Arial"/>
                          <a:cs typeface="Arial"/>
                        </a:rPr>
                        <a:t>X5680</a:t>
                      </a:r>
                      <a:endParaRPr lang="en-US" sz="1600" dirty="0">
                        <a:latin typeface="Arial"/>
                        <a:cs typeface="Arial"/>
                      </a:endParaRPr>
                    </a:p>
                  </a:txBody>
                  <a:tcPr anchor="ctr"/>
                </a:tc>
                <a:tc>
                  <a:txBody>
                    <a:bodyPr/>
                    <a:lstStyle/>
                    <a:p>
                      <a:pPr algn="ctr"/>
                      <a:r>
                        <a:rPr lang="en-US" sz="1600" dirty="0" smtClean="0">
                          <a:latin typeface="Arial"/>
                          <a:cs typeface="Arial"/>
                        </a:rPr>
                        <a:t>Xeon</a:t>
                      </a:r>
                    </a:p>
                    <a:p>
                      <a:pPr algn="ctr"/>
                      <a:r>
                        <a:rPr lang="en-US" sz="1600" dirty="0" smtClean="0">
                          <a:latin typeface="Arial"/>
                          <a:cs typeface="Arial"/>
                        </a:rPr>
                        <a:t>E5310</a:t>
                      </a:r>
                      <a:endParaRPr lang="en-US" sz="1600" dirty="0">
                        <a:latin typeface="Arial"/>
                        <a:cs typeface="Arial"/>
                      </a:endParaRPr>
                    </a:p>
                  </a:txBody>
                  <a:tcPr anchor="ctr"/>
                </a:tc>
                <a:tc>
                  <a:txBody>
                    <a:bodyPr/>
                    <a:lstStyle/>
                    <a:p>
                      <a:pPr algn="ctr"/>
                      <a:r>
                        <a:rPr lang="en-US" sz="1600" dirty="0" smtClean="0">
                          <a:latin typeface="Arial"/>
                          <a:cs typeface="Arial"/>
                        </a:rPr>
                        <a:t>Opteron</a:t>
                      </a:r>
                    </a:p>
                    <a:p>
                      <a:pPr algn="ctr"/>
                      <a:r>
                        <a:rPr lang="en-US" sz="1600" dirty="0" smtClean="0">
                          <a:latin typeface="Arial"/>
                          <a:cs typeface="Arial"/>
                        </a:rPr>
                        <a:t>6172</a:t>
                      </a:r>
                      <a:endParaRPr lang="en-US" sz="1600" dirty="0">
                        <a:latin typeface="Arial"/>
                        <a:cs typeface="Arial"/>
                      </a:endParaRPr>
                    </a:p>
                  </a:txBody>
                  <a:tcPr anchor="ctr"/>
                </a:tc>
                <a:tc>
                  <a:txBody>
                    <a:bodyPr/>
                    <a:lstStyle/>
                    <a:p>
                      <a:pPr algn="ctr"/>
                      <a:r>
                        <a:rPr lang="en-US" sz="1600" dirty="0" smtClean="0">
                          <a:latin typeface="Arial"/>
                          <a:cs typeface="Arial"/>
                        </a:rPr>
                        <a:t>Opteron</a:t>
                      </a:r>
                    </a:p>
                    <a:p>
                      <a:pPr algn="ctr"/>
                      <a:r>
                        <a:rPr lang="en-US" sz="1600" dirty="0" smtClean="0">
                          <a:latin typeface="Arial"/>
                          <a:cs typeface="Arial"/>
                        </a:rPr>
                        <a:t>4184</a:t>
                      </a:r>
                      <a:endParaRPr lang="en-US" sz="1600" dirty="0">
                        <a:latin typeface="Arial"/>
                        <a:cs typeface="Arial"/>
                      </a:endParaRPr>
                    </a:p>
                  </a:txBody>
                  <a:tcPr anchor="ctr"/>
                </a:tc>
              </a:tr>
              <a:tr h="370840">
                <a:tc>
                  <a:txBody>
                    <a:bodyPr/>
                    <a:lstStyle/>
                    <a:p>
                      <a:pPr algn="ctr"/>
                      <a:r>
                        <a:rPr lang="en-US" sz="1600" dirty="0" smtClean="0">
                          <a:latin typeface="Arial"/>
                          <a:cs typeface="Arial"/>
                        </a:rPr>
                        <a:t>Vendor</a:t>
                      </a:r>
                      <a:endParaRPr lang="en-US" sz="1600" dirty="0">
                        <a:latin typeface="Arial"/>
                        <a:cs typeface="Arial"/>
                      </a:endParaRPr>
                    </a:p>
                  </a:txBody>
                  <a:tcPr anchor="ctr"/>
                </a:tc>
                <a:tc gridSpan="2">
                  <a:txBody>
                    <a:bodyPr/>
                    <a:lstStyle/>
                    <a:p>
                      <a:pPr algn="ctr"/>
                      <a:r>
                        <a:rPr lang="en-US" sz="1600" dirty="0" smtClean="0">
                          <a:latin typeface="Arial"/>
                          <a:cs typeface="Arial"/>
                        </a:rPr>
                        <a:t>Intel</a:t>
                      </a:r>
                      <a:endParaRPr lang="en-US" sz="1600" dirty="0">
                        <a:latin typeface="Arial"/>
                        <a:cs typeface="Arial"/>
                      </a:endParaRPr>
                    </a:p>
                  </a:txBody>
                  <a:tcPr anchor="ctr"/>
                </a:tc>
                <a:tc hMerge="1">
                  <a:txBody>
                    <a:bodyPr/>
                    <a:lstStyle/>
                    <a:p>
                      <a:pPr algn="ctr"/>
                      <a:endParaRPr lang="en-US" sz="1600" dirty="0">
                        <a:latin typeface="Arial"/>
                        <a:cs typeface="Arial"/>
                      </a:endParaRPr>
                    </a:p>
                  </a:txBody>
                  <a:tcPr anchor="ctr"/>
                </a:tc>
                <a:tc gridSpan="2">
                  <a:txBody>
                    <a:bodyPr/>
                    <a:lstStyle/>
                    <a:p>
                      <a:pPr algn="ctr"/>
                      <a:r>
                        <a:rPr lang="en-US" sz="1600" dirty="0" smtClean="0">
                          <a:latin typeface="Arial"/>
                          <a:cs typeface="Arial"/>
                        </a:rPr>
                        <a:t>AMD</a:t>
                      </a:r>
                      <a:endParaRPr lang="en-US" sz="1600" dirty="0">
                        <a:latin typeface="Arial"/>
                        <a:cs typeface="Arial"/>
                      </a:endParaRPr>
                    </a:p>
                  </a:txBody>
                  <a:tcPr anchor="ctr"/>
                </a:tc>
                <a:tc hMerge="1">
                  <a:txBody>
                    <a:bodyPr/>
                    <a:lstStyle/>
                    <a:p>
                      <a:pPr algn="ctr"/>
                      <a:endParaRPr lang="en-US" sz="1600" dirty="0">
                        <a:latin typeface="Arial"/>
                        <a:cs typeface="Arial"/>
                      </a:endParaRPr>
                    </a:p>
                  </a:txBody>
                  <a:tcPr anchor="ctr"/>
                </a:tc>
              </a:tr>
              <a:tr h="370840">
                <a:tc>
                  <a:txBody>
                    <a:bodyPr/>
                    <a:lstStyle/>
                    <a:p>
                      <a:pPr algn="ctr"/>
                      <a:r>
                        <a:rPr lang="en-US" sz="1600" dirty="0" smtClean="0">
                          <a:latin typeface="Arial"/>
                          <a:cs typeface="Arial"/>
                        </a:rPr>
                        <a:t>Clock freq.</a:t>
                      </a:r>
                      <a:endParaRPr lang="en-US" sz="1600" dirty="0">
                        <a:latin typeface="Arial"/>
                        <a:cs typeface="Arial"/>
                      </a:endParaRPr>
                    </a:p>
                  </a:txBody>
                  <a:tcPr anchor="ctr"/>
                </a:tc>
                <a:tc>
                  <a:txBody>
                    <a:bodyPr/>
                    <a:lstStyle/>
                    <a:p>
                      <a:pPr algn="ctr"/>
                      <a:r>
                        <a:rPr lang="en-US" sz="1600" dirty="0" smtClean="0">
                          <a:latin typeface="Arial"/>
                          <a:cs typeface="Arial"/>
                        </a:rPr>
                        <a:t>3.3</a:t>
                      </a:r>
                      <a:r>
                        <a:rPr lang="en-US" sz="1600" baseline="0" dirty="0" smtClean="0">
                          <a:latin typeface="Arial"/>
                          <a:cs typeface="Arial"/>
                        </a:rPr>
                        <a:t> GHz</a:t>
                      </a:r>
                      <a:endParaRPr lang="en-US" sz="1600" dirty="0">
                        <a:latin typeface="Arial"/>
                        <a:cs typeface="Arial"/>
                      </a:endParaRPr>
                    </a:p>
                  </a:txBody>
                  <a:tcPr anchor="ctr"/>
                </a:tc>
                <a:tc>
                  <a:txBody>
                    <a:bodyPr/>
                    <a:lstStyle/>
                    <a:p>
                      <a:pPr algn="ctr"/>
                      <a:r>
                        <a:rPr lang="en-US" sz="1600" dirty="0" smtClean="0">
                          <a:latin typeface="Arial"/>
                          <a:cs typeface="Arial"/>
                        </a:rPr>
                        <a:t>1.6 GHz</a:t>
                      </a:r>
                      <a:endParaRPr lang="en-US" sz="1600" dirty="0">
                        <a:latin typeface="Arial"/>
                        <a:cs typeface="Arial"/>
                      </a:endParaRPr>
                    </a:p>
                  </a:txBody>
                  <a:tcPr anchor="ctr"/>
                </a:tc>
                <a:tc>
                  <a:txBody>
                    <a:bodyPr/>
                    <a:lstStyle/>
                    <a:p>
                      <a:pPr algn="ctr"/>
                      <a:r>
                        <a:rPr lang="en-US" sz="1600" dirty="0" smtClean="0">
                          <a:latin typeface="Arial"/>
                          <a:cs typeface="Arial"/>
                        </a:rPr>
                        <a:t>2.1</a:t>
                      </a:r>
                      <a:r>
                        <a:rPr lang="en-US" sz="1600" baseline="0" dirty="0" smtClean="0">
                          <a:latin typeface="Arial"/>
                          <a:cs typeface="Arial"/>
                        </a:rPr>
                        <a:t> </a:t>
                      </a:r>
                      <a:r>
                        <a:rPr lang="en-US" sz="1600" dirty="0" smtClean="0">
                          <a:latin typeface="Arial"/>
                          <a:cs typeface="Arial"/>
                        </a:rPr>
                        <a:t>GHz</a:t>
                      </a:r>
                      <a:endParaRPr lang="en-US" sz="1600" dirty="0">
                        <a:latin typeface="Arial"/>
                        <a:cs typeface="Arial"/>
                      </a:endParaRPr>
                    </a:p>
                  </a:txBody>
                  <a:tcPr anchor="ctr"/>
                </a:tc>
                <a:tc>
                  <a:txBody>
                    <a:bodyPr/>
                    <a:lstStyle/>
                    <a:p>
                      <a:pPr algn="ctr"/>
                      <a:r>
                        <a:rPr lang="en-US" sz="1600" dirty="0" smtClean="0">
                          <a:latin typeface="Arial"/>
                          <a:cs typeface="Arial"/>
                        </a:rPr>
                        <a:t>2.8 GHz</a:t>
                      </a:r>
                      <a:endParaRPr lang="en-US" sz="1600" dirty="0">
                        <a:latin typeface="Arial"/>
                        <a:cs typeface="Arial"/>
                      </a:endParaRPr>
                    </a:p>
                  </a:txBody>
                  <a:tcPr anchor="ctr"/>
                </a:tc>
              </a:tr>
              <a:tr h="370840">
                <a:tc>
                  <a:txBody>
                    <a:bodyPr/>
                    <a:lstStyle/>
                    <a:p>
                      <a:pPr algn="ctr"/>
                      <a:r>
                        <a:rPr lang="en-US" sz="1600" dirty="0" smtClean="0">
                          <a:latin typeface="Arial"/>
                          <a:cs typeface="Arial"/>
                        </a:rPr>
                        <a:t># of CPUs</a:t>
                      </a:r>
                      <a:endParaRPr lang="en-US" sz="1600" dirty="0">
                        <a:latin typeface="Arial"/>
                        <a:cs typeface="Arial"/>
                      </a:endParaRPr>
                    </a:p>
                  </a:txBody>
                  <a:tcPr anchor="ctr"/>
                </a:tc>
                <a:tc>
                  <a:txBody>
                    <a:bodyPr/>
                    <a:lstStyle/>
                    <a:p>
                      <a:pPr algn="ctr"/>
                      <a:r>
                        <a:rPr lang="en-US" sz="1600" dirty="0" smtClean="0">
                          <a:latin typeface="Arial"/>
                          <a:cs typeface="Arial"/>
                        </a:rPr>
                        <a:t>2</a:t>
                      </a:r>
                      <a:endParaRPr lang="en-US" sz="1600" dirty="0">
                        <a:latin typeface="Arial"/>
                        <a:cs typeface="Arial"/>
                      </a:endParaRPr>
                    </a:p>
                  </a:txBody>
                  <a:tcPr anchor="ctr"/>
                </a:tc>
                <a:tc>
                  <a:txBody>
                    <a:bodyPr/>
                    <a:lstStyle/>
                    <a:p>
                      <a:pPr algn="ctr"/>
                      <a:r>
                        <a:rPr lang="en-US" sz="1600" dirty="0" smtClean="0">
                          <a:latin typeface="Arial"/>
                          <a:cs typeface="Arial"/>
                        </a:rPr>
                        <a:t>2</a:t>
                      </a:r>
                      <a:endParaRPr lang="en-US" sz="1600" dirty="0">
                        <a:latin typeface="Arial"/>
                        <a:cs typeface="Arial"/>
                      </a:endParaRPr>
                    </a:p>
                  </a:txBody>
                  <a:tcPr anchor="ctr"/>
                </a:tc>
                <a:tc>
                  <a:txBody>
                    <a:bodyPr/>
                    <a:lstStyle/>
                    <a:p>
                      <a:pPr algn="ctr"/>
                      <a:r>
                        <a:rPr lang="en-US" sz="1600" dirty="0" smtClean="0">
                          <a:latin typeface="Arial"/>
                          <a:cs typeface="Arial"/>
                        </a:rPr>
                        <a:t>2</a:t>
                      </a:r>
                      <a:endParaRPr lang="en-US" sz="1600" dirty="0">
                        <a:latin typeface="Arial"/>
                        <a:cs typeface="Arial"/>
                      </a:endParaRPr>
                    </a:p>
                  </a:txBody>
                  <a:tcPr anchor="ctr"/>
                </a:tc>
                <a:tc>
                  <a:txBody>
                    <a:bodyPr/>
                    <a:lstStyle/>
                    <a:p>
                      <a:pPr algn="ctr"/>
                      <a:r>
                        <a:rPr lang="en-US" sz="1600" dirty="0" smtClean="0">
                          <a:latin typeface="Arial"/>
                          <a:cs typeface="Arial"/>
                        </a:rPr>
                        <a:t>2</a:t>
                      </a:r>
                      <a:endParaRPr lang="en-US" sz="1600" dirty="0">
                        <a:latin typeface="Arial"/>
                        <a:cs typeface="Arial"/>
                      </a:endParaRPr>
                    </a:p>
                  </a:txBody>
                  <a:tcPr anchor="ctr"/>
                </a:tc>
              </a:tr>
              <a:tr h="370840">
                <a:tc>
                  <a:txBody>
                    <a:bodyPr/>
                    <a:lstStyle/>
                    <a:p>
                      <a:pPr algn="ctr"/>
                      <a:r>
                        <a:rPr lang="en-US" sz="1600" dirty="0" smtClean="0">
                          <a:latin typeface="Arial"/>
                          <a:cs typeface="Arial"/>
                        </a:rPr>
                        <a:t># of cores</a:t>
                      </a:r>
                      <a:endParaRPr lang="en-US" sz="1600" dirty="0">
                        <a:latin typeface="Arial"/>
                        <a:cs typeface="Arial"/>
                      </a:endParaRPr>
                    </a:p>
                  </a:txBody>
                  <a:tcPr anchor="ctr"/>
                </a:tc>
                <a:tc>
                  <a:txBody>
                    <a:bodyPr/>
                    <a:lstStyle/>
                    <a:p>
                      <a:pPr algn="ctr"/>
                      <a:r>
                        <a:rPr lang="en-US" sz="1600" dirty="0" smtClean="0">
                          <a:latin typeface="Arial"/>
                          <a:cs typeface="Arial"/>
                        </a:rPr>
                        <a:t>12</a:t>
                      </a:r>
                      <a:endParaRPr lang="en-US" sz="1600" dirty="0">
                        <a:latin typeface="Arial"/>
                        <a:cs typeface="Arial"/>
                      </a:endParaRPr>
                    </a:p>
                  </a:txBody>
                  <a:tcPr anchor="ctr"/>
                </a:tc>
                <a:tc>
                  <a:txBody>
                    <a:bodyPr/>
                    <a:lstStyle/>
                    <a:p>
                      <a:pPr algn="ctr"/>
                      <a:r>
                        <a:rPr lang="en-US" sz="1600" dirty="0" smtClean="0">
                          <a:latin typeface="Arial"/>
                          <a:cs typeface="Arial"/>
                        </a:rPr>
                        <a:t>8</a:t>
                      </a:r>
                      <a:endParaRPr lang="en-US" sz="1600" dirty="0">
                        <a:latin typeface="Arial"/>
                        <a:cs typeface="Arial"/>
                      </a:endParaRPr>
                    </a:p>
                  </a:txBody>
                  <a:tcPr anchor="ctr"/>
                </a:tc>
                <a:tc>
                  <a:txBody>
                    <a:bodyPr/>
                    <a:lstStyle/>
                    <a:p>
                      <a:pPr algn="ctr"/>
                      <a:r>
                        <a:rPr lang="en-US" sz="1600" dirty="0" smtClean="0">
                          <a:latin typeface="Arial"/>
                          <a:cs typeface="Arial"/>
                        </a:rPr>
                        <a:t>24</a:t>
                      </a:r>
                      <a:endParaRPr lang="en-US" sz="1600" dirty="0">
                        <a:latin typeface="Arial"/>
                        <a:cs typeface="Arial"/>
                      </a:endParaRPr>
                    </a:p>
                  </a:txBody>
                  <a:tcPr anchor="ctr"/>
                </a:tc>
                <a:tc>
                  <a:txBody>
                    <a:bodyPr/>
                    <a:lstStyle/>
                    <a:p>
                      <a:pPr algn="ctr"/>
                      <a:r>
                        <a:rPr lang="en-US" sz="1600" dirty="0" smtClean="0">
                          <a:latin typeface="Arial"/>
                          <a:cs typeface="Arial"/>
                        </a:rPr>
                        <a:t>12</a:t>
                      </a:r>
                      <a:endParaRPr lang="en-US" sz="1600" dirty="0">
                        <a:latin typeface="Arial"/>
                        <a:cs typeface="Arial"/>
                      </a:endParaRPr>
                    </a:p>
                  </a:txBody>
                  <a:tcPr anchor="ctr"/>
                </a:tc>
              </a:tr>
              <a:tr h="370840">
                <a:tc>
                  <a:txBody>
                    <a:bodyPr/>
                    <a:lstStyle/>
                    <a:p>
                      <a:pPr algn="ctr"/>
                      <a:r>
                        <a:rPr lang="en-US" sz="1600" dirty="0" smtClean="0">
                          <a:latin typeface="Arial"/>
                          <a:cs typeface="Arial"/>
                        </a:rPr>
                        <a:t># of threads</a:t>
                      </a:r>
                      <a:endParaRPr lang="en-US" sz="1600" dirty="0">
                        <a:latin typeface="Arial"/>
                        <a:cs typeface="Arial"/>
                      </a:endParaRPr>
                    </a:p>
                  </a:txBody>
                  <a:tcPr anchor="ctr"/>
                </a:tc>
                <a:tc>
                  <a:txBody>
                    <a:bodyPr/>
                    <a:lstStyle/>
                    <a:p>
                      <a:pPr algn="ctr"/>
                      <a:r>
                        <a:rPr lang="en-US" sz="1600" dirty="0" smtClean="0">
                          <a:latin typeface="Arial"/>
                          <a:cs typeface="Arial"/>
                        </a:rPr>
                        <a:t>24</a:t>
                      </a:r>
                      <a:endParaRPr lang="en-US" sz="1600" dirty="0">
                        <a:latin typeface="Arial"/>
                        <a:cs typeface="Arial"/>
                      </a:endParaRPr>
                    </a:p>
                  </a:txBody>
                  <a:tcPr anchor="ctr"/>
                </a:tc>
                <a:tc>
                  <a:txBody>
                    <a:bodyPr/>
                    <a:lstStyle/>
                    <a:p>
                      <a:pPr algn="ctr"/>
                      <a:r>
                        <a:rPr lang="en-US" sz="1600" dirty="0" smtClean="0">
                          <a:latin typeface="Arial"/>
                          <a:cs typeface="Arial"/>
                        </a:rPr>
                        <a:t>8</a:t>
                      </a:r>
                      <a:endParaRPr lang="en-US" sz="1600" dirty="0">
                        <a:latin typeface="Arial"/>
                        <a:cs typeface="Arial"/>
                      </a:endParaRPr>
                    </a:p>
                  </a:txBody>
                  <a:tcPr anchor="ctr"/>
                </a:tc>
                <a:tc>
                  <a:txBody>
                    <a:bodyPr/>
                    <a:lstStyle/>
                    <a:p>
                      <a:pPr algn="ctr"/>
                      <a:r>
                        <a:rPr lang="en-US" sz="1600" dirty="0" smtClean="0">
                          <a:latin typeface="Arial"/>
                          <a:cs typeface="Arial"/>
                        </a:rPr>
                        <a:t>24</a:t>
                      </a:r>
                      <a:endParaRPr lang="en-US" sz="1600" dirty="0">
                        <a:latin typeface="Arial"/>
                        <a:cs typeface="Arial"/>
                      </a:endParaRPr>
                    </a:p>
                  </a:txBody>
                  <a:tcPr anchor="ctr"/>
                </a:tc>
                <a:tc>
                  <a:txBody>
                    <a:bodyPr/>
                    <a:lstStyle/>
                    <a:p>
                      <a:pPr algn="ctr"/>
                      <a:r>
                        <a:rPr lang="en-US" sz="1600" dirty="0" smtClean="0">
                          <a:latin typeface="Arial"/>
                          <a:cs typeface="Arial"/>
                        </a:rPr>
                        <a:t>12</a:t>
                      </a:r>
                      <a:endParaRPr lang="en-US" sz="1600" dirty="0">
                        <a:latin typeface="Arial"/>
                        <a:cs typeface="Arial"/>
                      </a:endParaRPr>
                    </a:p>
                  </a:txBody>
                  <a:tcPr anchor="ctr"/>
                </a:tc>
              </a:tr>
              <a:tr h="370840">
                <a:tc>
                  <a:txBody>
                    <a:bodyPr/>
                    <a:lstStyle/>
                    <a:p>
                      <a:pPr algn="ctr"/>
                      <a:r>
                        <a:rPr lang="en-US" sz="1600" dirty="0" smtClean="0">
                          <a:latin typeface="Arial"/>
                          <a:cs typeface="Arial"/>
                        </a:rPr>
                        <a:t>L1I cache</a:t>
                      </a:r>
                      <a:endParaRPr lang="en-US" sz="1600" dirty="0">
                        <a:latin typeface="Arial"/>
                        <a:cs typeface="Arial"/>
                      </a:endParaRPr>
                    </a:p>
                  </a:txBody>
                  <a:tcPr anchor="ctr"/>
                </a:tc>
                <a:tc>
                  <a:txBody>
                    <a:bodyPr/>
                    <a:lstStyle/>
                    <a:p>
                      <a:pPr algn="ctr"/>
                      <a:r>
                        <a:rPr lang="en-US" sz="1600" dirty="0" smtClean="0">
                          <a:latin typeface="Arial"/>
                          <a:cs typeface="Arial"/>
                        </a:rPr>
                        <a:t>12 x 32KB</a:t>
                      </a:r>
                      <a:endParaRPr lang="en-US" sz="1600" dirty="0">
                        <a:latin typeface="Arial"/>
                        <a:cs typeface="Arial"/>
                      </a:endParaRPr>
                    </a:p>
                  </a:txBody>
                  <a:tcPr anchor="ctr"/>
                </a:tc>
                <a:tc>
                  <a:txBody>
                    <a:bodyPr/>
                    <a:lstStyle/>
                    <a:p>
                      <a:pPr algn="ctr"/>
                      <a:r>
                        <a:rPr lang="en-US" sz="1600" dirty="0" smtClean="0">
                          <a:latin typeface="Arial"/>
                          <a:cs typeface="Arial"/>
                        </a:rPr>
                        <a:t>8 x 32KB</a:t>
                      </a:r>
                      <a:endParaRPr lang="en-US" sz="1600" dirty="0">
                        <a:latin typeface="Arial"/>
                        <a:cs typeface="Arial"/>
                      </a:endParaRPr>
                    </a:p>
                  </a:txBody>
                  <a:tcPr anchor="ctr"/>
                </a:tc>
                <a:tc>
                  <a:txBody>
                    <a:bodyPr/>
                    <a:lstStyle/>
                    <a:p>
                      <a:pPr algn="ctr"/>
                      <a:r>
                        <a:rPr lang="en-US" sz="1600" dirty="0" smtClean="0">
                          <a:latin typeface="Arial"/>
                          <a:cs typeface="Arial"/>
                        </a:rPr>
                        <a:t>24 x 64KB</a:t>
                      </a:r>
                      <a:endParaRPr lang="en-US" sz="1600" dirty="0">
                        <a:latin typeface="Arial"/>
                        <a:cs typeface="Arial"/>
                      </a:endParaRPr>
                    </a:p>
                  </a:txBody>
                  <a:tcPr anchor="ctr"/>
                </a:tc>
                <a:tc>
                  <a:txBody>
                    <a:bodyPr/>
                    <a:lstStyle/>
                    <a:p>
                      <a:pPr algn="ctr"/>
                      <a:r>
                        <a:rPr lang="en-US" sz="1600" dirty="0" smtClean="0">
                          <a:latin typeface="Arial"/>
                          <a:cs typeface="Arial"/>
                        </a:rPr>
                        <a:t>12 x 64KB</a:t>
                      </a:r>
                      <a:endParaRPr lang="en-US" sz="1600" dirty="0">
                        <a:latin typeface="Arial"/>
                        <a:cs typeface="Arial"/>
                      </a:endParaRPr>
                    </a:p>
                  </a:txBody>
                  <a:tcPr anchor="ctr"/>
                </a:tc>
              </a:tr>
              <a:tr h="370840">
                <a:tc>
                  <a:txBody>
                    <a:bodyPr/>
                    <a:lstStyle/>
                    <a:p>
                      <a:pPr algn="ctr"/>
                      <a:r>
                        <a:rPr lang="en-US" sz="1600" dirty="0" smtClean="0">
                          <a:latin typeface="Arial"/>
                          <a:cs typeface="Arial"/>
                        </a:rPr>
                        <a:t>L1D cache</a:t>
                      </a:r>
                      <a:endParaRPr lang="en-US" sz="1600" dirty="0">
                        <a:latin typeface="Arial"/>
                        <a:cs typeface="Arial"/>
                      </a:endParaRPr>
                    </a:p>
                  </a:txBody>
                  <a:tcPr anchor="ctr"/>
                </a:tc>
                <a:tc>
                  <a:txBody>
                    <a:bodyPr/>
                    <a:lstStyle/>
                    <a:p>
                      <a:pPr algn="ctr"/>
                      <a:r>
                        <a:rPr lang="en-US" sz="1600" dirty="0" smtClean="0">
                          <a:latin typeface="Arial"/>
                          <a:cs typeface="Arial"/>
                        </a:rPr>
                        <a:t>12 x</a:t>
                      </a:r>
                      <a:r>
                        <a:rPr lang="en-US" sz="1600" baseline="0" dirty="0" smtClean="0">
                          <a:latin typeface="Arial"/>
                          <a:cs typeface="Arial"/>
                        </a:rPr>
                        <a:t> 32KB</a:t>
                      </a:r>
                      <a:endParaRPr lang="en-US" sz="1600" dirty="0">
                        <a:latin typeface="Arial"/>
                        <a:cs typeface="Arial"/>
                      </a:endParaRPr>
                    </a:p>
                  </a:txBody>
                  <a:tcPr anchor="ctr"/>
                </a:tc>
                <a:tc>
                  <a:txBody>
                    <a:bodyPr/>
                    <a:lstStyle/>
                    <a:p>
                      <a:pPr algn="ctr"/>
                      <a:r>
                        <a:rPr lang="en-US" sz="1600" dirty="0" smtClean="0">
                          <a:latin typeface="Arial"/>
                          <a:cs typeface="Arial"/>
                        </a:rPr>
                        <a:t>8 x 32KB</a:t>
                      </a:r>
                      <a:endParaRPr lang="en-US" sz="1600" dirty="0">
                        <a:latin typeface="Arial"/>
                        <a:cs typeface="Arial"/>
                      </a:endParaRPr>
                    </a:p>
                  </a:txBody>
                  <a:tcPr anchor="ctr"/>
                </a:tc>
                <a:tc>
                  <a:txBody>
                    <a:bodyPr/>
                    <a:lstStyle/>
                    <a:p>
                      <a:pPr algn="ctr"/>
                      <a:r>
                        <a:rPr lang="en-US" sz="1600" dirty="0" smtClean="0">
                          <a:latin typeface="Arial"/>
                          <a:cs typeface="Arial"/>
                        </a:rPr>
                        <a:t>24 x 64KB</a:t>
                      </a:r>
                      <a:endParaRPr lang="en-US" sz="1600" dirty="0">
                        <a:latin typeface="Arial"/>
                        <a:cs typeface="Arial"/>
                      </a:endParaRPr>
                    </a:p>
                  </a:txBody>
                  <a:tcPr anchor="ctr"/>
                </a:tc>
                <a:tc>
                  <a:txBody>
                    <a:bodyPr/>
                    <a:lstStyle/>
                    <a:p>
                      <a:pPr algn="ctr"/>
                      <a:r>
                        <a:rPr lang="en-US" sz="1600" dirty="0" smtClean="0">
                          <a:latin typeface="Arial"/>
                          <a:cs typeface="Arial"/>
                        </a:rPr>
                        <a:t>12 x 64KB</a:t>
                      </a:r>
                      <a:endParaRPr lang="en-US" sz="1600" dirty="0">
                        <a:latin typeface="Arial"/>
                        <a:cs typeface="Arial"/>
                      </a:endParaRPr>
                    </a:p>
                  </a:txBody>
                  <a:tcPr anchor="ctr"/>
                </a:tc>
              </a:tr>
              <a:tr h="370840">
                <a:tc>
                  <a:txBody>
                    <a:bodyPr/>
                    <a:lstStyle/>
                    <a:p>
                      <a:pPr algn="ctr"/>
                      <a:r>
                        <a:rPr lang="en-US" sz="1600" dirty="0" smtClean="0">
                          <a:latin typeface="Arial"/>
                          <a:cs typeface="Arial"/>
                        </a:rPr>
                        <a:t>L2 cache</a:t>
                      </a:r>
                      <a:endParaRPr lang="en-US" sz="1600" dirty="0">
                        <a:latin typeface="Arial"/>
                        <a:cs typeface="Arial"/>
                      </a:endParaRPr>
                    </a:p>
                  </a:txBody>
                  <a:tcPr anchor="ctr"/>
                </a:tc>
                <a:tc>
                  <a:txBody>
                    <a:bodyPr/>
                    <a:lstStyle/>
                    <a:p>
                      <a:pPr algn="ctr"/>
                      <a:r>
                        <a:rPr lang="en-US" sz="1600" dirty="0" smtClean="0">
                          <a:latin typeface="Arial"/>
                          <a:cs typeface="Arial"/>
                        </a:rPr>
                        <a:t>12 x 256KB</a:t>
                      </a:r>
                      <a:endParaRPr lang="en-US" sz="1600" dirty="0">
                        <a:latin typeface="Arial"/>
                        <a:cs typeface="Arial"/>
                      </a:endParaRPr>
                    </a:p>
                  </a:txBody>
                  <a:tcPr anchor="ctr"/>
                </a:tc>
                <a:tc>
                  <a:txBody>
                    <a:bodyPr/>
                    <a:lstStyle/>
                    <a:p>
                      <a:pPr algn="ctr"/>
                      <a:r>
                        <a:rPr lang="en-US" sz="1600" dirty="0" smtClean="0">
                          <a:latin typeface="Arial"/>
                          <a:cs typeface="Arial"/>
                        </a:rPr>
                        <a:t>2 x 4MB</a:t>
                      </a:r>
                      <a:endParaRPr lang="en-US" sz="1600" dirty="0">
                        <a:latin typeface="Arial"/>
                        <a:cs typeface="Arial"/>
                      </a:endParaRPr>
                    </a:p>
                  </a:txBody>
                  <a:tcPr anchor="ctr"/>
                </a:tc>
                <a:tc>
                  <a:txBody>
                    <a:bodyPr/>
                    <a:lstStyle/>
                    <a:p>
                      <a:pPr algn="ctr"/>
                      <a:r>
                        <a:rPr lang="en-US" sz="1600" dirty="0" smtClean="0">
                          <a:latin typeface="Arial"/>
                          <a:cs typeface="Arial"/>
                        </a:rPr>
                        <a:t>24</a:t>
                      </a:r>
                      <a:r>
                        <a:rPr lang="en-US" sz="1600" baseline="0" dirty="0" smtClean="0">
                          <a:latin typeface="Arial"/>
                          <a:cs typeface="Arial"/>
                        </a:rPr>
                        <a:t> x 512KB</a:t>
                      </a:r>
                      <a:endParaRPr lang="en-US" sz="1600" dirty="0">
                        <a:latin typeface="Arial"/>
                        <a:cs typeface="Arial"/>
                      </a:endParaRPr>
                    </a:p>
                  </a:txBody>
                  <a:tcPr anchor="ctr"/>
                </a:tc>
                <a:tc>
                  <a:txBody>
                    <a:bodyPr/>
                    <a:lstStyle/>
                    <a:p>
                      <a:pPr algn="ctr"/>
                      <a:r>
                        <a:rPr lang="en-US" sz="1600" dirty="0" smtClean="0">
                          <a:latin typeface="Arial"/>
                          <a:cs typeface="Arial"/>
                        </a:rPr>
                        <a:t>12 x 512KB</a:t>
                      </a:r>
                      <a:endParaRPr lang="en-US" sz="1600" dirty="0">
                        <a:latin typeface="Arial"/>
                        <a:cs typeface="Arial"/>
                      </a:endParaRPr>
                    </a:p>
                  </a:txBody>
                  <a:tcPr anchor="ctr"/>
                </a:tc>
              </a:tr>
              <a:tr h="370840">
                <a:tc>
                  <a:txBody>
                    <a:bodyPr/>
                    <a:lstStyle/>
                    <a:p>
                      <a:pPr algn="ctr"/>
                      <a:r>
                        <a:rPr lang="en-US" sz="1600" dirty="0" smtClean="0">
                          <a:latin typeface="Arial"/>
                          <a:cs typeface="Arial"/>
                        </a:rPr>
                        <a:t>L3 cache</a:t>
                      </a:r>
                      <a:endParaRPr lang="en-US" sz="1600" dirty="0">
                        <a:latin typeface="Arial"/>
                        <a:cs typeface="Arial"/>
                      </a:endParaRPr>
                    </a:p>
                  </a:txBody>
                  <a:tcPr anchor="ctr"/>
                </a:tc>
                <a:tc>
                  <a:txBody>
                    <a:bodyPr/>
                    <a:lstStyle/>
                    <a:p>
                      <a:pPr algn="ctr"/>
                      <a:r>
                        <a:rPr lang="en-US" sz="1600" dirty="0" smtClean="0">
                          <a:latin typeface="Arial"/>
                          <a:cs typeface="Arial"/>
                        </a:rPr>
                        <a:t>2 x 12MB</a:t>
                      </a:r>
                      <a:endParaRPr lang="en-US" sz="1600" dirty="0">
                        <a:latin typeface="Arial"/>
                        <a:cs typeface="Arial"/>
                      </a:endParaRPr>
                    </a:p>
                  </a:txBody>
                  <a:tcPr anchor="ctr"/>
                </a:tc>
                <a:tc>
                  <a:txBody>
                    <a:bodyPr/>
                    <a:lstStyle/>
                    <a:p>
                      <a:pPr algn="ctr"/>
                      <a:endParaRPr lang="en-US" sz="1600" dirty="0">
                        <a:latin typeface="Arial"/>
                        <a:cs typeface="Arial"/>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1600" dirty="0" smtClean="0">
                          <a:latin typeface="Arial"/>
                          <a:cs typeface="Arial"/>
                        </a:rPr>
                        <a:t>4 x 6MB</a:t>
                      </a:r>
                    </a:p>
                  </a:txBody>
                  <a:tcPr anchor="ctr"/>
                </a:tc>
                <a:tc>
                  <a:txBody>
                    <a:bodyPr/>
                    <a:lstStyle/>
                    <a:p>
                      <a:pPr algn="ctr"/>
                      <a:r>
                        <a:rPr lang="en-US" sz="1600" dirty="0" smtClean="0">
                          <a:latin typeface="Arial"/>
                          <a:cs typeface="Arial"/>
                        </a:rPr>
                        <a:t>2 x 6MB</a:t>
                      </a:r>
                      <a:endParaRPr lang="en-US" sz="1600" dirty="0">
                        <a:latin typeface="Arial"/>
                        <a:cs typeface="Arial"/>
                      </a:endParaRPr>
                    </a:p>
                  </a:txBody>
                  <a:tcPr anchor="ctr"/>
                </a:tc>
              </a:tr>
              <a:tr h="370840">
                <a:tc>
                  <a:txBody>
                    <a:bodyPr/>
                    <a:lstStyle/>
                    <a:p>
                      <a:pPr algn="ctr"/>
                      <a:r>
                        <a:rPr lang="en-US" sz="1600" dirty="0" smtClean="0">
                          <a:latin typeface="Arial"/>
                          <a:cs typeface="Arial"/>
                        </a:rPr>
                        <a:t>Memory</a:t>
                      </a:r>
                      <a:endParaRPr lang="en-US" sz="1600" dirty="0">
                        <a:latin typeface="Arial"/>
                        <a:cs typeface="Arial"/>
                      </a:endParaRPr>
                    </a:p>
                  </a:txBody>
                  <a:tcPr anchor="ctr"/>
                </a:tc>
                <a:tc>
                  <a:txBody>
                    <a:bodyPr/>
                    <a:lstStyle/>
                    <a:p>
                      <a:pPr algn="ctr"/>
                      <a:r>
                        <a:rPr lang="en-US" sz="1600" dirty="0" smtClean="0">
                          <a:latin typeface="Arial"/>
                          <a:cs typeface="Arial"/>
                        </a:rPr>
                        <a:t>72GB</a:t>
                      </a:r>
                      <a:endParaRPr lang="en-US" sz="1600" dirty="0">
                        <a:latin typeface="Arial"/>
                        <a:cs typeface="Arial"/>
                      </a:endParaRPr>
                    </a:p>
                  </a:txBody>
                  <a:tcPr anchor="ctr"/>
                </a:tc>
                <a:tc>
                  <a:txBody>
                    <a:bodyPr/>
                    <a:lstStyle/>
                    <a:p>
                      <a:pPr algn="ctr"/>
                      <a:r>
                        <a:rPr lang="en-US" sz="1600" dirty="0" smtClean="0">
                          <a:latin typeface="Arial"/>
                          <a:cs typeface="Arial"/>
                        </a:rPr>
                        <a:t>12GB</a:t>
                      </a:r>
                      <a:endParaRPr lang="en-US" sz="1600" dirty="0">
                        <a:latin typeface="Arial"/>
                        <a:cs typeface="Arial"/>
                      </a:endParaRPr>
                    </a:p>
                  </a:txBody>
                  <a:tcPr anchor="ctr"/>
                </a:tc>
                <a:tc>
                  <a:txBody>
                    <a:bodyPr/>
                    <a:lstStyle/>
                    <a:p>
                      <a:pPr algn="ctr"/>
                      <a:r>
                        <a:rPr lang="en-US" sz="1600" dirty="0" smtClean="0">
                          <a:latin typeface="Arial"/>
                          <a:cs typeface="Arial"/>
                        </a:rPr>
                        <a:t>128GB</a:t>
                      </a:r>
                      <a:endParaRPr lang="en-US" sz="1600" dirty="0">
                        <a:latin typeface="Arial"/>
                        <a:cs typeface="Arial"/>
                      </a:endParaRPr>
                    </a:p>
                  </a:txBody>
                  <a:tcPr anchor="ctr"/>
                </a:tc>
                <a:tc>
                  <a:txBody>
                    <a:bodyPr/>
                    <a:lstStyle/>
                    <a:p>
                      <a:pPr algn="ctr"/>
                      <a:r>
                        <a:rPr lang="en-US" sz="1600" dirty="0" smtClean="0">
                          <a:latin typeface="Arial"/>
                          <a:cs typeface="Arial"/>
                        </a:rPr>
                        <a:t>64GB</a:t>
                      </a:r>
                      <a:endParaRPr lang="en-US" sz="1600" dirty="0">
                        <a:latin typeface="Arial"/>
                        <a:cs typeface="Arial"/>
                      </a:endParaRPr>
                    </a:p>
                  </a:txBody>
                  <a:tcPr anchor="ctr"/>
                </a:tc>
              </a:tr>
              <a:tr h="370840">
                <a:tc>
                  <a:txBody>
                    <a:bodyPr/>
                    <a:lstStyle/>
                    <a:p>
                      <a:pPr algn="ctr"/>
                      <a:r>
                        <a:rPr lang="en-US" sz="1600" dirty="0" smtClean="0">
                          <a:latin typeface="Arial"/>
                          <a:cs typeface="Arial"/>
                        </a:rPr>
                        <a:t>OS</a:t>
                      </a:r>
                      <a:endParaRPr lang="en-US" sz="1600" dirty="0">
                        <a:latin typeface="Arial"/>
                        <a:cs typeface="Arial"/>
                      </a:endParaRPr>
                    </a:p>
                  </a:txBody>
                  <a:tcPr anchor="ctr"/>
                </a:tc>
                <a:tc gridSpan="4">
                  <a:txBody>
                    <a:bodyPr/>
                    <a:lstStyle/>
                    <a:p>
                      <a:pPr algn="ctr"/>
                      <a:r>
                        <a:rPr lang="en-US" sz="1600" dirty="0" err="1" smtClean="0">
                          <a:latin typeface="Arial"/>
                          <a:cs typeface="Arial"/>
                        </a:rPr>
                        <a:t>CentOS</a:t>
                      </a:r>
                      <a:r>
                        <a:rPr lang="en-US" sz="1600" dirty="0" smtClean="0">
                          <a:latin typeface="Arial"/>
                          <a:cs typeface="Arial"/>
                        </a:rPr>
                        <a:t> 6.3</a:t>
                      </a:r>
                      <a:endParaRPr lang="en-US" sz="1600" dirty="0">
                        <a:latin typeface="Arial"/>
                        <a:cs typeface="Arial"/>
                      </a:endParaRPr>
                    </a:p>
                  </a:txBody>
                  <a:tcPr anchor="ctr"/>
                </a:tc>
                <a:tc hMerge="1">
                  <a:txBody>
                    <a:bodyPr/>
                    <a:lstStyle/>
                    <a:p>
                      <a:endParaRPr lang="en-US" sz="1600" dirty="0">
                        <a:latin typeface="Arial"/>
                        <a:cs typeface="Arial"/>
                      </a:endParaRPr>
                    </a:p>
                  </a:txBody>
                  <a:tcPr/>
                </a:tc>
                <a:tc hMerge="1">
                  <a:txBody>
                    <a:bodyPr/>
                    <a:lstStyle/>
                    <a:p>
                      <a:endParaRPr lang="en-US" sz="1600" dirty="0">
                        <a:latin typeface="Arial"/>
                        <a:cs typeface="Arial"/>
                      </a:endParaRPr>
                    </a:p>
                  </a:txBody>
                  <a:tcPr/>
                </a:tc>
                <a:tc hMerge="1">
                  <a:txBody>
                    <a:bodyPr/>
                    <a:lstStyle/>
                    <a:p>
                      <a:endParaRPr lang="en-US" sz="1600" dirty="0">
                        <a:latin typeface="Arial"/>
                        <a:cs typeface="Arial"/>
                      </a:endParaRPr>
                    </a:p>
                  </a:txBody>
                  <a:tcPr/>
                </a:tc>
              </a:tr>
            </a:tbl>
          </a:graphicData>
        </a:graphic>
      </p:graphicFrame>
    </p:spTree>
    <p:extLst>
      <p:ext uri="{BB962C8B-B14F-4D97-AF65-F5344CB8AC3E}">
        <p14:creationId xmlns:p14="http://schemas.microsoft.com/office/powerpoint/2010/main" val="823780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Methodology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Selection framework</a:t>
            </a:r>
          </a:p>
          <a:p>
            <a:pPr lvl="1"/>
            <a:r>
              <a:rPr lang="en-US" dirty="0" smtClean="0"/>
              <a:t>Code generator</a:t>
            </a:r>
          </a:p>
          <a:p>
            <a:pPr lvl="2"/>
            <a:r>
              <a:rPr lang="en-US" dirty="0" smtClean="0"/>
              <a:t>Using a C front-end </a:t>
            </a:r>
            <a:r>
              <a:rPr lang="en-US" dirty="0" smtClean="0">
                <a:latin typeface="Consolas"/>
                <a:cs typeface="Consolas"/>
              </a:rPr>
              <a:t>clang</a:t>
            </a:r>
            <a:r>
              <a:rPr lang="en-US" dirty="0" smtClean="0"/>
              <a:t> of LLVM</a:t>
            </a:r>
            <a:endParaRPr lang="en-US" dirty="0"/>
          </a:p>
          <a:p>
            <a:pPr lvl="1"/>
            <a:r>
              <a:rPr lang="en-US" dirty="0" smtClean="0"/>
              <a:t>Search library</a:t>
            </a:r>
          </a:p>
          <a:p>
            <a:pPr lvl="2"/>
            <a:r>
              <a:rPr lang="en-US" dirty="0" smtClean="0"/>
              <a:t>Using a polyhedron library, called </a:t>
            </a:r>
            <a:r>
              <a:rPr lang="en-US" dirty="0" err="1" smtClean="0">
                <a:latin typeface="Consolas"/>
                <a:cs typeface="Consolas"/>
              </a:rPr>
              <a:t>barvinok</a:t>
            </a:r>
            <a:endParaRPr lang="en-US" dirty="0"/>
          </a:p>
          <a:p>
            <a:r>
              <a:rPr lang="en-US" dirty="0" err="1" smtClean="0"/>
              <a:t>OpenCL</a:t>
            </a:r>
            <a:r>
              <a:rPr lang="en-US" dirty="0" smtClean="0"/>
              <a:t> framework</a:t>
            </a:r>
          </a:p>
          <a:p>
            <a:pPr lvl="1"/>
            <a:r>
              <a:rPr lang="en-US" dirty="0" err="1" smtClean="0"/>
              <a:t>SnuCL</a:t>
            </a:r>
            <a:endParaRPr lang="en-US" dirty="0" smtClean="0"/>
          </a:p>
          <a:p>
            <a:pPr lvl="2"/>
            <a:r>
              <a:rPr lang="en-US" dirty="0" smtClean="0"/>
              <a:t>Modifying to support the virtually-extended index space (VIS)</a:t>
            </a:r>
            <a:endParaRPr lang="en-US" dirty="0"/>
          </a:p>
          <a:p>
            <a:r>
              <a:rPr lang="en-US" dirty="0" smtClean="0"/>
              <a:t>Benchmark applications</a:t>
            </a:r>
          </a:p>
          <a:p>
            <a:pPr lvl="1"/>
            <a:r>
              <a:rPr lang="en-US" dirty="0" err="1" smtClean="0"/>
              <a:t>OpenCL</a:t>
            </a:r>
            <a:r>
              <a:rPr lang="en-US" dirty="0" smtClean="0"/>
              <a:t> version of NAS Parallel Benchmarks</a:t>
            </a:r>
          </a:p>
          <a:p>
            <a:pPr lvl="1"/>
            <a:r>
              <a:rPr lang="en-US" dirty="0" smtClean="0"/>
              <a:t>31 kernels from BT, CG, EP, and SP</a:t>
            </a:r>
          </a:p>
          <a:p>
            <a:r>
              <a:rPr lang="en-US" dirty="0" smtClean="0"/>
              <a:t>Counterpart</a:t>
            </a:r>
          </a:p>
          <a:p>
            <a:pPr lvl="1"/>
            <a:r>
              <a:rPr lang="en-US" dirty="0" smtClean="0"/>
              <a:t>Exhaustive search</a:t>
            </a:r>
          </a:p>
          <a:p>
            <a:pPr lvl="2"/>
            <a:r>
              <a:rPr lang="en-US" dirty="0" smtClean="0"/>
              <a:t>Looking for the best work-group size among all possible work-group sizes by executing one by one and comparing their kernel execution time</a:t>
            </a:r>
          </a:p>
          <a:p>
            <a:pPr lvl="1"/>
            <a:endParaRPr lang="en-US" dirty="0" smtClean="0"/>
          </a:p>
          <a:p>
            <a:endParaRPr lang="en-US" dirty="0"/>
          </a:p>
        </p:txBody>
      </p:sp>
      <p:sp>
        <p:nvSpPr>
          <p:cNvPr id="4" name="Date Placeholder 3"/>
          <p:cNvSpPr>
            <a:spLocks noGrp="1"/>
          </p:cNvSpPr>
          <p:nvPr>
            <p:ph type="dt" sz="half" idx="10"/>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D97DADC7-F95C-4572-B726-CA9D877279DB}" type="slidenum">
              <a:rPr lang="ko-KR" altLang="en-US" smtClean="0"/>
              <a:pPr/>
              <a:t>21</a:t>
            </a:fld>
            <a:endParaRPr lang="ko-KR" altLang="en-US" dirty="0"/>
          </a:p>
        </p:txBody>
      </p:sp>
    </p:spTree>
    <p:extLst>
      <p:ext uri="{BB962C8B-B14F-4D97-AF65-F5344CB8AC3E}">
        <p14:creationId xmlns:p14="http://schemas.microsoft.com/office/powerpoint/2010/main" val="3670197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Selection Accuracy</a:t>
            </a:r>
            <a:endParaRPr lang="ko-KR" altLang="en-US" dirty="0"/>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22</a:t>
            </a:fld>
            <a:endParaRPr lang="ko-KR" altLang="en-US"/>
          </a:p>
        </p:txBody>
      </p:sp>
      <p:graphicFrame>
        <p:nvGraphicFramePr>
          <p:cNvPr id="5" name="내용 개체 틀 4"/>
          <p:cNvGraphicFramePr>
            <a:graphicFrameLocks noGrp="1"/>
          </p:cNvGraphicFramePr>
          <p:nvPr>
            <p:ph idx="1"/>
            <p:extLst>
              <p:ext uri="{D42A27DB-BD31-4B8C-83A1-F6EECF244321}">
                <p14:modId xmlns:p14="http://schemas.microsoft.com/office/powerpoint/2010/main" val="2119897464"/>
              </p:ext>
            </p:extLst>
          </p:nvPr>
        </p:nvGraphicFramePr>
        <p:xfrm>
          <a:off x="230223" y="1052736"/>
          <a:ext cx="8712968" cy="2358578"/>
        </p:xfrm>
        <a:graphic>
          <a:graphicData uri="http://schemas.openxmlformats.org/drawingml/2006/chart">
            <c:chart xmlns:c="http://schemas.openxmlformats.org/drawingml/2006/chart" xmlns:r="http://schemas.openxmlformats.org/officeDocument/2006/relationships" r:id="rId3"/>
          </a:graphicData>
        </a:graphic>
      </p:graphicFrame>
      <p:sp>
        <p:nvSpPr>
          <p:cNvPr id="7" name="직사각형 6"/>
          <p:cNvSpPr/>
          <p:nvPr/>
        </p:nvSpPr>
        <p:spPr>
          <a:xfrm>
            <a:off x="2822511" y="3429000"/>
            <a:ext cx="3672408"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Arial"/>
                <a:cs typeface="Arial"/>
              </a:rPr>
              <a:t>Results on M1 (Intel Xeon X5680)</a:t>
            </a:r>
            <a:endParaRPr lang="ko-KR" altLang="en-US" sz="1600" dirty="0">
              <a:latin typeface="Arial"/>
              <a:cs typeface="Arial"/>
            </a:endParaRPr>
          </a:p>
        </p:txBody>
      </p:sp>
      <p:sp>
        <p:nvSpPr>
          <p:cNvPr id="9" name="타원 8"/>
          <p:cNvSpPr/>
          <p:nvPr/>
        </p:nvSpPr>
        <p:spPr>
          <a:xfrm>
            <a:off x="8618554" y="1716850"/>
            <a:ext cx="383922" cy="48801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 name="타원 10"/>
          <p:cNvSpPr/>
          <p:nvPr/>
        </p:nvSpPr>
        <p:spPr>
          <a:xfrm>
            <a:off x="1598375" y="2564904"/>
            <a:ext cx="648072" cy="56002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aphicFrame>
        <p:nvGraphicFramePr>
          <p:cNvPr id="14" name="차트 1"/>
          <p:cNvGraphicFramePr>
            <a:graphicFrameLocks noGrp="1"/>
          </p:cNvGraphicFramePr>
          <p:nvPr>
            <p:extLst>
              <p:ext uri="{D42A27DB-BD31-4B8C-83A1-F6EECF244321}">
                <p14:modId xmlns:p14="http://schemas.microsoft.com/office/powerpoint/2010/main" val="974123353"/>
              </p:ext>
            </p:extLst>
          </p:nvPr>
        </p:nvGraphicFramePr>
        <p:xfrm>
          <a:off x="251520" y="3789040"/>
          <a:ext cx="8712000" cy="2376000"/>
        </p:xfrm>
        <a:graphic>
          <a:graphicData uri="http://schemas.openxmlformats.org/drawingml/2006/chart">
            <c:chart xmlns:c="http://schemas.openxmlformats.org/drawingml/2006/chart" xmlns:r="http://schemas.openxmlformats.org/officeDocument/2006/relationships" r:id="rId4"/>
          </a:graphicData>
        </a:graphic>
      </p:graphicFrame>
      <p:sp>
        <p:nvSpPr>
          <p:cNvPr id="15" name="직사각형 6"/>
          <p:cNvSpPr/>
          <p:nvPr/>
        </p:nvSpPr>
        <p:spPr>
          <a:xfrm>
            <a:off x="2771800" y="6165304"/>
            <a:ext cx="3672408"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Arial"/>
                <a:cs typeface="Arial"/>
              </a:rPr>
              <a:t>Results on M3 (AMD Opteron 6172)</a:t>
            </a:r>
            <a:endParaRPr lang="ko-KR" altLang="en-US" sz="1600" dirty="0">
              <a:latin typeface="Arial"/>
              <a:cs typeface="Arial"/>
            </a:endParaRPr>
          </a:p>
        </p:txBody>
      </p:sp>
      <p:sp>
        <p:nvSpPr>
          <p:cNvPr id="16" name="타원 8"/>
          <p:cNvSpPr/>
          <p:nvPr/>
        </p:nvSpPr>
        <p:spPr>
          <a:xfrm>
            <a:off x="8657204" y="4396146"/>
            <a:ext cx="383922" cy="634417"/>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7" name="타원 10"/>
          <p:cNvSpPr/>
          <p:nvPr/>
        </p:nvSpPr>
        <p:spPr>
          <a:xfrm>
            <a:off x="1619672" y="5229200"/>
            <a:ext cx="648072" cy="56002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8" name="타원 10"/>
          <p:cNvSpPr/>
          <p:nvPr/>
        </p:nvSpPr>
        <p:spPr>
          <a:xfrm>
            <a:off x="4139952" y="4669178"/>
            <a:ext cx="432048" cy="56002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Tree>
    <p:extLst>
      <p:ext uri="{BB962C8B-B14F-4D97-AF65-F5344CB8AC3E}">
        <p14:creationId xmlns:p14="http://schemas.microsoft.com/office/powerpoint/2010/main" val="310340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a:t>Selection Accuracy (</a:t>
            </a:r>
            <a:r>
              <a:rPr lang="en-US" altLang="ko-KR" dirty="0" smtClean="0"/>
              <a:t>contd.)</a:t>
            </a:r>
            <a:endParaRPr lang="en-US" dirty="0"/>
          </a:p>
        </p:txBody>
      </p:sp>
      <p:sp>
        <p:nvSpPr>
          <p:cNvPr id="6" name="Content Placeholder 5"/>
          <p:cNvSpPr>
            <a:spLocks noGrp="1"/>
          </p:cNvSpPr>
          <p:nvPr>
            <p:ph idx="1"/>
          </p:nvPr>
        </p:nvSpPr>
        <p:spPr>
          <a:xfrm>
            <a:off x="251520" y="4653136"/>
            <a:ext cx="8640960" cy="1368152"/>
          </a:xfrm>
        </p:spPr>
        <p:txBody>
          <a:bodyPr>
            <a:normAutofit fontScale="92500" lnSpcReduction="10000"/>
          </a:bodyPr>
          <a:lstStyle/>
          <a:p>
            <a:r>
              <a:rPr lang="en-US" dirty="0" smtClean="0"/>
              <a:t>Our approaches are quite effective and promising</a:t>
            </a:r>
          </a:p>
          <a:p>
            <a:r>
              <a:rPr lang="en-US" dirty="0" smtClean="0"/>
              <a:t>The VIS enhances the effectiveness</a:t>
            </a:r>
          </a:p>
          <a:p>
            <a:pPr lvl="1"/>
            <a:r>
              <a:rPr lang="en-US" dirty="0" smtClean="0"/>
              <a:t>By increasing the number of possible work-group sizes</a:t>
            </a:r>
            <a:endParaRPr lang="en-US" dirty="0"/>
          </a:p>
        </p:txBody>
      </p:sp>
      <p:sp>
        <p:nvSpPr>
          <p:cNvPr id="3" name="Date Placeholder 2"/>
          <p:cNvSpPr>
            <a:spLocks noGrp="1"/>
          </p:cNvSpPr>
          <p:nvPr>
            <p:ph type="dt" sz="half" idx="10"/>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D97DADC7-F95C-4572-B726-CA9D877279DB}" type="slidenum">
              <a:rPr lang="ko-KR" altLang="en-US" smtClean="0"/>
              <a:pPr/>
              <a:t>23</a:t>
            </a:fld>
            <a:endParaRPr lang="ko-KR" altLang="en-US"/>
          </a:p>
        </p:txBody>
      </p:sp>
      <p:graphicFrame>
        <p:nvGraphicFramePr>
          <p:cNvPr id="7" name="Table 6"/>
          <p:cNvGraphicFramePr>
            <a:graphicFrameLocks noGrp="1"/>
          </p:cNvGraphicFramePr>
          <p:nvPr>
            <p:extLst>
              <p:ext uri="{D42A27DB-BD31-4B8C-83A1-F6EECF244321}">
                <p14:modId xmlns:p14="http://schemas.microsoft.com/office/powerpoint/2010/main" val="1125534383"/>
              </p:ext>
            </p:extLst>
          </p:nvPr>
        </p:nvGraphicFramePr>
        <p:xfrm>
          <a:off x="899592" y="1916832"/>
          <a:ext cx="7272810" cy="2304255"/>
        </p:xfrm>
        <a:graphic>
          <a:graphicData uri="http://schemas.openxmlformats.org/drawingml/2006/table">
            <a:tbl>
              <a:tblPr firstRow="1" bandRow="1">
                <a:tableStyleId>{93296810-A885-4BE3-A3E7-6D5BEEA58F35}</a:tableStyleId>
              </a:tblPr>
              <a:tblGrid>
                <a:gridCol w="1454562"/>
                <a:gridCol w="1454562"/>
                <a:gridCol w="1454562"/>
                <a:gridCol w="1454562"/>
                <a:gridCol w="1454562"/>
              </a:tblGrid>
              <a:tr h="570126">
                <a:tc>
                  <a:txBody>
                    <a:bodyPr/>
                    <a:lstStyle/>
                    <a:p>
                      <a:pPr algn="ctr"/>
                      <a:endParaRPr lang="en-US" sz="2400" dirty="0">
                        <a:latin typeface="Arial"/>
                        <a:cs typeface="Arial"/>
                      </a:endParaRPr>
                    </a:p>
                  </a:txBody>
                  <a:tcPr anchor="ctr"/>
                </a:tc>
                <a:tc>
                  <a:txBody>
                    <a:bodyPr/>
                    <a:lstStyle/>
                    <a:p>
                      <a:pPr algn="ctr"/>
                      <a:r>
                        <a:rPr lang="en-US" sz="2400" dirty="0" smtClean="0">
                          <a:latin typeface="Arial"/>
                          <a:cs typeface="Arial"/>
                        </a:rPr>
                        <a:t>M1</a:t>
                      </a:r>
                      <a:endParaRPr lang="en-US" sz="2400" dirty="0">
                        <a:latin typeface="Arial"/>
                        <a:cs typeface="Arial"/>
                      </a:endParaRPr>
                    </a:p>
                  </a:txBody>
                  <a:tcPr anchor="ctr"/>
                </a:tc>
                <a:tc>
                  <a:txBody>
                    <a:bodyPr/>
                    <a:lstStyle/>
                    <a:p>
                      <a:pPr algn="ctr"/>
                      <a:r>
                        <a:rPr lang="en-US" sz="2400" dirty="0" smtClean="0">
                          <a:latin typeface="Arial"/>
                          <a:cs typeface="Arial"/>
                        </a:rPr>
                        <a:t>M2</a:t>
                      </a:r>
                      <a:endParaRPr lang="en-US" sz="2400" dirty="0">
                        <a:latin typeface="Arial"/>
                        <a:cs typeface="Arial"/>
                      </a:endParaRPr>
                    </a:p>
                  </a:txBody>
                  <a:tcPr anchor="ctr"/>
                </a:tc>
                <a:tc>
                  <a:txBody>
                    <a:bodyPr/>
                    <a:lstStyle/>
                    <a:p>
                      <a:pPr algn="ctr"/>
                      <a:r>
                        <a:rPr lang="en-US" sz="2400" dirty="0" smtClean="0">
                          <a:latin typeface="Arial"/>
                          <a:cs typeface="Arial"/>
                        </a:rPr>
                        <a:t>M3</a:t>
                      </a:r>
                      <a:endParaRPr lang="en-US" sz="2400" dirty="0">
                        <a:latin typeface="Arial"/>
                        <a:cs typeface="Arial"/>
                      </a:endParaRPr>
                    </a:p>
                  </a:txBody>
                  <a:tcPr anchor="ctr"/>
                </a:tc>
                <a:tc>
                  <a:txBody>
                    <a:bodyPr/>
                    <a:lstStyle/>
                    <a:p>
                      <a:pPr algn="ctr"/>
                      <a:r>
                        <a:rPr lang="en-US" sz="2400" dirty="0" smtClean="0">
                          <a:latin typeface="Arial"/>
                          <a:cs typeface="Arial"/>
                        </a:rPr>
                        <a:t>M4</a:t>
                      </a:r>
                      <a:endParaRPr lang="en-US" sz="2400" dirty="0">
                        <a:latin typeface="Arial"/>
                        <a:cs typeface="Arial"/>
                      </a:endParaRPr>
                    </a:p>
                  </a:txBody>
                  <a:tcPr anchor="ctr"/>
                </a:tc>
              </a:tr>
              <a:tr h="578043">
                <a:tc>
                  <a:txBody>
                    <a:bodyPr/>
                    <a:lstStyle/>
                    <a:p>
                      <a:pPr algn="ctr"/>
                      <a:r>
                        <a:rPr lang="en-US" sz="2400" dirty="0" smtClean="0">
                          <a:latin typeface="Arial"/>
                          <a:cs typeface="Arial"/>
                        </a:rPr>
                        <a:t>ES-M</a:t>
                      </a:r>
                      <a:endParaRPr lang="en-US" sz="2400" dirty="0">
                        <a:latin typeface="Arial"/>
                        <a:cs typeface="Arial"/>
                      </a:endParaRPr>
                    </a:p>
                  </a:txBody>
                  <a:tcPr anchor="ctr"/>
                </a:tc>
                <a:tc>
                  <a:txBody>
                    <a:bodyPr/>
                    <a:lstStyle/>
                    <a:p>
                      <a:pPr algn="ctr"/>
                      <a:r>
                        <a:rPr lang="en-US" sz="2400" dirty="0" smtClean="0">
                          <a:latin typeface="Arial"/>
                          <a:cs typeface="Arial"/>
                        </a:rPr>
                        <a:t>+18%</a:t>
                      </a:r>
                      <a:endParaRPr lang="en-US" sz="2400" dirty="0">
                        <a:latin typeface="Arial"/>
                        <a:cs typeface="Arial"/>
                      </a:endParaRPr>
                    </a:p>
                  </a:txBody>
                  <a:tcPr anchor="ctr"/>
                </a:tc>
                <a:tc>
                  <a:txBody>
                    <a:bodyPr/>
                    <a:lstStyle/>
                    <a:p>
                      <a:pPr algn="ctr"/>
                      <a:r>
                        <a:rPr lang="en-US" sz="2400" dirty="0" smtClean="0">
                          <a:latin typeface="Arial"/>
                          <a:cs typeface="Arial"/>
                        </a:rPr>
                        <a:t>+6%</a:t>
                      </a:r>
                      <a:endParaRPr lang="en-US" sz="2400" dirty="0">
                        <a:latin typeface="Arial"/>
                        <a:cs typeface="Arial"/>
                      </a:endParaRPr>
                    </a:p>
                  </a:txBody>
                  <a:tcPr anchor="ctr"/>
                </a:tc>
                <a:tc>
                  <a:txBody>
                    <a:bodyPr/>
                    <a:lstStyle/>
                    <a:p>
                      <a:pPr algn="ctr"/>
                      <a:r>
                        <a:rPr lang="en-US" sz="2400" dirty="0" smtClean="0">
                          <a:latin typeface="Arial"/>
                          <a:cs typeface="Arial"/>
                        </a:rPr>
                        <a:t>+30%</a:t>
                      </a:r>
                      <a:endParaRPr lang="en-US" sz="2400" dirty="0">
                        <a:latin typeface="Arial"/>
                        <a:cs typeface="Arial"/>
                      </a:endParaRPr>
                    </a:p>
                  </a:txBody>
                  <a:tcPr anchor="ctr"/>
                </a:tc>
                <a:tc>
                  <a:txBody>
                    <a:bodyPr/>
                    <a:lstStyle/>
                    <a:p>
                      <a:pPr algn="ctr"/>
                      <a:r>
                        <a:rPr lang="en-US" sz="2400" dirty="0" smtClean="0">
                          <a:latin typeface="Arial"/>
                          <a:cs typeface="Arial"/>
                        </a:rPr>
                        <a:t>+21%</a:t>
                      </a:r>
                      <a:endParaRPr lang="en-US" sz="2400" dirty="0">
                        <a:latin typeface="Arial"/>
                        <a:cs typeface="Arial"/>
                      </a:endParaRPr>
                    </a:p>
                  </a:txBody>
                  <a:tcPr anchor="ctr"/>
                </a:tc>
              </a:tr>
              <a:tr h="578043">
                <a:tc>
                  <a:txBody>
                    <a:bodyPr/>
                    <a:lstStyle/>
                    <a:p>
                      <a:pPr algn="ctr"/>
                      <a:r>
                        <a:rPr lang="en-US" sz="2400" dirty="0" smtClean="0">
                          <a:latin typeface="Arial"/>
                          <a:cs typeface="Arial"/>
                        </a:rPr>
                        <a:t>AS</a:t>
                      </a:r>
                      <a:endParaRPr lang="en-US" sz="2400" dirty="0">
                        <a:latin typeface="Arial"/>
                        <a:cs typeface="Arial"/>
                      </a:endParaRPr>
                    </a:p>
                  </a:txBody>
                  <a:tcPr anchor="ctr"/>
                </a:tc>
                <a:tc>
                  <a:txBody>
                    <a:bodyPr/>
                    <a:lstStyle/>
                    <a:p>
                      <a:pPr algn="ctr"/>
                      <a:r>
                        <a:rPr lang="en-US" sz="2400" dirty="0" smtClean="0">
                          <a:latin typeface="Arial"/>
                          <a:cs typeface="Arial"/>
                        </a:rPr>
                        <a:t>+8%</a:t>
                      </a:r>
                      <a:endParaRPr lang="en-US" sz="2400" dirty="0">
                        <a:latin typeface="Arial"/>
                        <a:cs typeface="Arial"/>
                      </a:endParaRPr>
                    </a:p>
                  </a:txBody>
                  <a:tcPr anchor="ctr"/>
                </a:tc>
                <a:tc>
                  <a:txBody>
                    <a:bodyPr/>
                    <a:lstStyle/>
                    <a:p>
                      <a:pPr algn="ctr"/>
                      <a:r>
                        <a:rPr lang="en-US" sz="2400" dirty="0" smtClean="0">
                          <a:latin typeface="Arial"/>
                          <a:cs typeface="Arial"/>
                        </a:rPr>
                        <a:t>+3%</a:t>
                      </a:r>
                      <a:endParaRPr lang="en-US" sz="2400" dirty="0">
                        <a:latin typeface="Arial"/>
                        <a:cs typeface="Arial"/>
                      </a:endParaRPr>
                    </a:p>
                  </a:txBody>
                  <a:tcPr anchor="ctr"/>
                </a:tc>
                <a:tc>
                  <a:txBody>
                    <a:bodyPr/>
                    <a:lstStyle/>
                    <a:p>
                      <a:pPr algn="ctr"/>
                      <a:r>
                        <a:rPr lang="en-US" sz="2400" dirty="0" smtClean="0">
                          <a:latin typeface="Arial"/>
                          <a:cs typeface="Arial"/>
                        </a:rPr>
                        <a:t>+13%</a:t>
                      </a:r>
                      <a:endParaRPr lang="en-US" sz="2400" dirty="0">
                        <a:latin typeface="Arial"/>
                        <a:cs typeface="Arial"/>
                      </a:endParaRPr>
                    </a:p>
                  </a:txBody>
                  <a:tcPr anchor="ctr"/>
                </a:tc>
                <a:tc>
                  <a:txBody>
                    <a:bodyPr/>
                    <a:lstStyle/>
                    <a:p>
                      <a:pPr algn="ctr"/>
                      <a:r>
                        <a:rPr lang="en-US" sz="2400" dirty="0" smtClean="0">
                          <a:latin typeface="Arial"/>
                          <a:cs typeface="Arial"/>
                        </a:rPr>
                        <a:t>+6%</a:t>
                      </a:r>
                      <a:endParaRPr lang="en-US" sz="2400" dirty="0">
                        <a:latin typeface="Arial"/>
                        <a:cs typeface="Arial"/>
                      </a:endParaRPr>
                    </a:p>
                  </a:txBody>
                  <a:tcPr anchor="ctr"/>
                </a:tc>
              </a:tr>
              <a:tr h="578043">
                <a:tc>
                  <a:txBody>
                    <a:bodyPr/>
                    <a:lstStyle/>
                    <a:p>
                      <a:pPr algn="ctr"/>
                      <a:r>
                        <a:rPr lang="en-US" sz="2400" dirty="0" smtClean="0">
                          <a:latin typeface="Arial"/>
                          <a:cs typeface="Arial"/>
                        </a:rPr>
                        <a:t>AS-VIS</a:t>
                      </a:r>
                      <a:endParaRPr lang="en-US" sz="2400" dirty="0">
                        <a:latin typeface="Arial"/>
                        <a:cs typeface="Arial"/>
                      </a:endParaRPr>
                    </a:p>
                  </a:txBody>
                  <a:tcPr anchor="ctr"/>
                </a:tc>
                <a:tc>
                  <a:txBody>
                    <a:bodyPr/>
                    <a:lstStyle/>
                    <a:p>
                      <a:pPr algn="ctr"/>
                      <a:r>
                        <a:rPr lang="en-US" sz="2400" dirty="0" smtClean="0">
                          <a:solidFill>
                            <a:srgbClr val="0000FF"/>
                          </a:solidFill>
                          <a:latin typeface="Arial"/>
                          <a:cs typeface="Arial"/>
                        </a:rPr>
                        <a:t>-2%</a:t>
                      </a:r>
                      <a:endParaRPr lang="en-US" sz="2400" dirty="0">
                        <a:solidFill>
                          <a:srgbClr val="0000FF"/>
                        </a:solidFill>
                        <a:latin typeface="Arial"/>
                        <a:cs typeface="Arial"/>
                      </a:endParaRPr>
                    </a:p>
                  </a:txBody>
                  <a:tcPr anchor="ctr"/>
                </a:tc>
                <a:tc>
                  <a:txBody>
                    <a:bodyPr/>
                    <a:lstStyle/>
                    <a:p>
                      <a:pPr algn="ctr"/>
                      <a:r>
                        <a:rPr lang="en-US" sz="2400" dirty="0" smtClean="0">
                          <a:solidFill>
                            <a:srgbClr val="0000FF"/>
                          </a:solidFill>
                          <a:latin typeface="Arial"/>
                          <a:cs typeface="Arial"/>
                        </a:rPr>
                        <a:t>-7%</a:t>
                      </a:r>
                      <a:endParaRPr lang="en-US" sz="2400" dirty="0">
                        <a:solidFill>
                          <a:srgbClr val="0000FF"/>
                        </a:solidFill>
                        <a:latin typeface="Arial"/>
                        <a:cs typeface="Arial"/>
                      </a:endParaRPr>
                    </a:p>
                  </a:txBody>
                  <a:tcPr anchor="ctr"/>
                </a:tc>
                <a:tc>
                  <a:txBody>
                    <a:bodyPr/>
                    <a:lstStyle/>
                    <a:p>
                      <a:pPr algn="ctr"/>
                      <a:r>
                        <a:rPr lang="en-US" sz="2400" dirty="0" smtClean="0">
                          <a:latin typeface="Arial"/>
                          <a:cs typeface="Arial"/>
                        </a:rPr>
                        <a:t>+5%</a:t>
                      </a:r>
                      <a:endParaRPr lang="en-US" sz="2400" dirty="0">
                        <a:latin typeface="Arial"/>
                        <a:cs typeface="Arial"/>
                      </a:endParaRPr>
                    </a:p>
                  </a:txBody>
                  <a:tcPr anchor="ctr"/>
                </a:tc>
                <a:tc>
                  <a:txBody>
                    <a:bodyPr/>
                    <a:lstStyle/>
                    <a:p>
                      <a:pPr algn="ctr"/>
                      <a:r>
                        <a:rPr lang="en-US" sz="2400" dirty="0" smtClean="0">
                          <a:solidFill>
                            <a:srgbClr val="0000FF"/>
                          </a:solidFill>
                          <a:latin typeface="Arial"/>
                          <a:cs typeface="Arial"/>
                        </a:rPr>
                        <a:t>-3%</a:t>
                      </a:r>
                      <a:endParaRPr lang="en-US" sz="2400" dirty="0">
                        <a:solidFill>
                          <a:srgbClr val="0000FF"/>
                        </a:solidFill>
                        <a:latin typeface="Arial"/>
                        <a:cs typeface="Arial"/>
                      </a:endParaRPr>
                    </a:p>
                  </a:txBody>
                  <a:tcPr anchor="ctr"/>
                </a:tc>
              </a:tr>
            </a:tbl>
          </a:graphicData>
        </a:graphic>
      </p:graphicFrame>
      <p:sp>
        <p:nvSpPr>
          <p:cNvPr id="8" name="TextBox 7"/>
          <p:cNvSpPr txBox="1"/>
          <p:nvPr/>
        </p:nvSpPr>
        <p:spPr>
          <a:xfrm>
            <a:off x="741068" y="1268760"/>
            <a:ext cx="7701948" cy="461665"/>
          </a:xfrm>
          <a:prstGeom prst="rect">
            <a:avLst/>
          </a:prstGeom>
          <a:noFill/>
        </p:spPr>
        <p:txBody>
          <a:bodyPr wrap="none" rtlCol="0">
            <a:spAutoFit/>
          </a:bodyPr>
          <a:lstStyle/>
          <a:p>
            <a:pPr algn="ctr"/>
            <a:r>
              <a:rPr lang="en-US" sz="2400" dirty="0" smtClean="0">
                <a:latin typeface="Arial"/>
                <a:cs typeface="Arial"/>
              </a:rPr>
              <a:t>Average performance (slowdown in the execution time)</a:t>
            </a:r>
            <a:endParaRPr lang="en-US" sz="2400" dirty="0">
              <a:latin typeface="Arial"/>
              <a:cs typeface="Arial"/>
            </a:endParaRPr>
          </a:p>
        </p:txBody>
      </p:sp>
    </p:spTree>
    <p:extLst>
      <p:ext uri="{BB962C8B-B14F-4D97-AF65-F5344CB8AC3E}">
        <p14:creationId xmlns:p14="http://schemas.microsoft.com/office/powerpoint/2010/main" val="1452790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Cache, TLB Misses vs. Exec. Time</a:t>
            </a:r>
            <a:endParaRPr lang="ko-KR" altLang="en-US" dirty="0"/>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24</a:t>
            </a:fld>
            <a:endParaRPr lang="ko-KR" altLang="en-US"/>
          </a:p>
        </p:txBody>
      </p:sp>
      <p:graphicFrame>
        <p:nvGraphicFramePr>
          <p:cNvPr id="7" name="차트 1"/>
          <p:cNvGraphicFramePr>
            <a:graphicFrameLocks noGrp="1"/>
          </p:cNvGraphicFramePr>
          <p:nvPr>
            <p:ph idx="1"/>
            <p:extLst>
              <p:ext uri="{D42A27DB-BD31-4B8C-83A1-F6EECF244321}">
                <p14:modId xmlns:p14="http://schemas.microsoft.com/office/powerpoint/2010/main" val="1591462427"/>
              </p:ext>
            </p:extLst>
          </p:nvPr>
        </p:nvGraphicFramePr>
        <p:xfrm>
          <a:off x="250825" y="1125538"/>
          <a:ext cx="8642350" cy="4500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259632" y="5733256"/>
            <a:ext cx="7203076" cy="677108"/>
          </a:xfrm>
          <a:prstGeom prst="rect">
            <a:avLst/>
          </a:prstGeom>
          <a:noFill/>
        </p:spPr>
        <p:txBody>
          <a:bodyPr wrap="none" rtlCol="0">
            <a:spAutoFit/>
          </a:bodyPr>
          <a:lstStyle/>
          <a:p>
            <a:pPr algn="ctr"/>
            <a:r>
              <a:rPr lang="en-US" sz="2000" b="1" dirty="0" smtClean="0">
                <a:latin typeface="Arial"/>
                <a:cs typeface="Arial"/>
              </a:rPr>
              <a:t>SP.compute_rhs2.B (19) on M3</a:t>
            </a:r>
          </a:p>
          <a:p>
            <a:pPr algn="ctr"/>
            <a:r>
              <a:rPr lang="en-US" dirty="0" smtClean="0">
                <a:latin typeface="Arial"/>
                <a:cs typeface="Arial"/>
              </a:rPr>
              <a:t>(high correlation between L1D misses and the kernel execution time)</a:t>
            </a:r>
            <a:endParaRPr lang="en-US" dirty="0">
              <a:latin typeface="Arial"/>
              <a:cs typeface="Arial"/>
            </a:endParaRPr>
          </a:p>
        </p:txBody>
      </p:sp>
    </p:spTree>
    <p:extLst>
      <p:ext uri="{BB962C8B-B14F-4D97-AF65-F5344CB8AC3E}">
        <p14:creationId xmlns:p14="http://schemas.microsoft.com/office/powerpoint/2010/main" val="4197310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차트 1"/>
          <p:cNvGraphicFramePr>
            <a:graphicFrameLocks noGrp="1"/>
          </p:cNvGraphicFramePr>
          <p:nvPr>
            <p:extLst>
              <p:ext uri="{D42A27DB-BD31-4B8C-83A1-F6EECF244321}">
                <p14:modId xmlns:p14="http://schemas.microsoft.com/office/powerpoint/2010/main" val="2646293596"/>
              </p:ext>
            </p:extLst>
          </p:nvPr>
        </p:nvGraphicFramePr>
        <p:xfrm>
          <a:off x="202192" y="1340768"/>
          <a:ext cx="8712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2" name="제목 1"/>
          <p:cNvSpPr>
            <a:spLocks noGrp="1"/>
          </p:cNvSpPr>
          <p:nvPr>
            <p:ph type="title"/>
          </p:nvPr>
        </p:nvSpPr>
        <p:spPr/>
        <p:txBody>
          <a:bodyPr/>
          <a:lstStyle/>
          <a:p>
            <a:r>
              <a:rPr lang="en-US" dirty="0"/>
              <a:t>SP.compute_rhs2.B (19) on M3</a:t>
            </a:r>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25</a:t>
            </a:fld>
            <a:endParaRPr lang="ko-KR" altLang="en-US"/>
          </a:p>
        </p:txBody>
      </p:sp>
      <p:sp>
        <p:nvSpPr>
          <p:cNvPr id="7" name="직사각형 6"/>
          <p:cNvSpPr/>
          <p:nvPr/>
        </p:nvSpPr>
        <p:spPr>
          <a:xfrm>
            <a:off x="2555776" y="5805264"/>
            <a:ext cx="4176464"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Arial"/>
                <a:cs typeface="Arial"/>
              </a:rPr>
              <a:t>Results on M3 (AMD Opteron 6172)</a:t>
            </a:r>
            <a:endParaRPr lang="ko-KR" altLang="en-US" dirty="0">
              <a:latin typeface="Arial"/>
              <a:cs typeface="Arial"/>
            </a:endParaRPr>
          </a:p>
        </p:txBody>
      </p:sp>
      <p:sp>
        <p:nvSpPr>
          <p:cNvPr id="16" name="타원 10"/>
          <p:cNvSpPr/>
          <p:nvPr/>
        </p:nvSpPr>
        <p:spPr>
          <a:xfrm>
            <a:off x="5364088" y="3068960"/>
            <a:ext cx="432048" cy="56002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Tree>
    <p:extLst>
      <p:ext uri="{BB962C8B-B14F-4D97-AF65-F5344CB8AC3E}">
        <p14:creationId xmlns:p14="http://schemas.microsoft.com/office/powerpoint/2010/main" val="3205250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Cache, TLB Misses vs. Exec. Time</a:t>
            </a:r>
            <a:endParaRPr lang="ko-KR" altLang="en-US" dirty="0"/>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26</a:t>
            </a:fld>
            <a:endParaRPr lang="ko-KR" altLang="en-US"/>
          </a:p>
        </p:txBody>
      </p:sp>
      <p:sp>
        <p:nvSpPr>
          <p:cNvPr id="5" name="TextBox 4"/>
          <p:cNvSpPr txBox="1"/>
          <p:nvPr/>
        </p:nvSpPr>
        <p:spPr>
          <a:xfrm>
            <a:off x="1336726" y="5733256"/>
            <a:ext cx="7048887" cy="677108"/>
          </a:xfrm>
          <a:prstGeom prst="rect">
            <a:avLst/>
          </a:prstGeom>
          <a:noFill/>
        </p:spPr>
        <p:txBody>
          <a:bodyPr wrap="none" rtlCol="0">
            <a:spAutoFit/>
          </a:bodyPr>
          <a:lstStyle/>
          <a:p>
            <a:pPr algn="ctr"/>
            <a:r>
              <a:rPr lang="en-US" sz="2000" b="1" dirty="0" smtClean="0">
                <a:latin typeface="Arial"/>
                <a:cs typeface="Arial"/>
              </a:rPr>
              <a:t>CG.main_3.C (8) on M3</a:t>
            </a:r>
          </a:p>
          <a:p>
            <a:pPr algn="ctr"/>
            <a:r>
              <a:rPr lang="en-US" dirty="0" smtClean="0">
                <a:latin typeface="Arial"/>
                <a:cs typeface="Arial"/>
              </a:rPr>
              <a:t>(low correlation between L1D misses and the kernel execution time)</a:t>
            </a:r>
            <a:endParaRPr lang="en-US" dirty="0">
              <a:latin typeface="Arial"/>
              <a:cs typeface="Arial"/>
            </a:endParaRPr>
          </a:p>
        </p:txBody>
      </p:sp>
      <p:graphicFrame>
        <p:nvGraphicFramePr>
          <p:cNvPr id="8" name="차트 1"/>
          <p:cNvGraphicFramePr>
            <a:graphicFrameLocks noGrp="1"/>
          </p:cNvGraphicFramePr>
          <p:nvPr>
            <p:ph idx="1"/>
            <p:extLst>
              <p:ext uri="{D42A27DB-BD31-4B8C-83A1-F6EECF244321}">
                <p14:modId xmlns:p14="http://schemas.microsoft.com/office/powerpoint/2010/main" val="2618330843"/>
              </p:ext>
            </p:extLst>
          </p:nvPr>
        </p:nvGraphicFramePr>
        <p:xfrm>
          <a:off x="250825" y="1125538"/>
          <a:ext cx="8642350" cy="45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1936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차트 1"/>
          <p:cNvGraphicFramePr>
            <a:graphicFrameLocks noGrp="1"/>
          </p:cNvGraphicFramePr>
          <p:nvPr>
            <p:extLst>
              <p:ext uri="{D42A27DB-BD31-4B8C-83A1-F6EECF244321}">
                <p14:modId xmlns:p14="http://schemas.microsoft.com/office/powerpoint/2010/main" val="311191033"/>
              </p:ext>
            </p:extLst>
          </p:nvPr>
        </p:nvGraphicFramePr>
        <p:xfrm>
          <a:off x="202192" y="1340768"/>
          <a:ext cx="8712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2" name="제목 1"/>
          <p:cNvSpPr>
            <a:spLocks noGrp="1"/>
          </p:cNvSpPr>
          <p:nvPr>
            <p:ph type="title"/>
          </p:nvPr>
        </p:nvSpPr>
        <p:spPr/>
        <p:txBody>
          <a:bodyPr/>
          <a:lstStyle/>
          <a:p>
            <a:r>
              <a:rPr lang="en-US" dirty="0"/>
              <a:t>CG.main_3.C (8) on M3</a:t>
            </a:r>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27</a:t>
            </a:fld>
            <a:endParaRPr lang="ko-KR" altLang="en-US"/>
          </a:p>
        </p:txBody>
      </p:sp>
      <p:sp>
        <p:nvSpPr>
          <p:cNvPr id="7" name="직사각형 6"/>
          <p:cNvSpPr/>
          <p:nvPr/>
        </p:nvSpPr>
        <p:spPr>
          <a:xfrm>
            <a:off x="2555776" y="5805264"/>
            <a:ext cx="4176464"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Arial"/>
                <a:cs typeface="Arial"/>
              </a:rPr>
              <a:t>Results on M3 (AMD Opteron 6172)</a:t>
            </a:r>
            <a:endParaRPr lang="ko-KR" altLang="en-US" dirty="0">
              <a:latin typeface="Arial"/>
              <a:cs typeface="Arial"/>
            </a:endParaRPr>
          </a:p>
        </p:txBody>
      </p:sp>
      <p:sp>
        <p:nvSpPr>
          <p:cNvPr id="16" name="타원 10"/>
          <p:cNvSpPr/>
          <p:nvPr/>
        </p:nvSpPr>
        <p:spPr>
          <a:xfrm>
            <a:off x="2661804" y="1268760"/>
            <a:ext cx="432048" cy="56002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Tree>
    <p:extLst>
      <p:ext uri="{BB962C8B-B14F-4D97-AF65-F5344CB8AC3E}">
        <p14:creationId xmlns:p14="http://schemas.microsoft.com/office/powerpoint/2010/main" val="529317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Time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20384972"/>
              </p:ext>
            </p:extLst>
          </p:nvPr>
        </p:nvGraphicFramePr>
        <p:xfrm>
          <a:off x="467544" y="1641336"/>
          <a:ext cx="8209608" cy="2651760"/>
        </p:xfrm>
        <a:graphic>
          <a:graphicData uri="http://schemas.openxmlformats.org/drawingml/2006/table">
            <a:tbl>
              <a:tblPr firstRow="1" bandRow="1">
                <a:tableStyleId>{F5AB1C69-6EDB-4FF4-983F-18BD219EF322}</a:tableStyleId>
              </a:tblPr>
              <a:tblGrid>
                <a:gridCol w="2052402"/>
                <a:gridCol w="2052402"/>
                <a:gridCol w="2052402"/>
                <a:gridCol w="2052402"/>
              </a:tblGrid>
              <a:tr h="370840">
                <a:tc>
                  <a:txBody>
                    <a:bodyPr/>
                    <a:lstStyle/>
                    <a:p>
                      <a:pPr algn="ctr"/>
                      <a:endParaRPr lang="en-US" sz="2400" dirty="0">
                        <a:latin typeface="Arial"/>
                        <a:cs typeface="Arial"/>
                      </a:endParaRPr>
                    </a:p>
                  </a:txBody>
                  <a:tcPr/>
                </a:tc>
                <a:tc>
                  <a:txBody>
                    <a:bodyPr/>
                    <a:lstStyle/>
                    <a:p>
                      <a:pPr algn="ctr"/>
                      <a:r>
                        <a:rPr lang="en-US" sz="2400" dirty="0" smtClean="0">
                          <a:latin typeface="Arial"/>
                          <a:cs typeface="Arial"/>
                        </a:rPr>
                        <a:t>ES</a:t>
                      </a:r>
                    </a:p>
                    <a:p>
                      <a:pPr marL="0" marR="0" indent="0" algn="ctr" defTabSz="914400" rtl="0" eaLnBrk="1" fontAlgn="auto" latinLnBrk="1" hangingPunct="1">
                        <a:lnSpc>
                          <a:spcPct val="100000"/>
                        </a:lnSpc>
                        <a:spcBef>
                          <a:spcPts val="0"/>
                        </a:spcBef>
                        <a:spcAft>
                          <a:spcPts val="0"/>
                        </a:spcAft>
                        <a:buClrTx/>
                        <a:buSzTx/>
                        <a:buFontTx/>
                        <a:buNone/>
                        <a:tabLst/>
                        <a:defRPr/>
                      </a:pPr>
                      <a:r>
                        <a:rPr lang="en-US" sz="2400" dirty="0" smtClean="0">
                          <a:latin typeface="Arial"/>
                          <a:cs typeface="Arial"/>
                        </a:rPr>
                        <a:t>(average)</a:t>
                      </a:r>
                    </a:p>
                  </a:txBody>
                  <a:tcPr/>
                </a:tc>
                <a:tc>
                  <a:txBody>
                    <a:bodyPr/>
                    <a:lstStyle/>
                    <a:p>
                      <a:pPr algn="ctr"/>
                      <a:r>
                        <a:rPr lang="en-US" sz="2400" dirty="0" smtClean="0">
                          <a:latin typeface="Arial"/>
                          <a:cs typeface="Arial"/>
                        </a:rPr>
                        <a:t>AS</a:t>
                      </a:r>
                    </a:p>
                    <a:p>
                      <a:pPr algn="ctr"/>
                      <a:r>
                        <a:rPr lang="en-US" sz="2400" dirty="0" smtClean="0">
                          <a:latin typeface="Arial"/>
                          <a:cs typeface="Arial"/>
                        </a:rPr>
                        <a:t>(average)</a:t>
                      </a:r>
                      <a:endParaRPr lang="en-US" sz="2400" dirty="0">
                        <a:latin typeface="Arial"/>
                        <a:cs typeface="Arial"/>
                      </a:endParaRPr>
                    </a:p>
                  </a:txBody>
                  <a:tcPr/>
                </a:tc>
                <a:tc>
                  <a:txBody>
                    <a:bodyPr/>
                    <a:lstStyle/>
                    <a:p>
                      <a:pPr algn="ctr"/>
                      <a:r>
                        <a:rPr lang="en-US" sz="2400" dirty="0" smtClean="0">
                          <a:latin typeface="Arial"/>
                          <a:cs typeface="Arial"/>
                        </a:rPr>
                        <a:t>Speedup</a:t>
                      </a:r>
                    </a:p>
                    <a:p>
                      <a:pPr algn="ctr"/>
                      <a:r>
                        <a:rPr lang="en-US" sz="2400" dirty="0" smtClean="0">
                          <a:latin typeface="Arial"/>
                          <a:cs typeface="Arial"/>
                        </a:rPr>
                        <a:t>(geo.</a:t>
                      </a:r>
                      <a:r>
                        <a:rPr lang="en-US" sz="2400" baseline="0" dirty="0" smtClean="0">
                          <a:latin typeface="Arial"/>
                          <a:cs typeface="Arial"/>
                        </a:rPr>
                        <a:t> mean)</a:t>
                      </a:r>
                      <a:endParaRPr lang="en-US" sz="2400" dirty="0">
                        <a:latin typeface="Arial"/>
                        <a:cs typeface="Arial"/>
                      </a:endParaRPr>
                    </a:p>
                  </a:txBody>
                  <a:tcPr/>
                </a:tc>
              </a:tr>
              <a:tr h="370840">
                <a:tc>
                  <a:txBody>
                    <a:bodyPr/>
                    <a:lstStyle/>
                    <a:p>
                      <a:pPr algn="ctr"/>
                      <a:r>
                        <a:rPr lang="en-US" sz="2400" dirty="0" smtClean="0">
                          <a:latin typeface="Arial"/>
                          <a:cs typeface="Arial"/>
                        </a:rPr>
                        <a:t>M1</a:t>
                      </a:r>
                      <a:endParaRPr lang="en-US" sz="2400" dirty="0">
                        <a:latin typeface="Arial"/>
                        <a:cs typeface="Arial"/>
                      </a:endParaRPr>
                    </a:p>
                  </a:txBody>
                  <a:tcPr/>
                </a:tc>
                <a:tc>
                  <a:txBody>
                    <a:bodyPr/>
                    <a:lstStyle/>
                    <a:p>
                      <a:pPr algn="r"/>
                      <a:r>
                        <a:rPr lang="en-US" sz="2400" dirty="0" smtClean="0">
                          <a:latin typeface="Arial"/>
                          <a:cs typeface="Arial"/>
                        </a:rPr>
                        <a:t>5688.2 sec.</a:t>
                      </a:r>
                      <a:endParaRPr lang="en-US" sz="2400" dirty="0">
                        <a:latin typeface="Arial"/>
                        <a:cs typeface="Arial"/>
                      </a:endParaRPr>
                    </a:p>
                  </a:txBody>
                  <a:tcPr/>
                </a:tc>
                <a:tc>
                  <a:txBody>
                    <a:bodyPr/>
                    <a:lstStyle/>
                    <a:p>
                      <a:pPr algn="r"/>
                      <a:r>
                        <a:rPr lang="en-US" sz="2400" dirty="0" smtClean="0">
                          <a:latin typeface="Arial"/>
                          <a:cs typeface="Arial"/>
                        </a:rPr>
                        <a:t>0.503 sec.</a:t>
                      </a:r>
                      <a:endParaRPr lang="en-US" sz="2400" dirty="0">
                        <a:latin typeface="Arial"/>
                        <a:cs typeface="Arial"/>
                      </a:endParaRPr>
                    </a:p>
                  </a:txBody>
                  <a:tcPr/>
                </a:tc>
                <a:tc>
                  <a:txBody>
                    <a:bodyPr/>
                    <a:lstStyle/>
                    <a:p>
                      <a:pPr algn="r"/>
                      <a:r>
                        <a:rPr lang="en-US" sz="2400" dirty="0" smtClean="0">
                          <a:latin typeface="Arial"/>
                          <a:cs typeface="Arial"/>
                        </a:rPr>
                        <a:t>3720</a:t>
                      </a:r>
                      <a:endParaRPr lang="en-US" sz="2400" dirty="0">
                        <a:latin typeface="Arial"/>
                        <a:cs typeface="Arial"/>
                      </a:endParaRPr>
                    </a:p>
                  </a:txBody>
                  <a:tcPr/>
                </a:tc>
              </a:tr>
              <a:tr h="370840">
                <a:tc>
                  <a:txBody>
                    <a:bodyPr/>
                    <a:lstStyle/>
                    <a:p>
                      <a:pPr algn="ctr"/>
                      <a:r>
                        <a:rPr lang="en-US" sz="2400" dirty="0" smtClean="0">
                          <a:latin typeface="Arial"/>
                          <a:cs typeface="Arial"/>
                        </a:rPr>
                        <a:t>M2</a:t>
                      </a:r>
                      <a:endParaRPr lang="en-US" sz="2400" dirty="0">
                        <a:latin typeface="Arial"/>
                        <a:cs typeface="Arial"/>
                      </a:endParaRPr>
                    </a:p>
                  </a:txBody>
                  <a:tcPr/>
                </a:tc>
                <a:tc>
                  <a:txBody>
                    <a:bodyPr/>
                    <a:lstStyle/>
                    <a:p>
                      <a:pPr algn="r"/>
                      <a:r>
                        <a:rPr lang="en-US" sz="2400" dirty="0" smtClean="0">
                          <a:latin typeface="Arial"/>
                          <a:cs typeface="Arial"/>
                        </a:rPr>
                        <a:t>23002.3 sec.</a:t>
                      </a:r>
                      <a:endParaRPr lang="en-US" sz="2400" dirty="0">
                        <a:latin typeface="Arial"/>
                        <a:cs typeface="Arial"/>
                      </a:endParaRPr>
                    </a:p>
                  </a:txBody>
                  <a:tcPr/>
                </a:tc>
                <a:tc>
                  <a:txBody>
                    <a:bodyPr/>
                    <a:lstStyle/>
                    <a:p>
                      <a:pPr algn="r"/>
                      <a:r>
                        <a:rPr lang="en-US" sz="2400" dirty="0" smtClean="0">
                          <a:latin typeface="Arial"/>
                          <a:cs typeface="Arial"/>
                        </a:rPr>
                        <a:t>5.214 sec.</a:t>
                      </a:r>
                      <a:endParaRPr lang="en-US" sz="2400" dirty="0">
                        <a:latin typeface="Arial"/>
                        <a:cs typeface="Arial"/>
                      </a:endParaRPr>
                    </a:p>
                  </a:txBody>
                  <a:tcPr/>
                </a:tc>
                <a:tc>
                  <a:txBody>
                    <a:bodyPr/>
                    <a:lstStyle/>
                    <a:p>
                      <a:pPr algn="r"/>
                      <a:r>
                        <a:rPr lang="en-US" sz="2400" dirty="0" smtClean="0">
                          <a:latin typeface="Arial"/>
                          <a:cs typeface="Arial"/>
                        </a:rPr>
                        <a:t>4289</a:t>
                      </a:r>
                      <a:endParaRPr lang="en-US" sz="2400" dirty="0">
                        <a:latin typeface="Arial"/>
                        <a:cs typeface="Arial"/>
                      </a:endParaRPr>
                    </a:p>
                  </a:txBody>
                  <a:tcPr/>
                </a:tc>
              </a:tr>
              <a:tr h="370840">
                <a:tc>
                  <a:txBody>
                    <a:bodyPr/>
                    <a:lstStyle/>
                    <a:p>
                      <a:pPr algn="ctr"/>
                      <a:r>
                        <a:rPr lang="en-US" sz="2400" dirty="0" smtClean="0">
                          <a:latin typeface="Arial"/>
                          <a:cs typeface="Arial"/>
                        </a:rPr>
                        <a:t>M3</a:t>
                      </a:r>
                      <a:endParaRPr lang="en-US" sz="2400" dirty="0">
                        <a:latin typeface="Arial"/>
                        <a:cs typeface="Arial"/>
                      </a:endParaRPr>
                    </a:p>
                  </a:txBody>
                  <a:tcPr/>
                </a:tc>
                <a:tc>
                  <a:txBody>
                    <a:bodyPr/>
                    <a:lstStyle/>
                    <a:p>
                      <a:pPr algn="r"/>
                      <a:r>
                        <a:rPr lang="en-US" sz="2400" dirty="0" smtClean="0">
                          <a:latin typeface="Arial"/>
                          <a:cs typeface="Arial"/>
                        </a:rPr>
                        <a:t>6249.7 sec.</a:t>
                      </a:r>
                      <a:endParaRPr lang="en-US" sz="2400" dirty="0">
                        <a:latin typeface="Arial"/>
                        <a:cs typeface="Arial"/>
                      </a:endParaRPr>
                    </a:p>
                  </a:txBody>
                  <a:tcPr/>
                </a:tc>
                <a:tc>
                  <a:txBody>
                    <a:bodyPr/>
                    <a:lstStyle/>
                    <a:p>
                      <a:pPr algn="r"/>
                      <a:r>
                        <a:rPr lang="en-US" sz="2400" dirty="0" smtClean="0">
                          <a:latin typeface="Arial"/>
                          <a:cs typeface="Arial"/>
                        </a:rPr>
                        <a:t>6.291</a:t>
                      </a:r>
                      <a:r>
                        <a:rPr lang="en-US" sz="2400" baseline="0" dirty="0" smtClean="0">
                          <a:latin typeface="Arial"/>
                          <a:cs typeface="Arial"/>
                        </a:rPr>
                        <a:t> sec.</a:t>
                      </a:r>
                      <a:endParaRPr lang="en-US" sz="2400" dirty="0">
                        <a:latin typeface="Arial"/>
                        <a:cs typeface="Arial"/>
                      </a:endParaRPr>
                    </a:p>
                  </a:txBody>
                  <a:tcPr/>
                </a:tc>
                <a:tc>
                  <a:txBody>
                    <a:bodyPr/>
                    <a:lstStyle/>
                    <a:p>
                      <a:pPr algn="r"/>
                      <a:r>
                        <a:rPr lang="en-US" sz="2400" dirty="0" smtClean="0">
                          <a:latin typeface="Arial"/>
                          <a:cs typeface="Arial"/>
                        </a:rPr>
                        <a:t>466</a:t>
                      </a:r>
                      <a:endParaRPr lang="en-US" sz="2400" dirty="0">
                        <a:latin typeface="Arial"/>
                        <a:cs typeface="Arial"/>
                      </a:endParaRPr>
                    </a:p>
                  </a:txBody>
                  <a:tcPr/>
                </a:tc>
              </a:tr>
              <a:tr h="370840">
                <a:tc>
                  <a:txBody>
                    <a:bodyPr/>
                    <a:lstStyle/>
                    <a:p>
                      <a:pPr algn="ctr"/>
                      <a:r>
                        <a:rPr lang="en-US" sz="2400" dirty="0" smtClean="0">
                          <a:latin typeface="Arial"/>
                          <a:cs typeface="Arial"/>
                        </a:rPr>
                        <a:t>M4</a:t>
                      </a:r>
                      <a:endParaRPr lang="en-US" sz="2400" dirty="0">
                        <a:latin typeface="Arial"/>
                        <a:cs typeface="Arial"/>
                      </a:endParaRPr>
                    </a:p>
                  </a:txBody>
                  <a:tcPr/>
                </a:tc>
                <a:tc>
                  <a:txBody>
                    <a:bodyPr/>
                    <a:lstStyle/>
                    <a:p>
                      <a:pPr algn="r"/>
                      <a:r>
                        <a:rPr lang="en-US" sz="2400" dirty="0" smtClean="0">
                          <a:latin typeface="Arial"/>
                          <a:cs typeface="Arial"/>
                        </a:rPr>
                        <a:t>8001.3</a:t>
                      </a:r>
                      <a:r>
                        <a:rPr lang="en-US" sz="2400" baseline="0" dirty="0" smtClean="0">
                          <a:latin typeface="Arial"/>
                          <a:cs typeface="Arial"/>
                        </a:rPr>
                        <a:t> sec.</a:t>
                      </a:r>
                      <a:endParaRPr lang="en-US" sz="2400" dirty="0">
                        <a:latin typeface="Arial"/>
                        <a:cs typeface="Arial"/>
                      </a:endParaRPr>
                    </a:p>
                  </a:txBody>
                  <a:tcPr/>
                </a:tc>
                <a:tc>
                  <a:txBody>
                    <a:bodyPr/>
                    <a:lstStyle/>
                    <a:p>
                      <a:pPr algn="r"/>
                      <a:r>
                        <a:rPr lang="en-US" sz="2400" dirty="0" smtClean="0">
                          <a:latin typeface="Arial"/>
                          <a:cs typeface="Arial"/>
                        </a:rPr>
                        <a:t>4.982</a:t>
                      </a:r>
                      <a:r>
                        <a:rPr lang="en-US" sz="2400" baseline="0" dirty="0" smtClean="0">
                          <a:latin typeface="Arial"/>
                          <a:cs typeface="Arial"/>
                        </a:rPr>
                        <a:t> sec.</a:t>
                      </a:r>
                      <a:endParaRPr lang="en-US" sz="2400" dirty="0">
                        <a:latin typeface="Arial"/>
                        <a:cs typeface="Arial"/>
                      </a:endParaRPr>
                    </a:p>
                  </a:txBody>
                  <a:tcPr/>
                </a:tc>
                <a:tc>
                  <a:txBody>
                    <a:bodyPr/>
                    <a:lstStyle/>
                    <a:p>
                      <a:pPr algn="r"/>
                      <a:r>
                        <a:rPr lang="en-US" sz="2400" dirty="0" smtClean="0">
                          <a:latin typeface="Arial"/>
                          <a:cs typeface="Arial"/>
                        </a:rPr>
                        <a:t>809</a:t>
                      </a:r>
                      <a:endParaRPr lang="en-US" sz="2400" dirty="0">
                        <a:latin typeface="Arial"/>
                        <a:cs typeface="Arial"/>
                      </a:endParaRPr>
                    </a:p>
                  </a:txBody>
                  <a:tcPr/>
                </a:tc>
              </a:tr>
            </a:tbl>
          </a:graphicData>
        </a:graphic>
      </p:graphicFrame>
      <p:sp>
        <p:nvSpPr>
          <p:cNvPr id="4" name="Date Placeholder 3"/>
          <p:cNvSpPr>
            <a:spLocks noGrp="1"/>
          </p:cNvSpPr>
          <p:nvPr>
            <p:ph type="dt" sz="half" idx="10"/>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D97DADC7-F95C-4572-B726-CA9D877279DB}" type="slidenum">
              <a:rPr lang="ko-KR" altLang="en-US" smtClean="0"/>
              <a:pPr/>
              <a:t>28</a:t>
            </a:fld>
            <a:endParaRPr lang="ko-KR" altLang="en-US" dirty="0"/>
          </a:p>
        </p:txBody>
      </p:sp>
      <p:sp>
        <p:nvSpPr>
          <p:cNvPr id="7" name="TextBox 6"/>
          <p:cNvSpPr txBox="1"/>
          <p:nvPr/>
        </p:nvSpPr>
        <p:spPr>
          <a:xfrm>
            <a:off x="395536" y="4911551"/>
            <a:ext cx="8551201" cy="461665"/>
          </a:xfrm>
          <a:prstGeom prst="rect">
            <a:avLst/>
          </a:prstGeom>
          <a:noFill/>
        </p:spPr>
        <p:txBody>
          <a:bodyPr wrap="none" rtlCol="0">
            <a:spAutoFit/>
          </a:bodyPr>
          <a:lstStyle/>
          <a:p>
            <a:pPr algn="ctr"/>
            <a:r>
              <a:rPr lang="en-US" altLang="ko-KR" sz="2400" i="1" dirty="0" smtClean="0">
                <a:solidFill>
                  <a:srgbClr val="0000FF"/>
                </a:solidFill>
                <a:latin typeface="Trebuchet MS" pitchFamily="34" charset="0"/>
              </a:rPr>
              <a:t>Avg. 1566x faster than the exhaustive search on 4 machines</a:t>
            </a:r>
          </a:p>
        </p:txBody>
      </p:sp>
    </p:spTree>
    <p:extLst>
      <p:ext uri="{BB962C8B-B14F-4D97-AF65-F5344CB8AC3E}">
        <p14:creationId xmlns:p14="http://schemas.microsoft.com/office/powerpoint/2010/main" val="367899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Related Work</a:t>
            </a:r>
            <a:endParaRPr lang="ko-KR" altLang="en-US" dirty="0"/>
          </a:p>
        </p:txBody>
      </p:sp>
      <p:sp>
        <p:nvSpPr>
          <p:cNvPr id="3" name="내용 개체 틀 2"/>
          <p:cNvSpPr>
            <a:spLocks noGrp="1"/>
          </p:cNvSpPr>
          <p:nvPr>
            <p:ph idx="1"/>
          </p:nvPr>
        </p:nvSpPr>
        <p:spPr/>
        <p:txBody>
          <a:bodyPr>
            <a:normAutofit fontScale="70000" lnSpcReduction="20000"/>
          </a:bodyPr>
          <a:lstStyle/>
          <a:p>
            <a:pPr marL="342900" lvl="1" indent="-342900">
              <a:buFont typeface="Arial" pitchFamily="34" charset="0"/>
              <a:buChar char="•"/>
            </a:pPr>
            <a:r>
              <a:rPr lang="en-US" altLang="ko-KR" sz="2900" dirty="0" smtClean="0"/>
              <a:t>Execution of fine-grained SPMD-threaded code for CPUs</a:t>
            </a:r>
          </a:p>
          <a:p>
            <a:pPr lvl="1"/>
            <a:r>
              <a:rPr lang="en-US" altLang="ko-KR" dirty="0" smtClean="0"/>
              <a:t>[CGO</a:t>
            </a:r>
            <a:r>
              <a:rPr lang="en-US" altLang="ko-KR" dirty="0"/>
              <a:t>’10, PACT’10, PACT’</a:t>
            </a:r>
            <a:r>
              <a:rPr lang="en-US" altLang="ko-KR" dirty="0" smtClean="0"/>
              <a:t>11]</a:t>
            </a:r>
          </a:p>
          <a:p>
            <a:pPr lvl="1"/>
            <a:r>
              <a:rPr lang="en-US" altLang="ko-KR" dirty="0"/>
              <a:t>e.g., </a:t>
            </a:r>
            <a:r>
              <a:rPr lang="en-US" altLang="ko-KR" dirty="0" err="1"/>
              <a:t>OpenCL</a:t>
            </a:r>
            <a:r>
              <a:rPr lang="en-US" altLang="ko-KR" dirty="0"/>
              <a:t> or </a:t>
            </a:r>
            <a:r>
              <a:rPr lang="en-US" altLang="ko-KR" dirty="0" smtClean="0"/>
              <a:t>CUDA</a:t>
            </a:r>
          </a:p>
          <a:p>
            <a:pPr lvl="1"/>
            <a:r>
              <a:rPr lang="en-US" altLang="ko-KR" dirty="0" smtClean="0"/>
              <a:t>Mainly focus on how to correctly translate the code into CPU code</a:t>
            </a:r>
          </a:p>
          <a:p>
            <a:pPr lvl="1"/>
            <a:r>
              <a:rPr lang="en-US" altLang="ko-KR" dirty="0" smtClean="0"/>
              <a:t>Do not provide work-group size selection methods</a:t>
            </a:r>
          </a:p>
          <a:p>
            <a:r>
              <a:rPr lang="en-US" altLang="ko-KR" dirty="0" smtClean="0"/>
              <a:t>Auto-tuning</a:t>
            </a:r>
          </a:p>
          <a:p>
            <a:pPr lvl="1"/>
            <a:r>
              <a:rPr lang="en-US" altLang="ko-KR" dirty="0" smtClean="0"/>
              <a:t>[Software Automatic Tuning’10]</a:t>
            </a:r>
          </a:p>
          <a:p>
            <a:pPr lvl="1"/>
            <a:r>
              <a:rPr lang="en-US" altLang="ko-KR" dirty="0" smtClean="0"/>
              <a:t>Finds a thread block size for CUDA kernels</a:t>
            </a:r>
          </a:p>
          <a:p>
            <a:pPr lvl="1"/>
            <a:r>
              <a:rPr lang="en-US" altLang="ko-KR" dirty="0" smtClean="0"/>
              <a:t>Uses profiling but executes all possible block sizes</a:t>
            </a:r>
          </a:p>
          <a:p>
            <a:r>
              <a:rPr lang="en-US" altLang="ko-KR" dirty="0" smtClean="0"/>
              <a:t>Tile size selection</a:t>
            </a:r>
          </a:p>
          <a:p>
            <a:pPr lvl="1"/>
            <a:r>
              <a:rPr lang="en-US" altLang="ko-KR" dirty="0" smtClean="0"/>
              <a:t>[PLDI’95, ICS’99, JS’04, CGO’10, CC’11]</a:t>
            </a:r>
          </a:p>
          <a:p>
            <a:pPr lvl="1"/>
            <a:r>
              <a:rPr lang="en-US" altLang="ko-KR" dirty="0" smtClean="0"/>
              <a:t>Target is different</a:t>
            </a:r>
          </a:p>
          <a:p>
            <a:pPr lvl="1"/>
            <a:r>
              <a:rPr lang="en-US" altLang="ko-KR" dirty="0" smtClean="0"/>
              <a:t>Complementary to the work-group size selection</a:t>
            </a:r>
            <a:endParaRPr lang="en-US" altLang="ko-KR" dirty="0"/>
          </a:p>
          <a:p>
            <a:r>
              <a:rPr lang="en-US" altLang="ko-KR" dirty="0" smtClean="0"/>
              <a:t>Working-set estimation or memory footprint analysis</a:t>
            </a:r>
          </a:p>
          <a:p>
            <a:pPr lvl="1"/>
            <a:r>
              <a:rPr lang="en-US" altLang="ko-KR" dirty="0" smtClean="0"/>
              <a:t>[SIGMETRICS’05, PPoPP’11, PACT’11]</a:t>
            </a:r>
          </a:p>
          <a:p>
            <a:pPr lvl="1"/>
            <a:r>
              <a:rPr lang="en-US" altLang="ko-KR" dirty="0" smtClean="0"/>
              <a:t>Analyze real address traces</a:t>
            </a:r>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29</a:t>
            </a:fld>
            <a:endParaRPr lang="ko-KR" altLang="en-US"/>
          </a:p>
        </p:txBody>
      </p:sp>
    </p:spTree>
    <p:extLst>
      <p:ext uri="{BB962C8B-B14F-4D97-AF65-F5344CB8AC3E}">
        <p14:creationId xmlns:p14="http://schemas.microsoft.com/office/powerpoint/2010/main" val="3377613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OpenCL</a:t>
            </a:r>
            <a:r>
              <a:rPr lang="en-US" dirty="0" smtClean="0"/>
              <a:t> on CPUs?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CPU is the basic processing unit </a:t>
            </a:r>
            <a:r>
              <a:rPr lang="en-US" dirty="0" smtClean="0"/>
              <a:t>in </a:t>
            </a:r>
            <a:r>
              <a:rPr lang="en-US" dirty="0"/>
              <a:t>modern computing systems</a:t>
            </a:r>
          </a:p>
          <a:p>
            <a:endParaRPr lang="en-US" dirty="0" smtClean="0"/>
          </a:p>
          <a:p>
            <a:r>
              <a:rPr lang="en-US" dirty="0" smtClean="0"/>
              <a:t>CPU </a:t>
            </a:r>
            <a:r>
              <a:rPr lang="en-US" dirty="0"/>
              <a:t>is increasing the number of its cores</a:t>
            </a:r>
          </a:p>
          <a:p>
            <a:pPr lvl="1"/>
            <a:r>
              <a:rPr lang="en-US" dirty="0"/>
              <a:t>It can accelerate computations by parallelizing them</a:t>
            </a:r>
          </a:p>
          <a:p>
            <a:endParaRPr lang="en-US" dirty="0" smtClean="0"/>
          </a:p>
          <a:p>
            <a:r>
              <a:rPr lang="en-US" dirty="0" smtClean="0"/>
              <a:t>Without </a:t>
            </a:r>
            <a:r>
              <a:rPr lang="en-US" dirty="0"/>
              <a:t>hardware accelerators</a:t>
            </a:r>
          </a:p>
          <a:p>
            <a:pPr lvl="1"/>
            <a:r>
              <a:rPr lang="en-US" dirty="0"/>
              <a:t>CPU should execute </a:t>
            </a:r>
            <a:r>
              <a:rPr lang="en-US" dirty="0" err="1"/>
              <a:t>OpenCL</a:t>
            </a:r>
            <a:r>
              <a:rPr lang="en-US" dirty="0"/>
              <a:t> code for portability</a:t>
            </a:r>
          </a:p>
          <a:p>
            <a:endParaRPr lang="en-US" dirty="0" smtClean="0"/>
          </a:p>
          <a:p>
            <a:r>
              <a:rPr lang="en-US" dirty="0" smtClean="0"/>
              <a:t>CPUs </a:t>
            </a:r>
            <a:r>
              <a:rPr lang="en-US" dirty="0"/>
              <a:t>also have diverse architectures</a:t>
            </a:r>
          </a:p>
          <a:p>
            <a:pPr lvl="1"/>
            <a:r>
              <a:rPr lang="en-US" dirty="0"/>
              <a:t>Performance portability </a:t>
            </a:r>
            <a:r>
              <a:rPr lang="en-US" dirty="0" smtClean="0"/>
              <a:t>across </a:t>
            </a:r>
            <a:r>
              <a:rPr lang="en-US" dirty="0"/>
              <a:t>CPUs is important</a:t>
            </a:r>
          </a:p>
          <a:p>
            <a:endParaRPr lang="en-US" dirty="0"/>
          </a:p>
        </p:txBody>
      </p:sp>
      <p:sp>
        <p:nvSpPr>
          <p:cNvPr id="4" name="Date Placeholder 3"/>
          <p:cNvSpPr>
            <a:spLocks noGrp="1"/>
          </p:cNvSpPr>
          <p:nvPr>
            <p:ph type="dt" sz="half" idx="10"/>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D97DADC7-F95C-4572-B726-CA9D877279DB}" type="slidenum">
              <a:rPr lang="ko-KR" altLang="en-US" smtClean="0"/>
              <a:pPr/>
              <a:t>3</a:t>
            </a:fld>
            <a:endParaRPr lang="ko-KR" altLang="en-US" dirty="0"/>
          </a:p>
        </p:txBody>
      </p:sp>
    </p:spTree>
    <p:extLst>
      <p:ext uri="{BB962C8B-B14F-4D97-AF65-F5344CB8AC3E}">
        <p14:creationId xmlns:p14="http://schemas.microsoft.com/office/powerpoint/2010/main" val="1737217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Conclusions and Future Work</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smtClean="0"/>
              <a:t>Proposes an automatic work-group size selection technique</a:t>
            </a:r>
          </a:p>
          <a:p>
            <a:pPr lvl="1"/>
            <a:r>
              <a:rPr lang="en-US" altLang="ko-KR" dirty="0" smtClean="0"/>
              <a:t>For </a:t>
            </a:r>
            <a:r>
              <a:rPr lang="en-US" altLang="ko-KR" dirty="0" err="1" smtClean="0"/>
              <a:t>OpenCL</a:t>
            </a:r>
            <a:r>
              <a:rPr lang="en-US" altLang="ko-KR" dirty="0" smtClean="0"/>
              <a:t> kernels on multicore CPUs</a:t>
            </a:r>
          </a:p>
          <a:p>
            <a:pPr lvl="1"/>
            <a:r>
              <a:rPr lang="en-US" altLang="ko-KR" dirty="0" smtClean="0"/>
              <a:t>Selection algorithm</a:t>
            </a:r>
          </a:p>
          <a:p>
            <a:pPr lvl="2"/>
            <a:r>
              <a:rPr lang="en-US" altLang="ko-KR" dirty="0" smtClean="0"/>
              <a:t>Integrates </a:t>
            </a:r>
            <a:r>
              <a:rPr lang="en-US" altLang="ko-KR" dirty="0"/>
              <a:t>working-set estimation and cache misses analysis </a:t>
            </a:r>
            <a:r>
              <a:rPr lang="en-US" altLang="ko-KR" dirty="0" smtClean="0"/>
              <a:t>techniques</a:t>
            </a:r>
          </a:p>
          <a:p>
            <a:pPr lvl="2"/>
            <a:r>
              <a:rPr lang="en-US" altLang="ko-KR" dirty="0" smtClean="0"/>
              <a:t>Implemented as a selection framework, a </a:t>
            </a:r>
            <a:r>
              <a:rPr lang="en-US" altLang="ko-KR" dirty="0"/>
              <a:t>p</a:t>
            </a:r>
            <a:r>
              <a:rPr lang="en-US" altLang="ko-KR" dirty="0" smtClean="0"/>
              <a:t>rofiling-based tool</a:t>
            </a:r>
            <a:endParaRPr lang="en-US" altLang="ko-KR" dirty="0"/>
          </a:p>
          <a:p>
            <a:pPr lvl="1"/>
            <a:r>
              <a:rPr lang="en-US" altLang="ko-KR" dirty="0"/>
              <a:t>Virtually-extended index </a:t>
            </a:r>
            <a:r>
              <a:rPr lang="en-US" altLang="ko-KR" dirty="0" smtClean="0"/>
              <a:t>space</a:t>
            </a:r>
          </a:p>
          <a:p>
            <a:pPr lvl="2"/>
            <a:r>
              <a:rPr lang="en-US" altLang="ko-KR" dirty="0" smtClean="0"/>
              <a:t>Enhances the accuracy of our selection algorithm</a:t>
            </a:r>
          </a:p>
          <a:p>
            <a:pPr lvl="1"/>
            <a:r>
              <a:rPr lang="en-US" altLang="ko-KR" dirty="0" smtClean="0"/>
              <a:t>Evaluation results</a:t>
            </a:r>
          </a:p>
          <a:p>
            <a:pPr lvl="2"/>
            <a:r>
              <a:rPr lang="en-US" altLang="ko-KR" dirty="0" smtClean="0"/>
              <a:t>Practical and promising</a:t>
            </a:r>
          </a:p>
          <a:p>
            <a:pPr lvl="2"/>
            <a:r>
              <a:rPr lang="en-US" altLang="ko-KR" dirty="0" smtClean="0"/>
              <a:t>Applicable to a wide range of multicore CPU architectures</a:t>
            </a:r>
          </a:p>
          <a:p>
            <a:endParaRPr lang="en-US" altLang="ko-KR" dirty="0" smtClean="0"/>
          </a:p>
          <a:p>
            <a:r>
              <a:rPr lang="en-US" altLang="ko-KR" dirty="0" smtClean="0"/>
              <a:t>Future work</a:t>
            </a:r>
          </a:p>
          <a:p>
            <a:pPr lvl="1"/>
            <a:r>
              <a:rPr lang="en-US" altLang="ko-KR" dirty="0" smtClean="0"/>
              <a:t>To develop static techniques</a:t>
            </a:r>
          </a:p>
          <a:p>
            <a:pPr lvl="2"/>
            <a:r>
              <a:rPr lang="en-US" altLang="ko-KR" dirty="0" smtClean="0"/>
              <a:t>Find a work-group size without profiling</a:t>
            </a:r>
          </a:p>
          <a:p>
            <a:pPr lvl="1"/>
            <a:r>
              <a:rPr lang="en-US" altLang="ko-KR" dirty="0" smtClean="0"/>
              <a:t>To extend our approach to other compute devices</a:t>
            </a:r>
          </a:p>
          <a:p>
            <a:pPr lvl="2"/>
            <a:r>
              <a:rPr lang="en-US" altLang="ko-KR" dirty="0" smtClean="0"/>
              <a:t>E.g., GPUs and Intel Xeon Phi coprocessors</a:t>
            </a:r>
            <a:endParaRPr lang="ko-KR" altLang="en-US" dirty="0"/>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30</a:t>
            </a:fld>
            <a:endParaRPr lang="ko-KR" altLang="en-US"/>
          </a:p>
        </p:txBody>
      </p:sp>
    </p:spTree>
    <p:extLst>
      <p:ext uri="{BB962C8B-B14F-4D97-AF65-F5344CB8AC3E}">
        <p14:creationId xmlns:p14="http://schemas.microsoft.com/office/powerpoint/2010/main" val="4280176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a:t>
            </a:r>
            <a:r>
              <a:rPr lang="en-US" dirty="0"/>
              <a:t>y</a:t>
            </a:r>
            <a:r>
              <a:rPr lang="en-US" dirty="0" smtClean="0"/>
              <a:t>ou</a:t>
            </a:r>
            <a:endParaRPr lang="en-US" dirty="0"/>
          </a:p>
        </p:txBody>
      </p:sp>
      <p:sp>
        <p:nvSpPr>
          <p:cNvPr id="3" name="Content Placeholder 2"/>
          <p:cNvSpPr>
            <a:spLocks noGrp="1"/>
          </p:cNvSpPr>
          <p:nvPr>
            <p:ph idx="1"/>
          </p:nvPr>
        </p:nvSpPr>
        <p:spPr>
          <a:xfrm>
            <a:off x="251520" y="1556792"/>
            <a:ext cx="8640960" cy="4536504"/>
          </a:xfrm>
        </p:spPr>
        <p:txBody>
          <a:bodyPr/>
          <a:lstStyle/>
          <a:p>
            <a:r>
              <a:rPr lang="en-US" dirty="0" err="1" smtClean="0"/>
              <a:t>SnuCL</a:t>
            </a:r>
            <a:r>
              <a:rPr lang="en-US" dirty="0" smtClean="0"/>
              <a:t> </a:t>
            </a:r>
            <a:r>
              <a:rPr lang="en-US" dirty="0"/>
              <a:t>is an open-source </a:t>
            </a:r>
            <a:r>
              <a:rPr lang="en-US" dirty="0" err="1"/>
              <a:t>OpenCL</a:t>
            </a:r>
            <a:r>
              <a:rPr lang="en-US" dirty="0"/>
              <a:t> framework</a:t>
            </a:r>
          </a:p>
          <a:p>
            <a:endParaRPr lang="en-US" dirty="0" smtClean="0"/>
          </a:p>
          <a:p>
            <a:r>
              <a:rPr lang="en-US" dirty="0" smtClean="0"/>
              <a:t>If you are interested in </a:t>
            </a:r>
            <a:r>
              <a:rPr lang="en-US" dirty="0" err="1" smtClean="0"/>
              <a:t>SnuCL</a:t>
            </a:r>
            <a:r>
              <a:rPr lang="en-US" dirty="0" smtClean="0"/>
              <a:t>, please visit</a:t>
            </a:r>
          </a:p>
          <a:p>
            <a:pPr marL="4763" lvl="1" indent="0" algn="ctr">
              <a:buNone/>
            </a:pPr>
            <a:r>
              <a:rPr lang="en-US" sz="3200" dirty="0" smtClean="0">
                <a:hlinkClick r:id="rId3"/>
              </a:rPr>
              <a:t>http://snucl.snu.ac.kr</a:t>
            </a:r>
            <a:endParaRPr lang="en-US" sz="3200" dirty="0" smtClean="0"/>
          </a:p>
        </p:txBody>
      </p:sp>
      <p:sp>
        <p:nvSpPr>
          <p:cNvPr id="4" name="Date Placeholder 3"/>
          <p:cNvSpPr>
            <a:spLocks noGrp="1"/>
          </p:cNvSpPr>
          <p:nvPr>
            <p:ph type="dt" sz="half" idx="10"/>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D97DADC7-F95C-4572-B726-CA9D877279DB}" type="slidenum">
              <a:rPr lang="ko-KR" altLang="en-US" smtClean="0"/>
              <a:pPr/>
              <a:t>31</a:t>
            </a:fld>
            <a:endParaRPr lang="ko-KR" altLang="en-US" dirty="0"/>
          </a:p>
        </p:txBody>
      </p:sp>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4581128"/>
            <a:ext cx="2794502" cy="1011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841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Outline</a:t>
            </a:r>
            <a:endParaRPr lang="en-US" dirty="0"/>
          </a:p>
        </p:txBody>
      </p:sp>
      <p:sp>
        <p:nvSpPr>
          <p:cNvPr id="10" name="Content Placeholder 9"/>
          <p:cNvSpPr>
            <a:spLocks noGrp="1"/>
          </p:cNvSpPr>
          <p:nvPr>
            <p:ph idx="1"/>
          </p:nvPr>
        </p:nvSpPr>
        <p:spPr/>
        <p:txBody>
          <a:bodyPr>
            <a:normAutofit/>
          </a:bodyPr>
          <a:lstStyle/>
          <a:p>
            <a:r>
              <a:rPr lang="en-US" dirty="0" smtClean="0">
                <a:solidFill>
                  <a:schemeClr val="bg1">
                    <a:lumMod val="75000"/>
                  </a:schemeClr>
                </a:solidFill>
              </a:rPr>
              <a:t>Motivation</a:t>
            </a:r>
          </a:p>
          <a:p>
            <a:r>
              <a:rPr lang="en-US" dirty="0" err="1" smtClean="0"/>
              <a:t>OpenCL</a:t>
            </a:r>
            <a:r>
              <a:rPr lang="en-US" dirty="0" smtClean="0"/>
              <a:t> execution model </a:t>
            </a:r>
          </a:p>
          <a:p>
            <a:r>
              <a:rPr lang="en-US" dirty="0" smtClean="0"/>
              <a:t>Effect of the work-group size</a:t>
            </a:r>
          </a:p>
          <a:p>
            <a:r>
              <a:rPr lang="en-US" dirty="0" smtClean="0"/>
              <a:t>Work-group size selection</a:t>
            </a:r>
          </a:p>
          <a:p>
            <a:r>
              <a:rPr lang="en-US" dirty="0" smtClean="0"/>
              <a:t>Selection framework</a:t>
            </a:r>
          </a:p>
          <a:p>
            <a:r>
              <a:rPr lang="en-US" dirty="0" smtClean="0"/>
              <a:t>Evaluation</a:t>
            </a:r>
          </a:p>
          <a:p>
            <a:r>
              <a:rPr lang="en-US" dirty="0" smtClean="0"/>
              <a:t>Related work</a:t>
            </a:r>
          </a:p>
          <a:p>
            <a:r>
              <a:rPr lang="en-US" dirty="0" smtClean="0"/>
              <a:t>Conclusions and future work</a:t>
            </a:r>
            <a:endParaRPr lang="en-US" dirty="0"/>
          </a:p>
        </p:txBody>
      </p:sp>
      <p:sp>
        <p:nvSpPr>
          <p:cNvPr id="4" name="Date Placeholder 3"/>
          <p:cNvSpPr>
            <a:spLocks noGrp="1"/>
          </p:cNvSpPr>
          <p:nvPr>
            <p:ph type="dt" sz="half" idx="10"/>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D97DADC7-F95C-4572-B726-CA9D877279DB}" type="slidenum">
              <a:rPr lang="ko-KR" altLang="en-US" smtClean="0"/>
              <a:pPr/>
              <a:t>4</a:t>
            </a:fld>
            <a:endParaRPr lang="ko-KR" altLang="en-US" dirty="0"/>
          </a:p>
        </p:txBody>
      </p:sp>
    </p:spTree>
    <p:extLst>
      <p:ext uri="{BB962C8B-B14F-4D97-AF65-F5344CB8AC3E}">
        <p14:creationId xmlns:p14="http://schemas.microsoft.com/office/powerpoint/2010/main" val="2801442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OpenCL Execution Model</a:t>
            </a:r>
            <a:endParaRPr lang="ko-KR" altLang="en-US" dirty="0"/>
          </a:p>
        </p:txBody>
      </p:sp>
      <p:sp>
        <p:nvSpPr>
          <p:cNvPr id="3" name="내용 개체 틀 2"/>
          <p:cNvSpPr>
            <a:spLocks noGrp="1"/>
          </p:cNvSpPr>
          <p:nvPr>
            <p:ph idx="1"/>
          </p:nvPr>
        </p:nvSpPr>
        <p:spPr>
          <a:xfrm>
            <a:off x="457200" y="1214439"/>
            <a:ext cx="8229600" cy="774401"/>
          </a:xfrm>
        </p:spPr>
        <p:txBody>
          <a:bodyPr>
            <a:normAutofit fontScale="70000" lnSpcReduction="20000"/>
          </a:bodyPr>
          <a:lstStyle/>
          <a:p>
            <a:r>
              <a:rPr lang="en-US" altLang="ko-KR" dirty="0" err="1" smtClean="0"/>
              <a:t>OpenCL</a:t>
            </a:r>
            <a:r>
              <a:rPr lang="en-US" altLang="ko-KR" dirty="0" smtClean="0"/>
              <a:t> program = a host program + kernels</a:t>
            </a:r>
          </a:p>
          <a:p>
            <a:r>
              <a:rPr lang="en-US" altLang="ko-KR" dirty="0" smtClean="0"/>
              <a:t>Executes a kernel at each point in the N-dimensional index space</a:t>
            </a:r>
            <a:endParaRPr lang="ko-KR" altLang="en-US" dirty="0"/>
          </a:p>
        </p:txBody>
      </p:sp>
      <p:sp>
        <p:nvSpPr>
          <p:cNvPr id="5" name="슬라이드 번호 개체 틀 4"/>
          <p:cNvSpPr>
            <a:spLocks noGrp="1"/>
          </p:cNvSpPr>
          <p:nvPr>
            <p:ph type="sldNum" sz="quarter" idx="12"/>
          </p:nvPr>
        </p:nvSpPr>
        <p:spPr/>
        <p:txBody>
          <a:bodyPr/>
          <a:lstStyle/>
          <a:p>
            <a:pPr>
              <a:defRPr/>
            </a:pPr>
            <a:fld id="{4EE77DE5-AB5E-4C24-BC45-A656BAF05F65}" type="slidenum">
              <a:rPr lang="ko-KR" altLang="en-US" smtClean="0"/>
              <a:pPr>
                <a:defRPr/>
              </a:pPr>
              <a:t>5</a:t>
            </a:fld>
            <a:endParaRPr lang="ko-KR" altLang="en-US"/>
          </a:p>
        </p:txBody>
      </p:sp>
      <p:grpSp>
        <p:nvGrpSpPr>
          <p:cNvPr id="6" name="그룹 5"/>
          <p:cNvGrpSpPr/>
          <p:nvPr/>
        </p:nvGrpSpPr>
        <p:grpSpPr>
          <a:xfrm>
            <a:off x="1232889" y="2751075"/>
            <a:ext cx="3096344" cy="3096000"/>
            <a:chOff x="667092" y="2916706"/>
            <a:chExt cx="3096344" cy="3096000"/>
          </a:xfrm>
        </p:grpSpPr>
        <p:sp>
          <p:nvSpPr>
            <p:cNvPr id="7" name="직사각형 6"/>
            <p:cNvSpPr/>
            <p:nvPr/>
          </p:nvSpPr>
          <p:spPr>
            <a:xfrm>
              <a:off x="667092" y="2916706"/>
              <a:ext cx="3096344" cy="3096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p:cNvGrpSpPr/>
            <p:nvPr/>
          </p:nvGrpSpPr>
          <p:grpSpPr>
            <a:xfrm>
              <a:off x="763814" y="3021666"/>
              <a:ext cx="2901376" cy="2888558"/>
              <a:chOff x="763814" y="3021666"/>
              <a:chExt cx="2901376" cy="2888558"/>
            </a:xfrm>
          </p:grpSpPr>
          <p:grpSp>
            <p:nvGrpSpPr>
              <p:cNvPr id="9" name="그룹 8"/>
              <p:cNvGrpSpPr/>
              <p:nvPr/>
            </p:nvGrpSpPr>
            <p:grpSpPr>
              <a:xfrm>
                <a:off x="763814" y="3021666"/>
                <a:ext cx="2901376" cy="72000"/>
                <a:chOff x="708282" y="3013428"/>
                <a:chExt cx="2901376" cy="72000"/>
              </a:xfrm>
            </p:grpSpPr>
            <p:sp>
              <p:nvSpPr>
                <p:cNvPr id="265" name="타원 264"/>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6" name="타원 265"/>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7" name="타원 266"/>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8" name="타원 267"/>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9" name="타원 268"/>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0" name="타원 269"/>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1" name="타원 270"/>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2" name="타원 271"/>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3" name="타원 272"/>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4" name="타원 273"/>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5" name="타원 274"/>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6" name="타원 275"/>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7" name="타원 276"/>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8" name="타원 277"/>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9" name="타원 278"/>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0" name="타원 279"/>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9"/>
              <p:cNvGrpSpPr/>
              <p:nvPr/>
            </p:nvGrpSpPr>
            <p:grpSpPr>
              <a:xfrm>
                <a:off x="763814" y="3209437"/>
                <a:ext cx="2901376" cy="72000"/>
                <a:chOff x="708282" y="3013428"/>
                <a:chExt cx="2901376" cy="72000"/>
              </a:xfrm>
            </p:grpSpPr>
            <p:sp>
              <p:nvSpPr>
                <p:cNvPr id="249" name="타원 248"/>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0" name="타원 249"/>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1" name="타원 250"/>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2" name="타원 251"/>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3" name="타원 252"/>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4" name="타원 253"/>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5" name="타원 254"/>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타원 255"/>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7" name="타원 256"/>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8" name="타원 257"/>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9" name="타원 258"/>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0" name="타원 259"/>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1" name="타원 260"/>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2" name="타원 261"/>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3" name="타원 262"/>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4" name="타원 263"/>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10"/>
              <p:cNvGrpSpPr/>
              <p:nvPr/>
            </p:nvGrpSpPr>
            <p:grpSpPr>
              <a:xfrm>
                <a:off x="763814" y="3397208"/>
                <a:ext cx="2901376" cy="72000"/>
                <a:chOff x="708282" y="3013428"/>
                <a:chExt cx="2901376" cy="72000"/>
              </a:xfrm>
            </p:grpSpPr>
            <p:sp>
              <p:nvSpPr>
                <p:cNvPr id="233" name="타원 232"/>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4" name="타원 233"/>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5" name="타원 234"/>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6" name="타원 235"/>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7" name="타원 236"/>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8" name="타원 237"/>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9" name="타원 238"/>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0" name="타원 239"/>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1" name="타원 240"/>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2" name="타원 241"/>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3" name="타원 242"/>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4" name="타원 243"/>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5" name="타원 244"/>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6" name="타원 245"/>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타원 246"/>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8" name="타원 247"/>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 name="그룹 11"/>
              <p:cNvGrpSpPr/>
              <p:nvPr/>
            </p:nvGrpSpPr>
            <p:grpSpPr>
              <a:xfrm>
                <a:off x="763814" y="3584979"/>
                <a:ext cx="2901376" cy="72000"/>
                <a:chOff x="708282" y="3013428"/>
                <a:chExt cx="2901376" cy="72000"/>
              </a:xfrm>
            </p:grpSpPr>
            <p:sp>
              <p:nvSpPr>
                <p:cNvPr id="217" name="타원 216"/>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8" name="타원 217"/>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9" name="타원 218"/>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0" name="타원 219"/>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1" name="타원 220"/>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2" name="타원 221"/>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타원 222"/>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4" name="타원 223"/>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5" name="타원 224"/>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6" name="타원 225"/>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7" name="타원 226"/>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8" name="타원 227"/>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9" name="타원 228"/>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0" name="타원 229"/>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1" name="타원 230"/>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타원 231"/>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763814" y="3772750"/>
                <a:ext cx="2901376" cy="72000"/>
                <a:chOff x="708282" y="3013428"/>
                <a:chExt cx="2901376" cy="72000"/>
              </a:xfrm>
            </p:grpSpPr>
            <p:sp>
              <p:nvSpPr>
                <p:cNvPr id="201" name="타원 200"/>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타원 201"/>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타원 202"/>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타원 203"/>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5" name="타원 204"/>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6" name="타원 205"/>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7" name="타원 206"/>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8" name="타원 207"/>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9" name="타원 208"/>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0" name="타원 209"/>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1" name="타원 210"/>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2" name="타원 211"/>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 name="타원 212"/>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4" name="타원 213"/>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5" name="타원 214"/>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6" name="타원 215"/>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p:cNvGrpSpPr/>
              <p:nvPr/>
            </p:nvGrpSpPr>
            <p:grpSpPr>
              <a:xfrm>
                <a:off x="763814" y="3960521"/>
                <a:ext cx="2901376" cy="72000"/>
                <a:chOff x="708282" y="3013428"/>
                <a:chExt cx="2901376" cy="72000"/>
              </a:xfrm>
            </p:grpSpPr>
            <p:sp>
              <p:nvSpPr>
                <p:cNvPr id="185" name="타원 184"/>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6" name="타원 185"/>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타원 186"/>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8" name="타원 187"/>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타원 188"/>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0" name="타원 189"/>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1" name="타원 190"/>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2" name="타원 191"/>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3" name="타원 192"/>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타원 193"/>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타원 194"/>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타원 195"/>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7" name="타원 196"/>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8" name="타원 197"/>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9" name="타원 198"/>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0" name="타원 199"/>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그룹 14"/>
              <p:cNvGrpSpPr/>
              <p:nvPr/>
            </p:nvGrpSpPr>
            <p:grpSpPr>
              <a:xfrm>
                <a:off x="763814" y="4148292"/>
                <a:ext cx="2901376" cy="72000"/>
                <a:chOff x="708282" y="3013428"/>
                <a:chExt cx="2901376" cy="72000"/>
              </a:xfrm>
            </p:grpSpPr>
            <p:sp>
              <p:nvSpPr>
                <p:cNvPr id="169" name="타원 168"/>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0" name="타원 169"/>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타원 170"/>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타원 171"/>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타원 172"/>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타원 173"/>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타원 174"/>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6" name="타원 175"/>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7" name="타원 176"/>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8" name="타원 177"/>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타원 178"/>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0" name="타원 179"/>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타원 180"/>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타원 181"/>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3" name="타원 182"/>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4" name="타원 183"/>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그룹 15"/>
              <p:cNvGrpSpPr/>
              <p:nvPr/>
            </p:nvGrpSpPr>
            <p:grpSpPr>
              <a:xfrm>
                <a:off x="763814" y="4523834"/>
                <a:ext cx="2901376" cy="72000"/>
                <a:chOff x="708282" y="3013428"/>
                <a:chExt cx="2901376" cy="72000"/>
              </a:xfrm>
            </p:grpSpPr>
            <p:sp>
              <p:nvSpPr>
                <p:cNvPr id="153" name="타원 152"/>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타원 153"/>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타원 154"/>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타원 155"/>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타원 156"/>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타원 157"/>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타원 158"/>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타원 159"/>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타원 161"/>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타원 163"/>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타원 164"/>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타원 165"/>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타원 166"/>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타원 167"/>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p:cNvGrpSpPr/>
              <p:nvPr/>
            </p:nvGrpSpPr>
            <p:grpSpPr>
              <a:xfrm>
                <a:off x="763814" y="4711605"/>
                <a:ext cx="2901376" cy="72000"/>
                <a:chOff x="708282" y="3013428"/>
                <a:chExt cx="2901376" cy="72000"/>
              </a:xfrm>
            </p:grpSpPr>
            <p:sp>
              <p:nvSpPr>
                <p:cNvPr id="137" name="타원 136"/>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타원 138"/>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타원 139"/>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타원 140"/>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타원 146"/>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타원 150"/>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타원 151"/>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그룹 17"/>
              <p:cNvGrpSpPr/>
              <p:nvPr/>
            </p:nvGrpSpPr>
            <p:grpSpPr>
              <a:xfrm>
                <a:off x="763814" y="4899376"/>
                <a:ext cx="2901376" cy="72000"/>
                <a:chOff x="708282" y="3013428"/>
                <a:chExt cx="2901376" cy="72000"/>
              </a:xfrm>
            </p:grpSpPr>
            <p:sp>
              <p:nvSpPr>
                <p:cNvPr id="121" name="타원 120"/>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타원 121"/>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타원 122"/>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타원 127"/>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타원 128"/>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타원 129"/>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타원 130"/>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8"/>
              <p:cNvGrpSpPr/>
              <p:nvPr/>
            </p:nvGrpSpPr>
            <p:grpSpPr>
              <a:xfrm>
                <a:off x="763814" y="5087147"/>
                <a:ext cx="2901376" cy="72000"/>
                <a:chOff x="708282" y="3013428"/>
                <a:chExt cx="2901376" cy="72000"/>
              </a:xfrm>
            </p:grpSpPr>
            <p:sp>
              <p:nvSpPr>
                <p:cNvPr id="105" name="타원 104"/>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타원 106"/>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타원 111"/>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타원 112"/>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타원 114"/>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타원 115"/>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타원 116"/>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타원 117"/>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타원 119"/>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0" name="그룹 19"/>
              <p:cNvGrpSpPr/>
              <p:nvPr/>
            </p:nvGrpSpPr>
            <p:grpSpPr>
              <a:xfrm>
                <a:off x="763814" y="5274918"/>
                <a:ext cx="2901376" cy="72000"/>
                <a:chOff x="708282" y="3013428"/>
                <a:chExt cx="2901376" cy="72000"/>
              </a:xfrm>
            </p:grpSpPr>
            <p:sp>
              <p:nvSpPr>
                <p:cNvPr id="89" name="타원 88"/>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90"/>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타원 92"/>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타원 93"/>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타원 94"/>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타원 96"/>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타원 97"/>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타원 99"/>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타원 100"/>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타원 101"/>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타원 102"/>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타원 103"/>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p:cNvGrpSpPr/>
              <p:nvPr/>
            </p:nvGrpSpPr>
            <p:grpSpPr>
              <a:xfrm>
                <a:off x="763814" y="5462689"/>
                <a:ext cx="2901376" cy="72000"/>
                <a:chOff x="708282" y="3013428"/>
                <a:chExt cx="2901376" cy="72000"/>
              </a:xfrm>
            </p:grpSpPr>
            <p:sp>
              <p:nvSpPr>
                <p:cNvPr id="73" name="타원 72"/>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타원 75"/>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그룹 21"/>
              <p:cNvGrpSpPr/>
              <p:nvPr/>
            </p:nvGrpSpPr>
            <p:grpSpPr>
              <a:xfrm>
                <a:off x="763814" y="5650460"/>
                <a:ext cx="2901376" cy="72000"/>
                <a:chOff x="708282" y="3013428"/>
                <a:chExt cx="2901376" cy="72000"/>
              </a:xfrm>
            </p:grpSpPr>
            <p:sp>
              <p:nvSpPr>
                <p:cNvPr id="57" name="타원 56"/>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타원 58"/>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타원 59"/>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타원 61"/>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3" name="그룹 22"/>
              <p:cNvGrpSpPr/>
              <p:nvPr/>
            </p:nvGrpSpPr>
            <p:grpSpPr>
              <a:xfrm>
                <a:off x="763814" y="5838224"/>
                <a:ext cx="2901376" cy="72000"/>
                <a:chOff x="708282" y="3013428"/>
                <a:chExt cx="2901376" cy="72000"/>
              </a:xfrm>
            </p:grpSpPr>
            <p:sp>
              <p:nvSpPr>
                <p:cNvPr id="41" name="타원 40"/>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 name="그룹 23"/>
              <p:cNvGrpSpPr/>
              <p:nvPr/>
            </p:nvGrpSpPr>
            <p:grpSpPr>
              <a:xfrm>
                <a:off x="763814" y="4336063"/>
                <a:ext cx="2901376" cy="72000"/>
                <a:chOff x="708282" y="3013428"/>
                <a:chExt cx="2901376" cy="72000"/>
              </a:xfrm>
            </p:grpSpPr>
            <p:sp>
              <p:nvSpPr>
                <p:cNvPr id="25" name="타원 24"/>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cxnSp>
        <p:nvCxnSpPr>
          <p:cNvPr id="281" name="직선 연결선 280"/>
          <p:cNvCxnSpPr>
            <a:stCxn id="7" idx="0"/>
            <a:endCxn id="7" idx="2"/>
          </p:cNvCxnSpPr>
          <p:nvPr/>
        </p:nvCxnSpPr>
        <p:spPr>
          <a:xfrm>
            <a:off x="2781061" y="2751075"/>
            <a:ext cx="0" cy="309600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2" name="직선 연결선 281"/>
          <p:cNvCxnSpPr/>
          <p:nvPr/>
        </p:nvCxnSpPr>
        <p:spPr>
          <a:xfrm>
            <a:off x="2035836" y="2751075"/>
            <a:ext cx="0" cy="309600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3" name="직선 연결선 282"/>
          <p:cNvCxnSpPr/>
          <p:nvPr/>
        </p:nvCxnSpPr>
        <p:spPr>
          <a:xfrm>
            <a:off x="3545383" y="2751075"/>
            <a:ext cx="0" cy="309600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4" name="직선 연결선 283"/>
          <p:cNvCxnSpPr>
            <a:stCxn id="7" idx="1"/>
            <a:endCxn id="7" idx="3"/>
          </p:cNvCxnSpPr>
          <p:nvPr/>
        </p:nvCxnSpPr>
        <p:spPr>
          <a:xfrm>
            <a:off x="1232889" y="4299075"/>
            <a:ext cx="3096344" cy="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5" name="직선 연결선 284"/>
          <p:cNvCxnSpPr/>
          <p:nvPr/>
        </p:nvCxnSpPr>
        <p:spPr>
          <a:xfrm>
            <a:off x="1232889" y="3543163"/>
            <a:ext cx="3096344" cy="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6" name="직선 연결선 285"/>
          <p:cNvCxnSpPr/>
          <p:nvPr/>
        </p:nvCxnSpPr>
        <p:spPr>
          <a:xfrm>
            <a:off x="1232889" y="5055331"/>
            <a:ext cx="3096344" cy="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8" name="직선 화살표 연결선 287"/>
          <p:cNvCxnSpPr>
            <a:stCxn id="308" idx="2"/>
            <a:endCxn id="291" idx="3"/>
          </p:cNvCxnSpPr>
          <p:nvPr/>
        </p:nvCxnSpPr>
        <p:spPr>
          <a:xfrm flipH="1">
            <a:off x="3545383" y="2471410"/>
            <a:ext cx="648129" cy="675709"/>
          </a:xfrm>
          <a:prstGeom prst="straightConnector1">
            <a:avLst/>
          </a:prstGeom>
          <a:ln w="19050">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1" name="직사각형 290"/>
          <p:cNvSpPr/>
          <p:nvPr/>
        </p:nvSpPr>
        <p:spPr>
          <a:xfrm>
            <a:off x="2781061" y="2751075"/>
            <a:ext cx="764322" cy="792088"/>
          </a:xfrm>
          <a:prstGeom prst="rect">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4" name="직선 화살표 연결선 293"/>
          <p:cNvCxnSpPr>
            <a:stCxn id="307" idx="2"/>
            <a:endCxn id="254" idx="0"/>
          </p:cNvCxnSpPr>
          <p:nvPr/>
        </p:nvCxnSpPr>
        <p:spPr>
          <a:xfrm>
            <a:off x="2249296" y="2471410"/>
            <a:ext cx="248065" cy="572396"/>
          </a:xfrm>
          <a:prstGeom prst="straightConnector1">
            <a:avLst/>
          </a:prstGeom>
          <a:ln w="19050">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1" name="직사각형 300"/>
          <p:cNvSpPr/>
          <p:nvPr/>
        </p:nvSpPr>
        <p:spPr>
          <a:xfrm>
            <a:off x="5076056" y="3263972"/>
            <a:ext cx="2880320" cy="2181252"/>
          </a:xfrm>
          <a:prstGeom prst="rect">
            <a:avLst/>
          </a:prstGeom>
          <a:solidFill>
            <a:schemeClr val="bg1">
              <a:lumMod val="85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latin typeface="Arial" pitchFamily="34" charset="0"/>
              <a:cs typeface="Arial" pitchFamily="34" charset="0"/>
            </a:endParaRPr>
          </a:p>
        </p:txBody>
      </p:sp>
      <p:sp>
        <p:nvSpPr>
          <p:cNvPr id="303" name="직사각형 302"/>
          <p:cNvSpPr/>
          <p:nvPr/>
        </p:nvSpPr>
        <p:spPr>
          <a:xfrm>
            <a:off x="5220072" y="3741327"/>
            <a:ext cx="1512168" cy="1516126"/>
          </a:xfrm>
          <a:prstGeom prst="rect">
            <a:avLst/>
          </a:prstGeom>
          <a:solidFill>
            <a:schemeClr val="accent6">
              <a:lumMod val="60000"/>
              <a:lumOff val="4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smtClean="0">
              <a:solidFill>
                <a:schemeClr val="tx1"/>
              </a:solidFill>
              <a:latin typeface="Arial" pitchFamily="34" charset="0"/>
              <a:cs typeface="Arial" pitchFamily="34" charset="0"/>
            </a:endParaRPr>
          </a:p>
        </p:txBody>
      </p:sp>
      <p:sp>
        <p:nvSpPr>
          <p:cNvPr id="305" name="직사각형 304"/>
          <p:cNvSpPr/>
          <p:nvPr/>
        </p:nvSpPr>
        <p:spPr>
          <a:xfrm>
            <a:off x="5508104" y="4080507"/>
            <a:ext cx="935951" cy="34966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smtClean="0">
                <a:solidFill>
                  <a:schemeClr val="tx1"/>
                </a:solidFill>
                <a:latin typeface="Arial" pitchFamily="34" charset="0"/>
                <a:cs typeface="Arial" pitchFamily="34" charset="0"/>
              </a:rPr>
              <a:t>PE </a:t>
            </a:r>
            <a:r>
              <a:rPr lang="en-US" altLang="ko-KR" sz="1400" i="1" dirty="0" smtClean="0">
                <a:solidFill>
                  <a:schemeClr val="tx1"/>
                </a:solidFill>
                <a:latin typeface="Arial" pitchFamily="34" charset="0"/>
                <a:cs typeface="Arial" pitchFamily="34" charset="0"/>
              </a:rPr>
              <a:t>1</a:t>
            </a:r>
            <a:endParaRPr lang="ko-KR" altLang="en-US" sz="1400" i="1" dirty="0">
              <a:solidFill>
                <a:schemeClr val="tx1"/>
              </a:solidFill>
              <a:latin typeface="Arial" pitchFamily="34" charset="0"/>
              <a:cs typeface="Arial" pitchFamily="34" charset="0"/>
            </a:endParaRPr>
          </a:p>
        </p:txBody>
      </p:sp>
      <p:sp>
        <p:nvSpPr>
          <p:cNvPr id="306" name="직사각형 305"/>
          <p:cNvSpPr/>
          <p:nvPr/>
        </p:nvSpPr>
        <p:spPr>
          <a:xfrm>
            <a:off x="5220072" y="3741327"/>
            <a:ext cx="1512168" cy="3184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Compute Unit </a:t>
            </a:r>
            <a:r>
              <a:rPr lang="en-US" altLang="ko-KR" sz="1400" i="1" dirty="0" smtClean="0">
                <a:solidFill>
                  <a:schemeClr val="tx1"/>
                </a:solidFill>
                <a:latin typeface="Arial" pitchFamily="34" charset="0"/>
                <a:cs typeface="Arial" pitchFamily="34" charset="0"/>
              </a:rPr>
              <a:t>1</a:t>
            </a:r>
            <a:endParaRPr lang="ko-KR" altLang="en-US" sz="1400" i="1" dirty="0">
              <a:solidFill>
                <a:schemeClr val="tx1"/>
              </a:solidFill>
              <a:latin typeface="Arial" pitchFamily="34" charset="0"/>
              <a:cs typeface="Arial" pitchFamily="34" charset="0"/>
            </a:endParaRPr>
          </a:p>
        </p:txBody>
      </p:sp>
      <p:sp>
        <p:nvSpPr>
          <p:cNvPr id="309" name="직사각형 308"/>
          <p:cNvSpPr/>
          <p:nvPr/>
        </p:nvSpPr>
        <p:spPr>
          <a:xfrm>
            <a:off x="5531048" y="4799702"/>
            <a:ext cx="913160" cy="34654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smtClean="0">
                <a:solidFill>
                  <a:schemeClr val="tx1"/>
                </a:solidFill>
                <a:latin typeface="Arial" pitchFamily="34" charset="0"/>
                <a:cs typeface="Arial" pitchFamily="34" charset="0"/>
              </a:rPr>
              <a:t>PE </a:t>
            </a:r>
            <a:r>
              <a:rPr lang="en-US" altLang="ko-KR" sz="1400" i="1" dirty="0" smtClean="0">
                <a:solidFill>
                  <a:schemeClr val="tx1"/>
                </a:solidFill>
                <a:latin typeface="Arial" pitchFamily="34" charset="0"/>
                <a:cs typeface="Arial" pitchFamily="34" charset="0"/>
              </a:rPr>
              <a:t>M</a:t>
            </a:r>
            <a:endParaRPr lang="ko-KR" altLang="en-US" sz="1400" i="1" dirty="0">
              <a:solidFill>
                <a:schemeClr val="tx1"/>
              </a:solidFill>
              <a:latin typeface="Arial" pitchFamily="34" charset="0"/>
              <a:cs typeface="Arial" pitchFamily="34" charset="0"/>
            </a:endParaRPr>
          </a:p>
        </p:txBody>
      </p:sp>
      <p:sp>
        <p:nvSpPr>
          <p:cNvPr id="311" name="직사각형 310"/>
          <p:cNvSpPr/>
          <p:nvPr/>
        </p:nvSpPr>
        <p:spPr>
          <a:xfrm rot="5400000">
            <a:off x="5891555" y="4463073"/>
            <a:ext cx="324884" cy="34837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i="1" dirty="0" smtClean="0">
                <a:solidFill>
                  <a:schemeClr val="tx1"/>
                </a:solidFill>
                <a:latin typeface="Arial" pitchFamily="34" charset="0"/>
                <a:cs typeface="Arial" pitchFamily="34" charset="0"/>
              </a:rPr>
              <a:t>...</a:t>
            </a:r>
            <a:endParaRPr lang="ko-KR" altLang="en-US" sz="1600" b="1" i="1" dirty="0">
              <a:solidFill>
                <a:schemeClr val="tx1"/>
              </a:solidFill>
              <a:latin typeface="Arial" pitchFamily="34" charset="0"/>
              <a:cs typeface="Arial" pitchFamily="34" charset="0"/>
            </a:endParaRPr>
          </a:p>
        </p:txBody>
      </p:sp>
      <p:sp>
        <p:nvSpPr>
          <p:cNvPr id="312" name="직사각형 311"/>
          <p:cNvSpPr/>
          <p:nvPr/>
        </p:nvSpPr>
        <p:spPr>
          <a:xfrm>
            <a:off x="5076056" y="3330967"/>
            <a:ext cx="2880320" cy="36004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smtClean="0">
                <a:solidFill>
                  <a:schemeClr val="tx1"/>
                </a:solidFill>
                <a:latin typeface="Arial" pitchFamily="34" charset="0"/>
                <a:cs typeface="Arial" pitchFamily="34" charset="0"/>
              </a:rPr>
              <a:t>Compute Device</a:t>
            </a:r>
          </a:p>
        </p:txBody>
      </p:sp>
      <p:sp>
        <p:nvSpPr>
          <p:cNvPr id="315" name="직사각형 314"/>
          <p:cNvSpPr/>
          <p:nvPr/>
        </p:nvSpPr>
        <p:spPr>
          <a:xfrm>
            <a:off x="7056330" y="3741327"/>
            <a:ext cx="720080" cy="649271"/>
          </a:xfrm>
          <a:prstGeom prst="rect">
            <a:avLst/>
          </a:prstGeom>
          <a:solidFill>
            <a:schemeClr val="accent6">
              <a:lumMod val="60000"/>
              <a:lumOff val="4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CU</a:t>
            </a:r>
            <a:endParaRPr lang="en-US" altLang="ko-KR" sz="1200" dirty="0" smtClean="0">
              <a:solidFill>
                <a:schemeClr val="tx1"/>
              </a:solidFill>
              <a:latin typeface="Arial" pitchFamily="34" charset="0"/>
              <a:cs typeface="Arial" pitchFamily="34" charset="0"/>
            </a:endParaRPr>
          </a:p>
        </p:txBody>
      </p:sp>
      <p:sp>
        <p:nvSpPr>
          <p:cNvPr id="343" name="직사각형 342"/>
          <p:cNvSpPr/>
          <p:nvPr/>
        </p:nvSpPr>
        <p:spPr>
          <a:xfrm>
            <a:off x="7056330" y="4608182"/>
            <a:ext cx="720080" cy="649271"/>
          </a:xfrm>
          <a:prstGeom prst="rect">
            <a:avLst/>
          </a:prstGeom>
          <a:solidFill>
            <a:schemeClr val="accent6">
              <a:lumMod val="60000"/>
              <a:lumOff val="4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CU</a:t>
            </a:r>
            <a:endParaRPr lang="en-US" altLang="ko-KR" sz="1200" dirty="0" smtClean="0">
              <a:solidFill>
                <a:schemeClr val="tx1"/>
              </a:solidFill>
              <a:latin typeface="Arial" pitchFamily="34" charset="0"/>
              <a:cs typeface="Arial" pitchFamily="34" charset="0"/>
            </a:endParaRPr>
          </a:p>
        </p:txBody>
      </p:sp>
      <p:sp>
        <p:nvSpPr>
          <p:cNvPr id="347" name="직사각형 346"/>
          <p:cNvSpPr/>
          <p:nvPr/>
        </p:nvSpPr>
        <p:spPr>
          <a:xfrm>
            <a:off x="6732240" y="3863598"/>
            <a:ext cx="324884" cy="30593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i="1" dirty="0" smtClean="0">
                <a:solidFill>
                  <a:schemeClr val="tx1"/>
                </a:solidFill>
                <a:latin typeface="Arial" pitchFamily="34" charset="0"/>
                <a:cs typeface="Arial" pitchFamily="34" charset="0"/>
              </a:rPr>
              <a:t>...</a:t>
            </a:r>
            <a:endParaRPr lang="ko-KR" altLang="en-US" sz="1600" b="1" i="1" dirty="0">
              <a:solidFill>
                <a:schemeClr val="tx1"/>
              </a:solidFill>
              <a:latin typeface="Arial" pitchFamily="34" charset="0"/>
              <a:cs typeface="Arial" pitchFamily="34" charset="0"/>
            </a:endParaRPr>
          </a:p>
        </p:txBody>
      </p:sp>
      <p:sp>
        <p:nvSpPr>
          <p:cNvPr id="348" name="직사각형 347"/>
          <p:cNvSpPr/>
          <p:nvPr/>
        </p:nvSpPr>
        <p:spPr>
          <a:xfrm>
            <a:off x="6732240" y="4709796"/>
            <a:ext cx="324884" cy="30593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i="1" dirty="0" smtClean="0">
                <a:solidFill>
                  <a:schemeClr val="tx1"/>
                </a:solidFill>
                <a:latin typeface="Arial" pitchFamily="34" charset="0"/>
                <a:cs typeface="Arial" pitchFamily="34" charset="0"/>
              </a:rPr>
              <a:t>...</a:t>
            </a:r>
            <a:endParaRPr lang="ko-KR" altLang="en-US" sz="1600" b="1" i="1" dirty="0">
              <a:solidFill>
                <a:schemeClr val="tx1"/>
              </a:solidFill>
              <a:latin typeface="Arial" pitchFamily="34" charset="0"/>
              <a:cs typeface="Arial" pitchFamily="34" charset="0"/>
            </a:endParaRPr>
          </a:p>
        </p:txBody>
      </p:sp>
      <p:sp>
        <p:nvSpPr>
          <p:cNvPr id="307" name="Rectangle 306"/>
          <p:cNvSpPr/>
          <p:nvPr/>
        </p:nvSpPr>
        <p:spPr>
          <a:xfrm>
            <a:off x="1475656" y="2132856"/>
            <a:ext cx="1547279" cy="33855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600" b="1" i="1" dirty="0" smtClean="0">
                <a:solidFill>
                  <a:schemeClr val="tx1"/>
                </a:solidFill>
                <a:cs typeface="Trebuchet MS"/>
              </a:rPr>
              <a:t>work-item</a:t>
            </a:r>
            <a:endParaRPr lang="en-US" sz="1600" b="1" i="1" dirty="0">
              <a:solidFill>
                <a:schemeClr val="tx1"/>
              </a:solidFill>
              <a:cs typeface="Trebuchet MS"/>
            </a:endParaRPr>
          </a:p>
        </p:txBody>
      </p:sp>
      <p:sp>
        <p:nvSpPr>
          <p:cNvPr id="308" name="Rectangle 307"/>
          <p:cNvSpPr/>
          <p:nvPr/>
        </p:nvSpPr>
        <p:spPr>
          <a:xfrm>
            <a:off x="3419872" y="2132856"/>
            <a:ext cx="1547279" cy="33855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600" b="1" i="1" dirty="0" smtClean="0">
                <a:solidFill>
                  <a:schemeClr val="tx1"/>
                </a:solidFill>
                <a:cs typeface="Trebuchet MS"/>
              </a:rPr>
              <a:t>work-group</a:t>
            </a:r>
            <a:endParaRPr lang="en-US" sz="1600" b="1" i="1" dirty="0">
              <a:solidFill>
                <a:schemeClr val="tx1"/>
              </a:solidFill>
              <a:cs typeface="Trebuchet MS"/>
            </a:endParaRPr>
          </a:p>
        </p:txBody>
      </p:sp>
      <p:sp>
        <p:nvSpPr>
          <p:cNvPr id="310" name="Rectangle 309"/>
          <p:cNvSpPr/>
          <p:nvPr/>
        </p:nvSpPr>
        <p:spPr>
          <a:xfrm>
            <a:off x="1115616" y="5877272"/>
            <a:ext cx="3240360" cy="3693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dirty="0" smtClean="0">
                <a:solidFill>
                  <a:schemeClr val="tx1"/>
                </a:solidFill>
                <a:latin typeface="Arial"/>
                <a:cs typeface="Arial"/>
              </a:rPr>
              <a:t>2-dimensional index space</a:t>
            </a:r>
            <a:endParaRPr lang="en-US" dirty="0">
              <a:solidFill>
                <a:schemeClr val="tx1"/>
              </a:solidFill>
              <a:latin typeface="Arial"/>
              <a:cs typeface="Arial"/>
            </a:endParaRPr>
          </a:p>
        </p:txBody>
      </p:sp>
    </p:spTree>
    <p:extLst>
      <p:ext uri="{BB962C8B-B14F-4D97-AF65-F5344CB8AC3E}">
        <p14:creationId xmlns:p14="http://schemas.microsoft.com/office/powerpoint/2010/main" val="360101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303"/>
                                        </p:tgtEl>
                                      </p:cBhvr>
                                    </p:animEffect>
                                    <p:animScale>
                                      <p:cBhvr>
                                        <p:cTn id="15" dur="250" autoRev="1" fill="hold"/>
                                        <p:tgtEl>
                                          <p:spTgt spid="303"/>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306"/>
                                        </p:tgtEl>
                                      </p:cBhvr>
                                    </p:animEffect>
                                    <p:animScale>
                                      <p:cBhvr>
                                        <p:cTn id="18" dur="250" autoRev="1" fill="hold"/>
                                        <p:tgtEl>
                                          <p:spTgt spid="306"/>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305"/>
                                        </p:tgtEl>
                                      </p:cBhvr>
                                    </p:animEffect>
                                    <p:animScale>
                                      <p:cBhvr>
                                        <p:cTn id="29" dur="250" autoRev="1" fill="hold"/>
                                        <p:tgtEl>
                                          <p:spTgt spid="30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animBg="1"/>
      <p:bldP spid="303" grpId="0" animBg="1"/>
      <p:bldP spid="305" grpId="0" animBg="1"/>
      <p:bldP spid="306" grpId="0"/>
      <p:bldP spid="307" grpId="0"/>
      <p:bldP spid="3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Work-group Size</a:t>
            </a:r>
            <a:endParaRPr lang="ko-KR" altLang="en-US" dirty="0"/>
          </a:p>
        </p:txBody>
      </p:sp>
      <p:sp>
        <p:nvSpPr>
          <p:cNvPr id="3" name="내용 개체 틀 2"/>
          <p:cNvSpPr>
            <a:spLocks noGrp="1"/>
          </p:cNvSpPr>
          <p:nvPr>
            <p:ph idx="1"/>
          </p:nvPr>
        </p:nvSpPr>
        <p:spPr>
          <a:xfrm>
            <a:off x="457200" y="1214439"/>
            <a:ext cx="8229600" cy="1134442"/>
          </a:xfrm>
        </p:spPr>
        <p:txBody>
          <a:bodyPr>
            <a:normAutofit fontScale="70000" lnSpcReduction="20000"/>
          </a:bodyPr>
          <a:lstStyle/>
          <a:p>
            <a:r>
              <a:rPr lang="en-US" altLang="ko-KR" dirty="0" smtClean="0"/>
              <a:t>A partition of the index space</a:t>
            </a:r>
          </a:p>
          <a:p>
            <a:r>
              <a:rPr lang="en-US" altLang="ko-KR" dirty="0" smtClean="0"/>
              <a:t>An important factor for the performance of OpenCL applications</a:t>
            </a:r>
          </a:p>
          <a:p>
            <a:r>
              <a:rPr lang="en-US" altLang="ko-KR" dirty="0" smtClean="0"/>
              <a:t>Influences utilization of the compute device and load balance</a:t>
            </a:r>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6</a:t>
            </a:fld>
            <a:endParaRPr lang="ko-KR" altLang="en-US"/>
          </a:p>
        </p:txBody>
      </p:sp>
      <p:grpSp>
        <p:nvGrpSpPr>
          <p:cNvPr id="575" name="Group 574"/>
          <p:cNvGrpSpPr/>
          <p:nvPr/>
        </p:nvGrpSpPr>
        <p:grpSpPr>
          <a:xfrm>
            <a:off x="755576" y="2395085"/>
            <a:ext cx="6984776" cy="3770219"/>
            <a:chOff x="310026" y="1362030"/>
            <a:chExt cx="8380822" cy="4529748"/>
          </a:xfrm>
        </p:grpSpPr>
        <p:grpSp>
          <p:nvGrpSpPr>
            <p:cNvPr id="576" name="그룹 4"/>
            <p:cNvGrpSpPr/>
            <p:nvPr/>
          </p:nvGrpSpPr>
          <p:grpSpPr>
            <a:xfrm>
              <a:off x="971600" y="1917412"/>
              <a:ext cx="3096344" cy="3096000"/>
              <a:chOff x="667092" y="2916706"/>
              <a:chExt cx="3096344" cy="3096000"/>
            </a:xfrm>
          </p:grpSpPr>
          <p:sp>
            <p:nvSpPr>
              <p:cNvPr id="871" name="직사각형 5"/>
              <p:cNvSpPr/>
              <p:nvPr/>
            </p:nvSpPr>
            <p:spPr>
              <a:xfrm>
                <a:off x="667092" y="2916706"/>
                <a:ext cx="3096344" cy="3096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nvGrpSpPr>
              <p:cNvPr id="872" name="그룹 6"/>
              <p:cNvGrpSpPr/>
              <p:nvPr/>
            </p:nvGrpSpPr>
            <p:grpSpPr>
              <a:xfrm>
                <a:off x="763814" y="3021666"/>
                <a:ext cx="2901376" cy="2888558"/>
                <a:chOff x="763814" y="3021666"/>
                <a:chExt cx="2901376" cy="2888558"/>
              </a:xfrm>
            </p:grpSpPr>
            <p:grpSp>
              <p:nvGrpSpPr>
                <p:cNvPr id="873" name="그룹 7"/>
                <p:cNvGrpSpPr/>
                <p:nvPr/>
              </p:nvGrpSpPr>
              <p:grpSpPr>
                <a:xfrm>
                  <a:off x="763814" y="3021666"/>
                  <a:ext cx="2901376" cy="72000"/>
                  <a:chOff x="708282" y="3013428"/>
                  <a:chExt cx="2901376" cy="72000"/>
                </a:xfrm>
              </p:grpSpPr>
              <p:sp>
                <p:nvSpPr>
                  <p:cNvPr id="1129" name="타원 263"/>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0" name="타원 264"/>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1" name="타원 265"/>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2" name="타원 266"/>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3" name="타원 267"/>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4" name="타원 268"/>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5" name="타원 269"/>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6" name="타원 270"/>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7" name="타원 271"/>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8" name="타원 272"/>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39" name="타원 273"/>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40" name="타원 274"/>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41" name="타원 275"/>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42" name="타원 276"/>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43" name="타원 277"/>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44" name="타원 278"/>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74" name="그룹 8"/>
                <p:cNvGrpSpPr/>
                <p:nvPr/>
              </p:nvGrpSpPr>
              <p:grpSpPr>
                <a:xfrm>
                  <a:off x="763814" y="3209437"/>
                  <a:ext cx="2901376" cy="72000"/>
                  <a:chOff x="708282" y="3013428"/>
                  <a:chExt cx="2901376" cy="72000"/>
                </a:xfrm>
              </p:grpSpPr>
              <p:sp>
                <p:nvSpPr>
                  <p:cNvPr id="1113" name="타원 247"/>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14" name="타원 248"/>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15" name="타원 249"/>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16" name="타원 250"/>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17" name="타원 251"/>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18" name="타원 252"/>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19" name="타원 253"/>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20" name="타원 254"/>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21" name="타원 255"/>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22" name="타원 256"/>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23" name="타원 257"/>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24" name="타원 258"/>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25" name="타원 259"/>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26" name="타원 260"/>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27" name="타원 261"/>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28" name="타원 262"/>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75" name="그룹 9"/>
                <p:cNvGrpSpPr/>
                <p:nvPr/>
              </p:nvGrpSpPr>
              <p:grpSpPr>
                <a:xfrm>
                  <a:off x="763814" y="3397208"/>
                  <a:ext cx="2901376" cy="72000"/>
                  <a:chOff x="708282" y="3013428"/>
                  <a:chExt cx="2901376" cy="72000"/>
                </a:xfrm>
              </p:grpSpPr>
              <p:sp>
                <p:nvSpPr>
                  <p:cNvPr id="1097" name="타원 231"/>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98" name="타원 232"/>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99" name="타원 233"/>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0" name="타원 234"/>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1" name="타원 235"/>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2" name="타원 236"/>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3" name="타원 237"/>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4" name="타원 238"/>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5" name="타원 239"/>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6" name="타원 240"/>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7" name="타원 241"/>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8" name="타원 242"/>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09" name="타원 243"/>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10" name="타원 244"/>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11" name="타원 245"/>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112" name="타원 246"/>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76" name="그룹 10"/>
                <p:cNvGrpSpPr/>
                <p:nvPr/>
              </p:nvGrpSpPr>
              <p:grpSpPr>
                <a:xfrm>
                  <a:off x="763814" y="3584979"/>
                  <a:ext cx="2901376" cy="72000"/>
                  <a:chOff x="708282" y="3013428"/>
                  <a:chExt cx="2901376" cy="72000"/>
                </a:xfrm>
              </p:grpSpPr>
              <p:sp>
                <p:nvSpPr>
                  <p:cNvPr id="1081" name="타원 215"/>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82" name="타원 216"/>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83" name="타원 217"/>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84" name="타원 218"/>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85" name="타원 219"/>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86" name="타원 220"/>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87" name="타원 221"/>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88" name="타원 222"/>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89" name="타원 223"/>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90" name="타원 224"/>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91" name="타원 225"/>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92" name="타원 226"/>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93" name="타원 227"/>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94" name="타원 228"/>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95" name="타원 229"/>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96" name="타원 230"/>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77" name="그룹 11"/>
                <p:cNvGrpSpPr/>
                <p:nvPr/>
              </p:nvGrpSpPr>
              <p:grpSpPr>
                <a:xfrm>
                  <a:off x="763814" y="3772750"/>
                  <a:ext cx="2901376" cy="72000"/>
                  <a:chOff x="708282" y="3013428"/>
                  <a:chExt cx="2901376" cy="72000"/>
                </a:xfrm>
              </p:grpSpPr>
              <p:sp>
                <p:nvSpPr>
                  <p:cNvPr id="1065" name="타원 199"/>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66" name="타원 200"/>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67" name="타원 201"/>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68" name="타원 202"/>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69" name="타원 203"/>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0" name="타원 204"/>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1" name="타원 205"/>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2" name="타원 206"/>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3" name="타원 207"/>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4" name="타원 208"/>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5" name="타원 209"/>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6" name="타원 210"/>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7" name="타원 211"/>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8" name="타원 212"/>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79" name="타원 213"/>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80" name="타원 214"/>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78" name="그룹 12"/>
                <p:cNvGrpSpPr/>
                <p:nvPr/>
              </p:nvGrpSpPr>
              <p:grpSpPr>
                <a:xfrm>
                  <a:off x="763814" y="3960521"/>
                  <a:ext cx="2901376" cy="72000"/>
                  <a:chOff x="708282" y="3013428"/>
                  <a:chExt cx="2901376" cy="72000"/>
                </a:xfrm>
              </p:grpSpPr>
              <p:sp>
                <p:nvSpPr>
                  <p:cNvPr id="1049" name="타원 183"/>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0" name="타원 184"/>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1" name="타원 185"/>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2" name="타원 186"/>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3" name="타원 187"/>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4" name="타원 188"/>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5" name="타원 189"/>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6" name="타원 190"/>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7" name="타원 191"/>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8" name="타원 192"/>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59" name="타원 193"/>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60" name="타원 194"/>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61" name="타원 195"/>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62" name="타원 196"/>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63" name="타원 197"/>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64" name="타원 198"/>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79" name="그룹 13"/>
                <p:cNvGrpSpPr/>
                <p:nvPr/>
              </p:nvGrpSpPr>
              <p:grpSpPr>
                <a:xfrm>
                  <a:off x="763814" y="4148292"/>
                  <a:ext cx="2901376" cy="72000"/>
                  <a:chOff x="708282" y="3013428"/>
                  <a:chExt cx="2901376" cy="72000"/>
                </a:xfrm>
              </p:grpSpPr>
              <p:sp>
                <p:nvSpPr>
                  <p:cNvPr id="1033" name="타원 167"/>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34" name="타원 168"/>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35" name="타원 169"/>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36" name="타원 170"/>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37" name="타원 171"/>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38" name="타원 172"/>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39" name="타원 173"/>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40" name="타원 174"/>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41" name="타원 175"/>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42" name="타원 176"/>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43" name="타원 177"/>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44" name="타원 178"/>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45" name="타원 179"/>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46" name="타원 180"/>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47" name="타원 181"/>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48" name="타원 182"/>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80" name="그룹 14"/>
                <p:cNvGrpSpPr/>
                <p:nvPr/>
              </p:nvGrpSpPr>
              <p:grpSpPr>
                <a:xfrm>
                  <a:off x="763814" y="4523834"/>
                  <a:ext cx="2901376" cy="72000"/>
                  <a:chOff x="708282" y="3013428"/>
                  <a:chExt cx="2901376" cy="72000"/>
                </a:xfrm>
              </p:grpSpPr>
              <p:sp>
                <p:nvSpPr>
                  <p:cNvPr id="1017" name="타원 151"/>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18" name="타원 152"/>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19" name="타원 153"/>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0" name="타원 154"/>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1" name="타원 155"/>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2" name="타원 156"/>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3" name="타원 157"/>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4" name="타원 158"/>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5" name="타원 159"/>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6" name="타원 160"/>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7" name="타원 161"/>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8" name="타원 162"/>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29" name="타원 163"/>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30" name="타원 164"/>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31" name="타원 165"/>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32" name="타원 166"/>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81" name="그룹 15"/>
                <p:cNvGrpSpPr/>
                <p:nvPr/>
              </p:nvGrpSpPr>
              <p:grpSpPr>
                <a:xfrm>
                  <a:off x="763814" y="4711605"/>
                  <a:ext cx="2901376" cy="72000"/>
                  <a:chOff x="708282" y="3013428"/>
                  <a:chExt cx="2901376" cy="72000"/>
                </a:xfrm>
              </p:grpSpPr>
              <p:sp>
                <p:nvSpPr>
                  <p:cNvPr id="1001" name="타원 135"/>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02" name="타원 136"/>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03" name="타원 137"/>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04" name="타원 138"/>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05" name="타원 139"/>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06" name="타원 140"/>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07" name="타원 141"/>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08" name="타원 142"/>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09" name="타원 143"/>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10" name="타원 144"/>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11" name="타원 145"/>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12" name="타원 146"/>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13" name="타원 147"/>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14" name="타원 148"/>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15" name="타원 149"/>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16" name="타원 150"/>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82" name="그룹 16"/>
                <p:cNvGrpSpPr/>
                <p:nvPr/>
              </p:nvGrpSpPr>
              <p:grpSpPr>
                <a:xfrm>
                  <a:off x="763814" y="4899376"/>
                  <a:ext cx="2901376" cy="72000"/>
                  <a:chOff x="708282" y="3013428"/>
                  <a:chExt cx="2901376" cy="72000"/>
                </a:xfrm>
              </p:grpSpPr>
              <p:sp>
                <p:nvSpPr>
                  <p:cNvPr id="985" name="타원 119"/>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86" name="타원 120"/>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87" name="타원 121"/>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88" name="타원 122"/>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89" name="타원 123"/>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0" name="타원 124"/>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1" name="타원 125"/>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2" name="타원 126"/>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3" name="타원 127"/>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4" name="타원 128"/>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5" name="타원 129"/>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6" name="타원 130"/>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7" name="타원 131"/>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8" name="타원 132"/>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99" name="타원 133"/>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1000" name="타원 134"/>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83" name="그룹 17"/>
                <p:cNvGrpSpPr/>
                <p:nvPr/>
              </p:nvGrpSpPr>
              <p:grpSpPr>
                <a:xfrm>
                  <a:off x="763814" y="5087147"/>
                  <a:ext cx="2901376" cy="72000"/>
                  <a:chOff x="708282" y="3013428"/>
                  <a:chExt cx="2901376" cy="72000"/>
                </a:xfrm>
              </p:grpSpPr>
              <p:sp>
                <p:nvSpPr>
                  <p:cNvPr id="969" name="타원 103"/>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0" name="타원 104"/>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1" name="타원 105"/>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2" name="타원 106"/>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3" name="타원 107"/>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4" name="타원 108"/>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5" name="타원 109"/>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6" name="타원 110"/>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7" name="타원 111"/>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8" name="타원 112"/>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79" name="타원 113"/>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80" name="타원 114"/>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81" name="타원 115"/>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82" name="타원 116"/>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83" name="타원 117"/>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84" name="타원 118"/>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84" name="그룹 18"/>
                <p:cNvGrpSpPr/>
                <p:nvPr/>
              </p:nvGrpSpPr>
              <p:grpSpPr>
                <a:xfrm>
                  <a:off x="763814" y="5274918"/>
                  <a:ext cx="2901376" cy="72000"/>
                  <a:chOff x="708282" y="3013428"/>
                  <a:chExt cx="2901376" cy="72000"/>
                </a:xfrm>
              </p:grpSpPr>
              <p:sp>
                <p:nvSpPr>
                  <p:cNvPr id="953" name="타원 87"/>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54" name="타원 88"/>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55" name="타원 89"/>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56" name="타원 90"/>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57" name="타원 91"/>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58" name="타원 92"/>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59" name="타원 93"/>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60" name="타원 94"/>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61" name="타원 95"/>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62" name="타원 96"/>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63" name="타원 97"/>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64" name="타원 98"/>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65" name="타원 99"/>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66" name="타원 100"/>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67" name="타원 101"/>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68" name="타원 102"/>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85" name="그룹 19"/>
                <p:cNvGrpSpPr/>
                <p:nvPr/>
              </p:nvGrpSpPr>
              <p:grpSpPr>
                <a:xfrm>
                  <a:off x="763814" y="5462689"/>
                  <a:ext cx="2901376" cy="72000"/>
                  <a:chOff x="708282" y="3013428"/>
                  <a:chExt cx="2901376" cy="72000"/>
                </a:xfrm>
              </p:grpSpPr>
              <p:sp>
                <p:nvSpPr>
                  <p:cNvPr id="937" name="타원 71"/>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38" name="타원 72"/>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39" name="타원 73"/>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0" name="타원 74"/>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1" name="타원 75"/>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2" name="타원 76"/>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3" name="타원 77"/>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4" name="타원 78"/>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5" name="타원 79"/>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6" name="타원 80"/>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7" name="타원 81"/>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8" name="타원 82"/>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49" name="타원 83"/>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50" name="타원 84"/>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51" name="타원 85"/>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52" name="타원 86"/>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86" name="그룹 20"/>
                <p:cNvGrpSpPr/>
                <p:nvPr/>
              </p:nvGrpSpPr>
              <p:grpSpPr>
                <a:xfrm>
                  <a:off x="763814" y="5650460"/>
                  <a:ext cx="2901376" cy="72000"/>
                  <a:chOff x="708282" y="3013428"/>
                  <a:chExt cx="2901376" cy="72000"/>
                </a:xfrm>
              </p:grpSpPr>
              <p:sp>
                <p:nvSpPr>
                  <p:cNvPr id="921" name="타원 55"/>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22" name="타원 56"/>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23" name="타원 57"/>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24" name="타원 58"/>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25" name="타원 59"/>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26" name="타원 60"/>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27" name="타원 61"/>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28" name="타원 62"/>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29" name="타원 63"/>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30" name="타원 64"/>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31" name="타원 65"/>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32" name="타원 66"/>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33" name="타원 67"/>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34" name="타원 68"/>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35" name="타원 69"/>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36" name="타원 70"/>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87" name="그룹 21"/>
                <p:cNvGrpSpPr/>
                <p:nvPr/>
              </p:nvGrpSpPr>
              <p:grpSpPr>
                <a:xfrm>
                  <a:off x="763814" y="5838224"/>
                  <a:ext cx="2901376" cy="72000"/>
                  <a:chOff x="708282" y="3013428"/>
                  <a:chExt cx="2901376" cy="72000"/>
                </a:xfrm>
              </p:grpSpPr>
              <p:sp>
                <p:nvSpPr>
                  <p:cNvPr id="905" name="타원 39"/>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06" name="타원 40"/>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07" name="타원 41"/>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08" name="타원 42"/>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09" name="타원 43"/>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0" name="타원 44"/>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1" name="타원 45"/>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2" name="타원 46"/>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3" name="타원 47"/>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4" name="타원 48"/>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5" name="타원 49"/>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6" name="타원 50"/>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7" name="타원 51"/>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8" name="타원 52"/>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19" name="타원 53"/>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20" name="타원 54"/>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888" name="그룹 22"/>
                <p:cNvGrpSpPr/>
                <p:nvPr/>
              </p:nvGrpSpPr>
              <p:grpSpPr>
                <a:xfrm>
                  <a:off x="763814" y="4336063"/>
                  <a:ext cx="2901376" cy="72000"/>
                  <a:chOff x="708282" y="3013428"/>
                  <a:chExt cx="2901376" cy="72000"/>
                </a:xfrm>
              </p:grpSpPr>
              <p:sp>
                <p:nvSpPr>
                  <p:cNvPr id="889" name="타원 23"/>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0" name="타원 24"/>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1" name="타원 25"/>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2" name="타원 26"/>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3" name="타원 27"/>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4" name="타원 28"/>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5" name="타원 29"/>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6" name="타원 30"/>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7" name="타원 31"/>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8" name="타원 32"/>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99" name="타원 33"/>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00" name="타원 34"/>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01" name="타원 35"/>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02" name="타원 36"/>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03" name="타원 37"/>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904" name="타원 38"/>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grpSp>
        <p:grpSp>
          <p:nvGrpSpPr>
            <p:cNvPr id="577" name="그룹 279"/>
            <p:cNvGrpSpPr/>
            <p:nvPr/>
          </p:nvGrpSpPr>
          <p:grpSpPr>
            <a:xfrm>
              <a:off x="4932040" y="1917412"/>
              <a:ext cx="3096344" cy="3096000"/>
              <a:chOff x="667092" y="2916706"/>
              <a:chExt cx="3096344" cy="3096000"/>
            </a:xfrm>
          </p:grpSpPr>
          <p:sp>
            <p:nvSpPr>
              <p:cNvPr id="597" name="직사각형 280"/>
              <p:cNvSpPr/>
              <p:nvPr/>
            </p:nvSpPr>
            <p:spPr>
              <a:xfrm>
                <a:off x="667092" y="2916706"/>
                <a:ext cx="3096344" cy="3096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nvGrpSpPr>
              <p:cNvPr id="598" name="그룹 281"/>
              <p:cNvGrpSpPr/>
              <p:nvPr/>
            </p:nvGrpSpPr>
            <p:grpSpPr>
              <a:xfrm>
                <a:off x="763814" y="3021666"/>
                <a:ext cx="2901376" cy="2888558"/>
                <a:chOff x="763814" y="3021666"/>
                <a:chExt cx="2901376" cy="2888558"/>
              </a:xfrm>
            </p:grpSpPr>
            <p:grpSp>
              <p:nvGrpSpPr>
                <p:cNvPr id="599" name="그룹 282"/>
                <p:cNvGrpSpPr/>
                <p:nvPr/>
              </p:nvGrpSpPr>
              <p:grpSpPr>
                <a:xfrm>
                  <a:off x="763814" y="3021666"/>
                  <a:ext cx="2901376" cy="72000"/>
                  <a:chOff x="708282" y="3013428"/>
                  <a:chExt cx="2901376" cy="72000"/>
                </a:xfrm>
              </p:grpSpPr>
              <p:sp>
                <p:nvSpPr>
                  <p:cNvPr id="855" name="타원 538"/>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56" name="타원 539"/>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57" name="타원 540"/>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58" name="타원 541"/>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59" name="타원 542"/>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0" name="타원 543"/>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1" name="타원 544"/>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2" name="타원 545"/>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3" name="타원 546"/>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4" name="타원 547"/>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5" name="타원 548"/>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6" name="타원 549"/>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7" name="타원 550"/>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8" name="타원 551"/>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69" name="타원 552"/>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70" name="타원 553"/>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0" name="그룹 283"/>
                <p:cNvGrpSpPr/>
                <p:nvPr/>
              </p:nvGrpSpPr>
              <p:grpSpPr>
                <a:xfrm>
                  <a:off x="763814" y="3209437"/>
                  <a:ext cx="2901376" cy="72000"/>
                  <a:chOff x="708282" y="3013428"/>
                  <a:chExt cx="2901376" cy="72000"/>
                </a:xfrm>
              </p:grpSpPr>
              <p:sp>
                <p:nvSpPr>
                  <p:cNvPr id="839" name="타원 522"/>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0" name="타원 523"/>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1" name="타원 524"/>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2" name="타원 525"/>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3" name="타원 526"/>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4" name="타원 527"/>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5" name="타원 528"/>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6" name="타원 529"/>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7" name="타원 530"/>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8" name="타원 531"/>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49" name="타원 532"/>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50" name="타원 533"/>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51" name="타원 534"/>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52" name="타원 535"/>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53" name="타원 536"/>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54" name="타원 537"/>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1" name="그룹 284"/>
                <p:cNvGrpSpPr/>
                <p:nvPr/>
              </p:nvGrpSpPr>
              <p:grpSpPr>
                <a:xfrm>
                  <a:off x="763814" y="3397208"/>
                  <a:ext cx="2901376" cy="72000"/>
                  <a:chOff x="708282" y="3013428"/>
                  <a:chExt cx="2901376" cy="72000"/>
                </a:xfrm>
              </p:grpSpPr>
              <p:sp>
                <p:nvSpPr>
                  <p:cNvPr id="823" name="타원 506"/>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24" name="타원 507"/>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25" name="타원 508"/>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26" name="타원 509"/>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27" name="타원 510"/>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28" name="타원 511"/>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29" name="타원 512"/>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30" name="타원 513"/>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31" name="타원 514"/>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32" name="타원 515"/>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33" name="타원 516"/>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34" name="타원 517"/>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35" name="타원 518"/>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36" name="타원 519"/>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37" name="타원 520"/>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38" name="타원 521"/>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2" name="그룹 285"/>
                <p:cNvGrpSpPr/>
                <p:nvPr/>
              </p:nvGrpSpPr>
              <p:grpSpPr>
                <a:xfrm>
                  <a:off x="763814" y="3584979"/>
                  <a:ext cx="2901376" cy="72000"/>
                  <a:chOff x="708282" y="3013428"/>
                  <a:chExt cx="2901376" cy="72000"/>
                </a:xfrm>
              </p:grpSpPr>
              <p:sp>
                <p:nvSpPr>
                  <p:cNvPr id="807" name="타원 490"/>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08" name="타원 491"/>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09" name="타원 492"/>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0" name="타원 493"/>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1" name="타원 494"/>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2" name="타원 495"/>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3" name="타원 496"/>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4" name="타원 497"/>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5" name="타원 498"/>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6" name="타원 499"/>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7" name="타원 500"/>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8" name="타원 501"/>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19" name="타원 502"/>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20" name="타원 503"/>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21" name="타원 504"/>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22" name="타원 505"/>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3" name="그룹 286"/>
                <p:cNvGrpSpPr/>
                <p:nvPr/>
              </p:nvGrpSpPr>
              <p:grpSpPr>
                <a:xfrm>
                  <a:off x="763814" y="3772750"/>
                  <a:ext cx="2901376" cy="72000"/>
                  <a:chOff x="708282" y="3013428"/>
                  <a:chExt cx="2901376" cy="72000"/>
                </a:xfrm>
              </p:grpSpPr>
              <p:sp>
                <p:nvSpPr>
                  <p:cNvPr id="791" name="타원 474"/>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92" name="타원 475"/>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93" name="타원 476"/>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94" name="타원 477"/>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95" name="타원 478"/>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96" name="타원 479"/>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97" name="타원 480"/>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98" name="타원 481"/>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99" name="타원 482"/>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00" name="타원 483"/>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01" name="타원 484"/>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02" name="타원 485"/>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03" name="타원 486"/>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04" name="타원 487"/>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05" name="타원 488"/>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806" name="타원 489"/>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4" name="그룹 287"/>
                <p:cNvGrpSpPr/>
                <p:nvPr/>
              </p:nvGrpSpPr>
              <p:grpSpPr>
                <a:xfrm>
                  <a:off x="763814" y="3960521"/>
                  <a:ext cx="2901376" cy="72000"/>
                  <a:chOff x="708282" y="3013428"/>
                  <a:chExt cx="2901376" cy="72000"/>
                </a:xfrm>
              </p:grpSpPr>
              <p:sp>
                <p:nvSpPr>
                  <p:cNvPr id="775" name="타원 458"/>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76" name="타원 459"/>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77" name="타원 460"/>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78" name="타원 461"/>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79" name="타원 462"/>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0" name="타원 463"/>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1" name="타원 464"/>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2" name="타원 465"/>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3" name="타원 466"/>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4" name="타원 467"/>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5" name="타원 468"/>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6" name="타원 469"/>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7" name="타원 470"/>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8" name="타원 471"/>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89" name="타원 472"/>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90" name="타원 473"/>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5" name="그룹 288"/>
                <p:cNvGrpSpPr/>
                <p:nvPr/>
              </p:nvGrpSpPr>
              <p:grpSpPr>
                <a:xfrm>
                  <a:off x="763814" y="4148292"/>
                  <a:ext cx="2901376" cy="72000"/>
                  <a:chOff x="708282" y="3013428"/>
                  <a:chExt cx="2901376" cy="72000"/>
                </a:xfrm>
              </p:grpSpPr>
              <p:sp>
                <p:nvSpPr>
                  <p:cNvPr id="759" name="타원 442"/>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0" name="타원 443"/>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1" name="타원 444"/>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2" name="타원 445"/>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3" name="타원 446"/>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4" name="타원 447"/>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5" name="타원 448"/>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6" name="타원 449"/>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7" name="타원 450"/>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8" name="타원 451"/>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69" name="타원 452"/>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70" name="타원 453"/>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71" name="타원 454"/>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72" name="타원 455"/>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73" name="타원 456"/>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74" name="타원 457"/>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6" name="그룹 289"/>
                <p:cNvGrpSpPr/>
                <p:nvPr/>
              </p:nvGrpSpPr>
              <p:grpSpPr>
                <a:xfrm>
                  <a:off x="763814" y="4523834"/>
                  <a:ext cx="2901376" cy="72000"/>
                  <a:chOff x="708282" y="3013428"/>
                  <a:chExt cx="2901376" cy="72000"/>
                </a:xfrm>
              </p:grpSpPr>
              <p:sp>
                <p:nvSpPr>
                  <p:cNvPr id="743" name="타원 426"/>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44" name="타원 427"/>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45" name="타원 428"/>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46" name="타원 429"/>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47" name="타원 430"/>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48" name="타원 431"/>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49" name="타원 432"/>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50" name="타원 433"/>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51" name="타원 434"/>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52" name="타원 435"/>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53" name="타원 436"/>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54" name="타원 437"/>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55" name="타원 438"/>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56" name="타원 439"/>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57" name="타원 440"/>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58" name="타원 441"/>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7" name="그룹 290"/>
                <p:cNvGrpSpPr/>
                <p:nvPr/>
              </p:nvGrpSpPr>
              <p:grpSpPr>
                <a:xfrm>
                  <a:off x="763814" y="4711605"/>
                  <a:ext cx="2901376" cy="72000"/>
                  <a:chOff x="708282" y="3013428"/>
                  <a:chExt cx="2901376" cy="72000"/>
                </a:xfrm>
              </p:grpSpPr>
              <p:sp>
                <p:nvSpPr>
                  <p:cNvPr id="727" name="타원 410"/>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28" name="타원 411"/>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29" name="타원 412"/>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0" name="타원 413"/>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1" name="타원 414"/>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2" name="타원 415"/>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3" name="타원 416"/>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4" name="타원 417"/>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5" name="타원 418"/>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6" name="타원 419"/>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7" name="타원 420"/>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8" name="타원 421"/>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39" name="타원 422"/>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40" name="타원 423"/>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41" name="타원 424"/>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42" name="타원 425"/>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8" name="그룹 291"/>
                <p:cNvGrpSpPr/>
                <p:nvPr/>
              </p:nvGrpSpPr>
              <p:grpSpPr>
                <a:xfrm>
                  <a:off x="763814" y="4899376"/>
                  <a:ext cx="2901376" cy="72000"/>
                  <a:chOff x="708282" y="3013428"/>
                  <a:chExt cx="2901376" cy="72000"/>
                </a:xfrm>
              </p:grpSpPr>
              <p:sp>
                <p:nvSpPr>
                  <p:cNvPr id="711" name="타원 394"/>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12" name="타원 395"/>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13" name="타원 396"/>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14" name="타원 397"/>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15" name="타원 398"/>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16" name="타원 399"/>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17" name="타원 400"/>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18" name="타원 401"/>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19" name="타원 402"/>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20" name="타원 403"/>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21" name="타원 404"/>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22" name="타원 405"/>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23" name="타원 406"/>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24" name="타원 407"/>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25" name="타원 408"/>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26" name="타원 409"/>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09" name="그룹 292"/>
                <p:cNvGrpSpPr/>
                <p:nvPr/>
              </p:nvGrpSpPr>
              <p:grpSpPr>
                <a:xfrm>
                  <a:off x="763814" y="5087147"/>
                  <a:ext cx="2901376" cy="72000"/>
                  <a:chOff x="708282" y="3013428"/>
                  <a:chExt cx="2901376" cy="72000"/>
                </a:xfrm>
              </p:grpSpPr>
              <p:sp>
                <p:nvSpPr>
                  <p:cNvPr id="695" name="타원 378"/>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96" name="타원 379"/>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97" name="타원 380"/>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98" name="타원 381"/>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99" name="타원 382"/>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0" name="타원 383"/>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1" name="타원 384"/>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2" name="타원 385"/>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3" name="타원 386"/>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4" name="타원 387"/>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5" name="타원 388"/>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6" name="타원 389"/>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7" name="타원 390"/>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8" name="타원 391"/>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09" name="타원 392"/>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710" name="타원 393"/>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10" name="그룹 293"/>
                <p:cNvGrpSpPr/>
                <p:nvPr/>
              </p:nvGrpSpPr>
              <p:grpSpPr>
                <a:xfrm>
                  <a:off x="763814" y="5274918"/>
                  <a:ext cx="2901376" cy="72000"/>
                  <a:chOff x="708282" y="3013428"/>
                  <a:chExt cx="2901376" cy="72000"/>
                </a:xfrm>
              </p:grpSpPr>
              <p:sp>
                <p:nvSpPr>
                  <p:cNvPr id="679" name="타원 362"/>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0" name="타원 363"/>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1" name="타원 364"/>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2" name="타원 365"/>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3" name="타원 366"/>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4" name="타원 367"/>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5" name="타원 368"/>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6" name="타원 369"/>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7" name="타원 370"/>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8" name="타원 371"/>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89" name="타원 372"/>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90" name="타원 373"/>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91" name="타원 374"/>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92" name="타원 375"/>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93" name="타원 376"/>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94" name="타원 377"/>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11" name="그룹 294"/>
                <p:cNvGrpSpPr/>
                <p:nvPr/>
              </p:nvGrpSpPr>
              <p:grpSpPr>
                <a:xfrm>
                  <a:off x="763814" y="5462689"/>
                  <a:ext cx="2901376" cy="72000"/>
                  <a:chOff x="708282" y="3013428"/>
                  <a:chExt cx="2901376" cy="72000"/>
                </a:xfrm>
              </p:grpSpPr>
              <p:sp>
                <p:nvSpPr>
                  <p:cNvPr id="663" name="타원 346"/>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64" name="타원 347"/>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65" name="타원 348"/>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66" name="타원 349"/>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67" name="타원 350"/>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68" name="타원 351"/>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69" name="타원 352"/>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70" name="타원 353"/>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71" name="타원 354"/>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72" name="타원 355"/>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73" name="타원 356"/>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74" name="타원 357"/>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75" name="타원 358"/>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76" name="타원 359"/>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77" name="타원 360"/>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78" name="타원 361"/>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12" name="그룹 295"/>
                <p:cNvGrpSpPr/>
                <p:nvPr/>
              </p:nvGrpSpPr>
              <p:grpSpPr>
                <a:xfrm>
                  <a:off x="763814" y="5650460"/>
                  <a:ext cx="2901376" cy="72000"/>
                  <a:chOff x="708282" y="3013428"/>
                  <a:chExt cx="2901376" cy="72000"/>
                </a:xfrm>
              </p:grpSpPr>
              <p:sp>
                <p:nvSpPr>
                  <p:cNvPr id="647" name="타원 330"/>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48" name="타원 331"/>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49" name="타원 332"/>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0" name="타원 333"/>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1" name="타원 334"/>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2" name="타원 335"/>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3" name="타원 336"/>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4" name="타원 337"/>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5" name="타원 338"/>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6" name="타원 339"/>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7" name="타원 340"/>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8" name="타원 341"/>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59" name="타원 342"/>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60" name="타원 343"/>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61" name="타원 344"/>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62" name="타원 345"/>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13" name="그룹 296"/>
                <p:cNvGrpSpPr/>
                <p:nvPr/>
              </p:nvGrpSpPr>
              <p:grpSpPr>
                <a:xfrm>
                  <a:off x="763814" y="5838224"/>
                  <a:ext cx="2901376" cy="72000"/>
                  <a:chOff x="708282" y="3013428"/>
                  <a:chExt cx="2901376" cy="72000"/>
                </a:xfrm>
              </p:grpSpPr>
              <p:sp>
                <p:nvSpPr>
                  <p:cNvPr id="631" name="타원 314"/>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32" name="타원 315"/>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33" name="타원 316"/>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34" name="타원 317"/>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35" name="타원 318"/>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36" name="타원 319"/>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37" name="타원 320"/>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38" name="타원 321"/>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39" name="타원 322"/>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40" name="타원 323"/>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41" name="타원 324"/>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42" name="타원 325"/>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43" name="타원 326"/>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44" name="타원 327"/>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45" name="타원 328"/>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46" name="타원 329"/>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nvGrpSpPr>
                <p:cNvPr id="614" name="그룹 297"/>
                <p:cNvGrpSpPr/>
                <p:nvPr/>
              </p:nvGrpSpPr>
              <p:grpSpPr>
                <a:xfrm>
                  <a:off x="763814" y="4336063"/>
                  <a:ext cx="2901376" cy="72000"/>
                  <a:chOff x="708282" y="3013428"/>
                  <a:chExt cx="2901376" cy="72000"/>
                </a:xfrm>
              </p:grpSpPr>
              <p:sp>
                <p:nvSpPr>
                  <p:cNvPr id="615" name="타원 298"/>
                  <p:cNvSpPr/>
                  <p:nvPr/>
                </p:nvSpPr>
                <p:spPr>
                  <a:xfrm>
                    <a:off x="708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16" name="타원 299"/>
                  <p:cNvSpPr/>
                  <p:nvPr/>
                </p:nvSpPr>
                <p:spPr>
                  <a:xfrm>
                    <a:off x="1085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17" name="타원 300"/>
                  <p:cNvSpPr/>
                  <p:nvPr/>
                </p:nvSpPr>
                <p:spPr>
                  <a:xfrm>
                    <a:off x="896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18" name="타원 301"/>
                  <p:cNvSpPr/>
                  <p:nvPr/>
                </p:nvSpPr>
                <p:spPr>
                  <a:xfrm>
                    <a:off x="1274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19" name="타원 302"/>
                  <p:cNvSpPr/>
                  <p:nvPr/>
                </p:nvSpPr>
                <p:spPr>
                  <a:xfrm>
                    <a:off x="1462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0" name="타원 303"/>
                  <p:cNvSpPr/>
                  <p:nvPr/>
                </p:nvSpPr>
                <p:spPr>
                  <a:xfrm>
                    <a:off x="1840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1" name="타원 304"/>
                  <p:cNvSpPr/>
                  <p:nvPr/>
                </p:nvSpPr>
                <p:spPr>
                  <a:xfrm>
                    <a:off x="1651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2" name="타원 305"/>
                  <p:cNvSpPr/>
                  <p:nvPr/>
                </p:nvSpPr>
                <p:spPr>
                  <a:xfrm>
                    <a:off x="20286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3" name="타원 306"/>
                  <p:cNvSpPr/>
                  <p:nvPr/>
                </p:nvSpPr>
                <p:spPr>
                  <a:xfrm>
                    <a:off x="22172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4" name="타원 307"/>
                  <p:cNvSpPr/>
                  <p:nvPr/>
                </p:nvSpPr>
                <p:spPr>
                  <a:xfrm>
                    <a:off x="25945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5" name="타원 308"/>
                  <p:cNvSpPr/>
                  <p:nvPr/>
                </p:nvSpPr>
                <p:spPr>
                  <a:xfrm>
                    <a:off x="24059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6" name="타원 309"/>
                  <p:cNvSpPr/>
                  <p:nvPr/>
                </p:nvSpPr>
                <p:spPr>
                  <a:xfrm>
                    <a:off x="278315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7" name="타원 310"/>
                  <p:cNvSpPr/>
                  <p:nvPr/>
                </p:nvSpPr>
                <p:spPr>
                  <a:xfrm>
                    <a:off x="297178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8" name="타원 311"/>
                  <p:cNvSpPr/>
                  <p:nvPr/>
                </p:nvSpPr>
                <p:spPr>
                  <a:xfrm>
                    <a:off x="3349032"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29" name="타원 312"/>
                  <p:cNvSpPr/>
                  <p:nvPr/>
                </p:nvSpPr>
                <p:spPr>
                  <a:xfrm>
                    <a:off x="3160407"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sp>
                <p:nvSpPr>
                  <p:cNvPr id="630" name="타원 313"/>
                  <p:cNvSpPr/>
                  <p:nvPr/>
                </p:nvSpPr>
                <p:spPr>
                  <a:xfrm>
                    <a:off x="3537658" y="3013428"/>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a:cs typeface="Arial"/>
                    </a:endParaRPr>
                  </a:p>
                </p:txBody>
              </p:sp>
            </p:grpSp>
          </p:grpSp>
        </p:grpSp>
        <p:cxnSp>
          <p:nvCxnSpPr>
            <p:cNvPr id="578" name="직선 연결선 554"/>
            <p:cNvCxnSpPr>
              <a:stCxn id="597" idx="0"/>
              <a:endCxn id="597" idx="2"/>
            </p:cNvCxnSpPr>
            <p:nvPr/>
          </p:nvCxnSpPr>
          <p:spPr>
            <a:xfrm>
              <a:off x="6480212" y="1917412"/>
              <a:ext cx="0" cy="309600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79" name="직선 연결선 555"/>
            <p:cNvCxnSpPr/>
            <p:nvPr/>
          </p:nvCxnSpPr>
          <p:spPr>
            <a:xfrm>
              <a:off x="5734987" y="1917412"/>
              <a:ext cx="0" cy="309600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80" name="직선 연결선 556"/>
            <p:cNvCxnSpPr/>
            <p:nvPr/>
          </p:nvCxnSpPr>
          <p:spPr>
            <a:xfrm>
              <a:off x="7244534" y="1917412"/>
              <a:ext cx="0" cy="309600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81" name="직선 연결선 557"/>
            <p:cNvCxnSpPr>
              <a:stCxn id="597" idx="1"/>
              <a:endCxn id="597" idx="3"/>
            </p:cNvCxnSpPr>
            <p:nvPr/>
          </p:nvCxnSpPr>
          <p:spPr>
            <a:xfrm>
              <a:off x="4932040" y="3465412"/>
              <a:ext cx="3096344" cy="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82" name="직선 연결선 558"/>
            <p:cNvCxnSpPr/>
            <p:nvPr/>
          </p:nvCxnSpPr>
          <p:spPr>
            <a:xfrm>
              <a:off x="4932040" y="2709500"/>
              <a:ext cx="3096344" cy="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83" name="직선 연결선 559"/>
            <p:cNvCxnSpPr/>
            <p:nvPr/>
          </p:nvCxnSpPr>
          <p:spPr>
            <a:xfrm>
              <a:off x="4932040" y="4221668"/>
              <a:ext cx="3096344" cy="0"/>
            </a:xfrm>
            <a:prstGeom prst="line">
              <a:avLst/>
            </a:prstGeom>
            <a:ln w="1905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84" name="직선 화살표 연결선 561"/>
            <p:cNvCxnSpPr>
              <a:stCxn id="591" idx="2"/>
              <a:endCxn id="1131" idx="0"/>
            </p:cNvCxnSpPr>
            <p:nvPr/>
          </p:nvCxnSpPr>
          <p:spPr>
            <a:xfrm>
              <a:off x="1115616" y="1731810"/>
              <a:ext cx="177331" cy="290562"/>
            </a:xfrm>
            <a:prstGeom prst="straightConnector1">
              <a:avLst/>
            </a:prstGeom>
            <a:ln w="19050">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5" name="직선 화살표 연결선 564"/>
            <p:cNvCxnSpPr/>
            <p:nvPr/>
          </p:nvCxnSpPr>
          <p:spPr>
            <a:xfrm>
              <a:off x="971600" y="5157772"/>
              <a:ext cx="3096344" cy="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6" name="직선 화살표 연결선 565"/>
            <p:cNvCxnSpPr/>
            <p:nvPr/>
          </p:nvCxnSpPr>
          <p:spPr>
            <a:xfrm>
              <a:off x="827584" y="1917412"/>
              <a:ext cx="0" cy="309600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7" name="직선 화살표 연결선 568"/>
            <p:cNvCxnSpPr>
              <a:stCxn id="592" idx="2"/>
            </p:cNvCxnSpPr>
            <p:nvPr/>
          </p:nvCxnSpPr>
          <p:spPr>
            <a:xfrm>
              <a:off x="7596336" y="1731810"/>
              <a:ext cx="72008" cy="185022"/>
            </a:xfrm>
            <a:prstGeom prst="straightConnector1">
              <a:avLst/>
            </a:prstGeom>
            <a:ln w="19050">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8" name="직선 화살표 연결선 570"/>
            <p:cNvCxnSpPr/>
            <p:nvPr/>
          </p:nvCxnSpPr>
          <p:spPr>
            <a:xfrm>
              <a:off x="7244534" y="5157772"/>
              <a:ext cx="783850" cy="0"/>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9" name="직선 화살표 연결선 572"/>
            <p:cNvCxnSpPr/>
            <p:nvPr/>
          </p:nvCxnSpPr>
          <p:spPr>
            <a:xfrm flipV="1">
              <a:off x="8180638" y="4221668"/>
              <a:ext cx="0" cy="750898"/>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0" name="Rectangle 589"/>
            <p:cNvSpPr/>
            <p:nvPr/>
          </p:nvSpPr>
          <p:spPr>
            <a:xfrm>
              <a:off x="1475656" y="5531738"/>
              <a:ext cx="2160240" cy="3600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2-D Index Space</a:t>
              </a:r>
              <a:endParaRPr lang="en-US" sz="1400" dirty="0">
                <a:solidFill>
                  <a:schemeClr val="tx1"/>
                </a:solidFill>
                <a:latin typeface="Arial"/>
                <a:cs typeface="Arial"/>
              </a:endParaRPr>
            </a:p>
          </p:txBody>
        </p:sp>
        <p:sp>
          <p:nvSpPr>
            <p:cNvPr id="591" name="Rectangle 590"/>
            <p:cNvSpPr/>
            <p:nvPr/>
          </p:nvSpPr>
          <p:spPr>
            <a:xfrm>
              <a:off x="467544" y="1362030"/>
              <a:ext cx="1296144" cy="3697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400" dirty="0" smtClean="0">
                  <a:solidFill>
                    <a:schemeClr val="tx1"/>
                  </a:solidFill>
                  <a:latin typeface="Arial"/>
                  <a:cs typeface="Arial"/>
                </a:rPr>
                <a:t>work-item</a:t>
              </a:r>
              <a:endParaRPr lang="en-US" sz="1400" dirty="0">
                <a:solidFill>
                  <a:schemeClr val="tx1"/>
                </a:solidFill>
                <a:latin typeface="Arial"/>
                <a:cs typeface="Arial"/>
              </a:endParaRPr>
            </a:p>
          </p:txBody>
        </p:sp>
        <p:sp>
          <p:nvSpPr>
            <p:cNvPr id="592" name="Rectangle 591"/>
            <p:cNvSpPr/>
            <p:nvPr/>
          </p:nvSpPr>
          <p:spPr>
            <a:xfrm>
              <a:off x="6948264" y="1362030"/>
              <a:ext cx="1296144" cy="3697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400" dirty="0" smtClean="0">
                  <a:solidFill>
                    <a:schemeClr val="tx1"/>
                  </a:solidFill>
                  <a:latin typeface="Arial"/>
                  <a:cs typeface="Arial"/>
                </a:rPr>
                <a:t>work-group</a:t>
              </a:r>
              <a:endParaRPr lang="en-US" sz="1400" dirty="0">
                <a:solidFill>
                  <a:schemeClr val="tx1"/>
                </a:solidFill>
                <a:latin typeface="Arial"/>
                <a:cs typeface="Arial"/>
              </a:endParaRPr>
            </a:p>
          </p:txBody>
        </p:sp>
        <p:sp>
          <p:nvSpPr>
            <p:cNvPr id="593" name="Rectangle 592"/>
            <p:cNvSpPr/>
            <p:nvPr/>
          </p:nvSpPr>
          <p:spPr>
            <a:xfrm>
              <a:off x="8172400" y="4454395"/>
              <a:ext cx="518448" cy="3697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400" b="1" dirty="0" err="1" smtClean="0">
                  <a:solidFill>
                    <a:schemeClr val="tx1"/>
                  </a:solidFill>
                  <a:latin typeface="Arial"/>
                  <a:cs typeface="Arial"/>
                </a:rPr>
                <a:t>S</a:t>
              </a:r>
              <a:r>
                <a:rPr lang="en-US" sz="1400" b="1" baseline="-25000" dirty="0" err="1" smtClean="0">
                  <a:solidFill>
                    <a:schemeClr val="tx1"/>
                  </a:solidFill>
                  <a:latin typeface="Arial"/>
                  <a:cs typeface="Arial"/>
                </a:rPr>
                <a:t>y</a:t>
              </a:r>
              <a:endParaRPr lang="en-US" sz="1400" b="1" baseline="-25000" dirty="0">
                <a:solidFill>
                  <a:schemeClr val="tx1"/>
                </a:solidFill>
                <a:latin typeface="Arial"/>
                <a:cs typeface="Arial"/>
              </a:endParaRPr>
            </a:p>
          </p:txBody>
        </p:sp>
        <p:sp>
          <p:nvSpPr>
            <p:cNvPr id="594" name="Rectangle 593"/>
            <p:cNvSpPr/>
            <p:nvPr/>
          </p:nvSpPr>
          <p:spPr>
            <a:xfrm>
              <a:off x="7426403" y="5093010"/>
              <a:ext cx="486844" cy="3697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400" b="1" dirty="0" err="1" smtClean="0">
                  <a:solidFill>
                    <a:schemeClr val="tx1"/>
                  </a:solidFill>
                  <a:latin typeface="Arial"/>
                  <a:cs typeface="Arial"/>
                </a:rPr>
                <a:t>S</a:t>
              </a:r>
              <a:r>
                <a:rPr lang="en-US" sz="1400" b="1" baseline="-25000" dirty="0" err="1" smtClean="0">
                  <a:solidFill>
                    <a:schemeClr val="tx1"/>
                  </a:solidFill>
                  <a:latin typeface="Arial"/>
                  <a:cs typeface="Arial"/>
                </a:rPr>
                <a:t>x</a:t>
              </a:r>
              <a:endParaRPr lang="en-US" sz="1400" b="1" baseline="-25000" dirty="0">
                <a:solidFill>
                  <a:schemeClr val="tx1"/>
                </a:solidFill>
                <a:latin typeface="Arial"/>
                <a:cs typeface="Arial"/>
              </a:endParaRPr>
            </a:p>
          </p:txBody>
        </p:sp>
        <p:sp>
          <p:nvSpPr>
            <p:cNvPr id="595" name="Rectangle 594"/>
            <p:cNvSpPr/>
            <p:nvPr/>
          </p:nvSpPr>
          <p:spPr>
            <a:xfrm>
              <a:off x="2020216" y="5147427"/>
              <a:ext cx="679577" cy="3697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400" dirty="0" err="1" smtClean="0">
                  <a:solidFill>
                    <a:schemeClr val="tx1"/>
                  </a:solidFill>
                  <a:latin typeface="Arial"/>
                  <a:cs typeface="Arial"/>
                </a:rPr>
                <a:t>G</a:t>
              </a:r>
              <a:r>
                <a:rPr lang="en-US" sz="1400" baseline="-25000" dirty="0" err="1" smtClean="0">
                  <a:solidFill>
                    <a:schemeClr val="tx1"/>
                  </a:solidFill>
                  <a:latin typeface="Arial"/>
                  <a:cs typeface="Arial"/>
                </a:rPr>
                <a:t>x</a:t>
              </a:r>
              <a:endParaRPr lang="en-US" sz="1400" baseline="-25000" dirty="0">
                <a:solidFill>
                  <a:schemeClr val="tx1"/>
                </a:solidFill>
                <a:latin typeface="Arial"/>
                <a:cs typeface="Arial"/>
              </a:endParaRPr>
            </a:p>
          </p:txBody>
        </p:sp>
        <p:sp>
          <p:nvSpPr>
            <p:cNvPr id="596" name="Rectangle 595"/>
            <p:cNvSpPr/>
            <p:nvPr/>
          </p:nvSpPr>
          <p:spPr>
            <a:xfrm>
              <a:off x="310026" y="3296347"/>
              <a:ext cx="517558" cy="3763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400" dirty="0" err="1" smtClean="0">
                  <a:solidFill>
                    <a:schemeClr val="tx1"/>
                  </a:solidFill>
                  <a:latin typeface="Arial"/>
                  <a:cs typeface="Arial"/>
                </a:rPr>
                <a:t>G</a:t>
              </a:r>
              <a:r>
                <a:rPr lang="en-US" sz="1400" baseline="-25000" dirty="0" err="1" smtClean="0">
                  <a:solidFill>
                    <a:schemeClr val="tx1"/>
                  </a:solidFill>
                  <a:latin typeface="Arial"/>
                  <a:cs typeface="Arial"/>
                </a:rPr>
                <a:t>y</a:t>
              </a:r>
              <a:endParaRPr lang="en-US" sz="1400" baseline="-25000" dirty="0">
                <a:solidFill>
                  <a:schemeClr val="tx1"/>
                </a:solidFill>
                <a:latin typeface="Arial"/>
                <a:cs typeface="Arial"/>
              </a:endParaRPr>
            </a:p>
          </p:txBody>
        </p:sp>
      </p:grpSp>
      <p:sp>
        <p:nvSpPr>
          <p:cNvPr id="1145" name="Rectangle 1144"/>
          <p:cNvSpPr/>
          <p:nvPr/>
        </p:nvSpPr>
        <p:spPr>
          <a:xfrm>
            <a:off x="3707904" y="5877272"/>
            <a:ext cx="4680520" cy="3600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FF"/>
                </a:solidFill>
                <a:latin typeface="Arial"/>
                <a:cs typeface="Arial"/>
              </a:rPr>
              <a:t>How to determine the work-group size (</a:t>
            </a:r>
            <a:r>
              <a:rPr lang="en-US" sz="1600" dirty="0" err="1" smtClean="0">
                <a:solidFill>
                  <a:srgbClr val="0000FF"/>
                </a:solidFill>
                <a:latin typeface="Arial"/>
                <a:cs typeface="Arial"/>
              </a:rPr>
              <a:t>S</a:t>
            </a:r>
            <a:r>
              <a:rPr lang="en-US" sz="1600" baseline="-25000" dirty="0" err="1" smtClean="0">
                <a:solidFill>
                  <a:srgbClr val="0000FF"/>
                </a:solidFill>
                <a:latin typeface="Arial"/>
                <a:cs typeface="Arial"/>
              </a:rPr>
              <a:t>x</a:t>
            </a:r>
            <a:r>
              <a:rPr lang="en-US" sz="1600" dirty="0" smtClean="0">
                <a:solidFill>
                  <a:srgbClr val="0000FF"/>
                </a:solidFill>
                <a:latin typeface="Arial"/>
                <a:cs typeface="Arial"/>
              </a:rPr>
              <a:t>, </a:t>
            </a:r>
            <a:r>
              <a:rPr lang="en-US" sz="1600" dirty="0" err="1" smtClean="0">
                <a:solidFill>
                  <a:srgbClr val="0000FF"/>
                </a:solidFill>
                <a:latin typeface="Arial"/>
                <a:cs typeface="Arial"/>
              </a:rPr>
              <a:t>S</a:t>
            </a:r>
            <a:r>
              <a:rPr lang="en-US" sz="1600" baseline="-25000" dirty="0" err="1" smtClean="0">
                <a:solidFill>
                  <a:srgbClr val="0000FF"/>
                </a:solidFill>
                <a:latin typeface="Arial"/>
                <a:cs typeface="Arial"/>
              </a:rPr>
              <a:t>y</a:t>
            </a:r>
            <a:r>
              <a:rPr lang="en-US" sz="1600" dirty="0" smtClean="0">
                <a:solidFill>
                  <a:srgbClr val="0000FF"/>
                </a:solidFill>
                <a:latin typeface="Arial"/>
                <a:cs typeface="Arial"/>
              </a:rPr>
              <a:t>)?</a:t>
            </a:r>
            <a:endParaRPr lang="en-US" sz="1600" dirty="0">
              <a:solidFill>
                <a:srgbClr val="0000FF"/>
              </a:solidFill>
              <a:latin typeface="Arial"/>
              <a:cs typeface="Arial"/>
            </a:endParaRPr>
          </a:p>
        </p:txBody>
      </p:sp>
    </p:spTree>
    <p:extLst>
      <p:ext uri="{BB962C8B-B14F-4D97-AF65-F5344CB8AC3E}">
        <p14:creationId xmlns:p14="http://schemas.microsoft.com/office/powerpoint/2010/main" val="2698358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Effect of the Work-group Size</a:t>
            </a:r>
            <a:endParaRPr lang="en-US" dirty="0"/>
          </a:p>
        </p:txBody>
      </p:sp>
      <p:sp>
        <p:nvSpPr>
          <p:cNvPr id="3" name="Content Placeholder 2"/>
          <p:cNvSpPr>
            <a:spLocks noGrp="1"/>
          </p:cNvSpPr>
          <p:nvPr>
            <p:ph idx="1"/>
          </p:nvPr>
        </p:nvSpPr>
        <p:spPr>
          <a:xfrm>
            <a:off x="251520" y="1124744"/>
            <a:ext cx="8640960" cy="720080"/>
          </a:xfrm>
        </p:spPr>
        <p:txBody>
          <a:bodyPr>
            <a:normAutofit fontScale="77500" lnSpcReduction="20000"/>
          </a:bodyPr>
          <a:lstStyle/>
          <a:p>
            <a:r>
              <a:rPr lang="en-US" dirty="0" smtClean="0"/>
              <a:t>With AMD </a:t>
            </a:r>
            <a:r>
              <a:rPr lang="en-US" dirty="0" err="1" smtClean="0"/>
              <a:t>OpenCL</a:t>
            </a:r>
            <a:endParaRPr lang="en-US" dirty="0" smtClean="0"/>
          </a:p>
          <a:p>
            <a:pPr lvl="1"/>
            <a:r>
              <a:rPr lang="en-US" dirty="0" smtClean="0"/>
              <a:t>Kernel </a:t>
            </a:r>
            <a:r>
              <a:rPr lang="en-US" dirty="0" err="1" smtClean="0">
                <a:latin typeface="Consolas"/>
                <a:cs typeface="Consolas"/>
              </a:rPr>
              <a:t>y_solve</a:t>
            </a:r>
            <a:r>
              <a:rPr lang="en-US" dirty="0" smtClean="0"/>
              <a:t> of SP in the </a:t>
            </a:r>
            <a:r>
              <a:rPr lang="en-US" dirty="0" err="1" smtClean="0"/>
              <a:t>OpenCL</a:t>
            </a:r>
            <a:r>
              <a:rPr lang="en-US" dirty="0" smtClean="0"/>
              <a:t> NAS Parallel Benchmarks</a:t>
            </a:r>
            <a:endParaRPr lang="en-US" dirty="0"/>
          </a:p>
        </p:txBody>
      </p:sp>
      <p:sp>
        <p:nvSpPr>
          <p:cNvPr id="4" name="Date Placeholder 3"/>
          <p:cNvSpPr>
            <a:spLocks noGrp="1"/>
          </p:cNvSpPr>
          <p:nvPr>
            <p:ph type="dt" sz="half" idx="10"/>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D97DADC7-F95C-4572-B726-CA9D877279DB}" type="slidenum">
              <a:rPr lang="ko-KR" altLang="en-US" smtClean="0"/>
              <a:pPr/>
              <a:t>7</a:t>
            </a:fld>
            <a:endParaRPr lang="ko-KR" altLang="en-US" dirty="0"/>
          </a:p>
        </p:txBody>
      </p:sp>
      <p:graphicFrame>
        <p:nvGraphicFramePr>
          <p:cNvPr id="6" name="차트 1"/>
          <p:cNvGraphicFramePr>
            <a:graphicFrameLocks noGrp="1"/>
          </p:cNvGraphicFramePr>
          <p:nvPr>
            <p:extLst>
              <p:ext uri="{D42A27DB-BD31-4B8C-83A1-F6EECF244321}">
                <p14:modId xmlns:p14="http://schemas.microsoft.com/office/powerpoint/2010/main" val="3454667737"/>
              </p:ext>
            </p:extLst>
          </p:nvPr>
        </p:nvGraphicFramePr>
        <p:xfrm>
          <a:off x="179512" y="2529240"/>
          <a:ext cx="4320000" cy="30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차트 1"/>
          <p:cNvGraphicFramePr>
            <a:graphicFrameLocks noGrp="1"/>
          </p:cNvGraphicFramePr>
          <p:nvPr>
            <p:extLst>
              <p:ext uri="{D42A27DB-BD31-4B8C-83A1-F6EECF244321}">
                <p14:modId xmlns:p14="http://schemas.microsoft.com/office/powerpoint/2010/main" val="2858412752"/>
              </p:ext>
            </p:extLst>
          </p:nvPr>
        </p:nvGraphicFramePr>
        <p:xfrm>
          <a:off x="4644008" y="2529240"/>
          <a:ext cx="4320000" cy="3060000"/>
        </p:xfrm>
        <a:graphic>
          <a:graphicData uri="http://schemas.openxmlformats.org/drawingml/2006/chart">
            <c:chart xmlns:c="http://schemas.openxmlformats.org/drawingml/2006/chart" xmlns:r="http://schemas.openxmlformats.org/officeDocument/2006/relationships" r:id="rId4"/>
          </a:graphicData>
        </a:graphic>
      </p:graphicFrame>
      <p:sp>
        <p:nvSpPr>
          <p:cNvPr id="8" name="직사각형 6"/>
          <p:cNvSpPr/>
          <p:nvPr/>
        </p:nvSpPr>
        <p:spPr>
          <a:xfrm>
            <a:off x="755576" y="2204864"/>
            <a:ext cx="3672408"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Calibri" pitchFamily="34" charset="0"/>
                <a:cs typeface="Consolas" pitchFamily="49" charset="0"/>
              </a:rPr>
              <a:t>Intel Xeon X5680 </a:t>
            </a:r>
            <a:endParaRPr lang="ko-KR" altLang="en-US" b="1" dirty="0">
              <a:latin typeface="Calibri" pitchFamily="34" charset="0"/>
              <a:cs typeface="Consolas" pitchFamily="49" charset="0"/>
            </a:endParaRPr>
          </a:p>
        </p:txBody>
      </p:sp>
      <p:sp>
        <p:nvSpPr>
          <p:cNvPr id="9" name="직사각형 7"/>
          <p:cNvSpPr/>
          <p:nvPr/>
        </p:nvSpPr>
        <p:spPr>
          <a:xfrm>
            <a:off x="5220072" y="2204864"/>
            <a:ext cx="3672408"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Calibri" pitchFamily="34" charset="0"/>
                <a:cs typeface="Consolas" pitchFamily="49" charset="0"/>
              </a:rPr>
              <a:t>AMD Opteron 6172</a:t>
            </a:r>
            <a:endParaRPr lang="ko-KR" altLang="en-US" b="1" dirty="0">
              <a:latin typeface="Calibri" pitchFamily="34" charset="0"/>
              <a:cs typeface="Consolas" pitchFamily="49" charset="0"/>
            </a:endParaRPr>
          </a:p>
        </p:txBody>
      </p:sp>
      <p:sp>
        <p:nvSpPr>
          <p:cNvPr id="12" name="TextBox 11"/>
          <p:cNvSpPr txBox="1"/>
          <p:nvPr/>
        </p:nvSpPr>
        <p:spPr>
          <a:xfrm>
            <a:off x="2273887" y="5877272"/>
            <a:ext cx="4544637" cy="369332"/>
          </a:xfrm>
          <a:prstGeom prst="rect">
            <a:avLst/>
          </a:prstGeom>
          <a:noFill/>
        </p:spPr>
        <p:txBody>
          <a:bodyPr wrap="none" rtlCol="0">
            <a:spAutoFit/>
          </a:bodyPr>
          <a:lstStyle/>
          <a:p>
            <a:pPr algn="ctr"/>
            <a:r>
              <a:rPr lang="en-US" b="1" i="1" dirty="0" smtClean="0">
                <a:solidFill>
                  <a:srgbClr val="0000FF"/>
                </a:solidFill>
                <a:latin typeface="Arial"/>
                <a:cs typeface="Arial"/>
              </a:rPr>
              <a:t>The best work-group sizes are different</a:t>
            </a:r>
            <a:endParaRPr lang="en-US" b="1" i="1" dirty="0">
              <a:solidFill>
                <a:srgbClr val="0000FF"/>
              </a:solidFill>
              <a:latin typeface="Arial"/>
              <a:cs typeface="Arial"/>
            </a:endParaRPr>
          </a:p>
        </p:txBody>
      </p:sp>
    </p:spTree>
    <p:extLst>
      <p:ext uri="{BB962C8B-B14F-4D97-AF65-F5344CB8AC3E}">
        <p14:creationId xmlns:p14="http://schemas.microsoft.com/office/powerpoint/2010/main" val="14589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Effect of the Work-group Size</a:t>
            </a:r>
            <a:endParaRPr lang="en-US" dirty="0"/>
          </a:p>
        </p:txBody>
      </p:sp>
      <p:sp>
        <p:nvSpPr>
          <p:cNvPr id="3" name="Content Placeholder 2"/>
          <p:cNvSpPr>
            <a:spLocks noGrp="1"/>
          </p:cNvSpPr>
          <p:nvPr>
            <p:ph idx="1"/>
          </p:nvPr>
        </p:nvSpPr>
        <p:spPr>
          <a:xfrm>
            <a:off x="251520" y="1124744"/>
            <a:ext cx="8640960" cy="720080"/>
          </a:xfrm>
        </p:spPr>
        <p:txBody>
          <a:bodyPr>
            <a:normAutofit fontScale="77500" lnSpcReduction="20000"/>
          </a:bodyPr>
          <a:lstStyle/>
          <a:p>
            <a:r>
              <a:rPr lang="en-US" dirty="0" smtClean="0"/>
              <a:t>With </a:t>
            </a:r>
            <a:r>
              <a:rPr lang="en-US" dirty="0" err="1" smtClean="0"/>
              <a:t>SnuCL</a:t>
            </a:r>
            <a:r>
              <a:rPr lang="en-US" dirty="0" smtClean="0"/>
              <a:t> (open-source </a:t>
            </a:r>
            <a:r>
              <a:rPr lang="en-US" dirty="0" err="1" smtClean="0"/>
              <a:t>OpenCL</a:t>
            </a:r>
            <a:r>
              <a:rPr lang="en-US" dirty="0" smtClean="0"/>
              <a:t> framework)</a:t>
            </a:r>
          </a:p>
          <a:p>
            <a:pPr lvl="1"/>
            <a:r>
              <a:rPr lang="en-US" dirty="0"/>
              <a:t>Kernel </a:t>
            </a:r>
            <a:r>
              <a:rPr lang="en-US" dirty="0" err="1">
                <a:latin typeface="Consolas"/>
                <a:cs typeface="Consolas"/>
              </a:rPr>
              <a:t>y_solve</a:t>
            </a:r>
            <a:r>
              <a:rPr lang="en-US" dirty="0"/>
              <a:t> of SP in the </a:t>
            </a:r>
            <a:r>
              <a:rPr lang="en-US" dirty="0" err="1"/>
              <a:t>OpenCL</a:t>
            </a:r>
            <a:r>
              <a:rPr lang="en-US" dirty="0"/>
              <a:t> NAS Parallel </a:t>
            </a:r>
            <a:r>
              <a:rPr lang="en-US" dirty="0" smtClean="0"/>
              <a:t>Benchmarks</a:t>
            </a:r>
            <a:endParaRPr lang="en-US" dirty="0"/>
          </a:p>
        </p:txBody>
      </p:sp>
      <p:sp>
        <p:nvSpPr>
          <p:cNvPr id="4" name="Date Placeholder 3"/>
          <p:cNvSpPr>
            <a:spLocks noGrp="1"/>
          </p:cNvSpPr>
          <p:nvPr>
            <p:ph type="dt" sz="half" idx="10"/>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D97DADC7-F95C-4572-B726-CA9D877279DB}" type="slidenum">
              <a:rPr lang="ko-KR" altLang="en-US" smtClean="0"/>
              <a:pPr/>
              <a:t>8</a:t>
            </a:fld>
            <a:endParaRPr lang="ko-KR" altLang="en-US" dirty="0"/>
          </a:p>
        </p:txBody>
      </p:sp>
      <p:graphicFrame>
        <p:nvGraphicFramePr>
          <p:cNvPr id="10" name="차트 1"/>
          <p:cNvGraphicFramePr>
            <a:graphicFrameLocks noGrp="1"/>
          </p:cNvGraphicFramePr>
          <p:nvPr>
            <p:extLst>
              <p:ext uri="{D42A27DB-BD31-4B8C-83A1-F6EECF244321}">
                <p14:modId xmlns:p14="http://schemas.microsoft.com/office/powerpoint/2010/main" val="3489596507"/>
              </p:ext>
            </p:extLst>
          </p:nvPr>
        </p:nvGraphicFramePr>
        <p:xfrm>
          <a:off x="179512" y="2529240"/>
          <a:ext cx="4320000" cy="30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차트 1"/>
          <p:cNvGraphicFramePr>
            <a:graphicFrameLocks noGrp="1"/>
          </p:cNvGraphicFramePr>
          <p:nvPr>
            <p:extLst>
              <p:ext uri="{D42A27DB-BD31-4B8C-83A1-F6EECF244321}">
                <p14:modId xmlns:p14="http://schemas.microsoft.com/office/powerpoint/2010/main" val="3673126000"/>
              </p:ext>
            </p:extLst>
          </p:nvPr>
        </p:nvGraphicFramePr>
        <p:xfrm>
          <a:off x="4644008" y="2529240"/>
          <a:ext cx="4320000" cy="3060000"/>
        </p:xfrm>
        <a:graphic>
          <a:graphicData uri="http://schemas.openxmlformats.org/drawingml/2006/chart">
            <c:chart xmlns:c="http://schemas.openxmlformats.org/drawingml/2006/chart" xmlns:r="http://schemas.openxmlformats.org/officeDocument/2006/relationships" r:id="rId4"/>
          </a:graphicData>
        </a:graphic>
      </p:graphicFrame>
      <p:sp>
        <p:nvSpPr>
          <p:cNvPr id="12" name="직사각형 6"/>
          <p:cNvSpPr/>
          <p:nvPr/>
        </p:nvSpPr>
        <p:spPr>
          <a:xfrm>
            <a:off x="755576" y="2204864"/>
            <a:ext cx="3672408"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Calibri" pitchFamily="34" charset="0"/>
                <a:cs typeface="Consolas" pitchFamily="49" charset="0"/>
              </a:rPr>
              <a:t>Intel Xeon X5680 </a:t>
            </a:r>
            <a:endParaRPr lang="ko-KR" altLang="en-US" b="1" dirty="0">
              <a:latin typeface="Calibri" pitchFamily="34" charset="0"/>
              <a:cs typeface="Consolas" pitchFamily="49" charset="0"/>
            </a:endParaRPr>
          </a:p>
        </p:txBody>
      </p:sp>
      <p:sp>
        <p:nvSpPr>
          <p:cNvPr id="13" name="직사각형 7"/>
          <p:cNvSpPr/>
          <p:nvPr/>
        </p:nvSpPr>
        <p:spPr>
          <a:xfrm>
            <a:off x="5220072" y="2204864"/>
            <a:ext cx="3672408"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Calibri" pitchFamily="34" charset="0"/>
                <a:cs typeface="Consolas" pitchFamily="49" charset="0"/>
              </a:rPr>
              <a:t>AMD Opteron 6172</a:t>
            </a:r>
            <a:endParaRPr lang="ko-KR" altLang="en-US" b="1" dirty="0">
              <a:latin typeface="Calibri" pitchFamily="34" charset="0"/>
              <a:cs typeface="Consolas" pitchFamily="49" charset="0"/>
            </a:endParaRPr>
          </a:p>
        </p:txBody>
      </p:sp>
      <p:sp>
        <p:nvSpPr>
          <p:cNvPr id="14" name="TextBox 13"/>
          <p:cNvSpPr txBox="1"/>
          <p:nvPr/>
        </p:nvSpPr>
        <p:spPr>
          <a:xfrm>
            <a:off x="1882507" y="5805264"/>
            <a:ext cx="5327415" cy="646331"/>
          </a:xfrm>
          <a:prstGeom prst="rect">
            <a:avLst/>
          </a:prstGeom>
          <a:noFill/>
        </p:spPr>
        <p:txBody>
          <a:bodyPr wrap="none" rtlCol="0">
            <a:spAutoFit/>
          </a:bodyPr>
          <a:lstStyle/>
          <a:p>
            <a:pPr algn="ctr"/>
            <a:r>
              <a:rPr lang="en-US" b="1" i="1" dirty="0" smtClean="0">
                <a:solidFill>
                  <a:srgbClr val="0000FF"/>
                </a:solidFill>
                <a:latin typeface="Arial"/>
                <a:cs typeface="Arial"/>
              </a:rPr>
              <a:t>The best work-group sizes are different </a:t>
            </a:r>
            <a:br>
              <a:rPr lang="en-US" b="1" i="1" dirty="0" smtClean="0">
                <a:solidFill>
                  <a:srgbClr val="0000FF"/>
                </a:solidFill>
                <a:latin typeface="Arial"/>
                <a:cs typeface="Arial"/>
              </a:rPr>
            </a:br>
            <a:r>
              <a:rPr lang="en-US" b="1" i="1" dirty="0" smtClean="0">
                <a:solidFill>
                  <a:srgbClr val="0000FF"/>
                </a:solidFill>
                <a:latin typeface="Arial"/>
                <a:cs typeface="Arial"/>
              </a:rPr>
              <a:t>according to devices and </a:t>
            </a:r>
            <a:r>
              <a:rPr lang="en-US" b="1" i="1" dirty="0" err="1" smtClean="0">
                <a:solidFill>
                  <a:srgbClr val="0000FF"/>
                </a:solidFill>
                <a:latin typeface="Arial"/>
                <a:cs typeface="Arial"/>
              </a:rPr>
              <a:t>OpenCL</a:t>
            </a:r>
            <a:r>
              <a:rPr lang="en-US" b="1" i="1" dirty="0" smtClean="0">
                <a:solidFill>
                  <a:srgbClr val="0000FF"/>
                </a:solidFill>
                <a:latin typeface="Arial"/>
                <a:cs typeface="Arial"/>
              </a:rPr>
              <a:t> frameworks</a:t>
            </a:r>
            <a:endParaRPr lang="en-US" b="1" i="1" dirty="0">
              <a:solidFill>
                <a:srgbClr val="0000FF"/>
              </a:solidFill>
              <a:latin typeface="Arial"/>
              <a:cs typeface="Arial"/>
            </a:endParaRPr>
          </a:p>
        </p:txBody>
      </p:sp>
    </p:spTree>
    <p:extLst>
      <p:ext uri="{BB962C8B-B14F-4D97-AF65-F5344CB8AC3E}">
        <p14:creationId xmlns:p14="http://schemas.microsoft.com/office/powerpoint/2010/main" val="3314499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Work-group Size Selection</a:t>
            </a:r>
            <a:endParaRPr lang="ko-KR" altLang="en-US" dirty="0"/>
          </a:p>
        </p:txBody>
      </p:sp>
      <p:sp>
        <p:nvSpPr>
          <p:cNvPr id="3" name="내용 개체 틀 2"/>
          <p:cNvSpPr>
            <a:spLocks noGrp="1"/>
          </p:cNvSpPr>
          <p:nvPr>
            <p:ph idx="1"/>
          </p:nvPr>
        </p:nvSpPr>
        <p:spPr/>
        <p:txBody>
          <a:bodyPr>
            <a:normAutofit fontScale="85000" lnSpcReduction="10000"/>
          </a:bodyPr>
          <a:lstStyle/>
          <a:p>
            <a:r>
              <a:rPr lang="en-US" altLang="ko-KR" dirty="0" smtClean="0"/>
              <a:t>Determines a work-group size</a:t>
            </a:r>
          </a:p>
          <a:p>
            <a:pPr lvl="1"/>
            <a:r>
              <a:rPr lang="en-US" altLang="ko-KR" dirty="0" smtClean="0"/>
              <a:t>Shows the best performance among all possible work-group sizes</a:t>
            </a:r>
          </a:p>
          <a:p>
            <a:pPr lvl="2"/>
            <a:r>
              <a:rPr lang="en-US" altLang="ko-KR" dirty="0" smtClean="0"/>
              <a:t>Given the index space and the target architecture</a:t>
            </a:r>
          </a:p>
          <a:p>
            <a:pPr lvl="1"/>
            <a:r>
              <a:rPr lang="en-US" altLang="ko-KR" dirty="0" smtClean="0"/>
              <a:t>An auto-tuning technique</a:t>
            </a:r>
          </a:p>
          <a:p>
            <a:pPr lvl="2"/>
            <a:r>
              <a:rPr lang="en-US" altLang="ko-KR" dirty="0" smtClean="0"/>
              <a:t>To find the best parameter, i.e., work-group size</a:t>
            </a:r>
          </a:p>
          <a:p>
            <a:endParaRPr lang="en-US" altLang="ko-KR" dirty="0" smtClean="0"/>
          </a:p>
          <a:p>
            <a:r>
              <a:rPr lang="en-US" altLang="ko-KR" dirty="0" smtClean="0"/>
              <a:t>Considers cache utilization and load balance between cores</a:t>
            </a:r>
          </a:p>
          <a:p>
            <a:pPr lvl="1"/>
            <a:r>
              <a:rPr lang="en-US" altLang="ko-KR" dirty="0" smtClean="0"/>
              <a:t>Using polyhedron models</a:t>
            </a:r>
          </a:p>
          <a:p>
            <a:endParaRPr lang="en-US" altLang="ko-KR" dirty="0" smtClean="0"/>
          </a:p>
          <a:p>
            <a:r>
              <a:rPr lang="en-US" altLang="ko-KR" dirty="0" smtClean="0"/>
              <a:t>Profile-based approach</a:t>
            </a:r>
          </a:p>
          <a:p>
            <a:pPr lvl="1"/>
            <a:r>
              <a:rPr lang="en-US" altLang="ko-KR" dirty="0" smtClean="0"/>
              <a:t>Finds the best work-group size before the kernel execution</a:t>
            </a:r>
          </a:p>
          <a:p>
            <a:pPr lvl="1"/>
            <a:r>
              <a:rPr lang="en-US" altLang="ko-KR" dirty="0" smtClean="0"/>
              <a:t>Exploits runtime information</a:t>
            </a:r>
          </a:p>
          <a:p>
            <a:pPr lvl="1"/>
            <a:endParaRPr lang="en-US" altLang="ko-KR" dirty="0" smtClean="0"/>
          </a:p>
        </p:txBody>
      </p:sp>
      <p:sp>
        <p:nvSpPr>
          <p:cNvPr id="4" name="슬라이드 번호 개체 틀 3"/>
          <p:cNvSpPr>
            <a:spLocks noGrp="1"/>
          </p:cNvSpPr>
          <p:nvPr>
            <p:ph type="sldNum" sz="quarter" idx="12"/>
          </p:nvPr>
        </p:nvSpPr>
        <p:spPr/>
        <p:txBody>
          <a:bodyPr/>
          <a:lstStyle/>
          <a:p>
            <a:pPr>
              <a:defRPr/>
            </a:pPr>
            <a:fld id="{4EE77DE5-AB5E-4C24-BC45-A656BAF05F65}" type="slidenum">
              <a:rPr lang="ko-KR" altLang="en-US" smtClean="0"/>
              <a:pPr>
                <a:defRPr/>
              </a:pPr>
              <a:t>9</a:t>
            </a:fld>
            <a:endParaRPr lang="ko-KR" altLang="en-US"/>
          </a:p>
        </p:txBody>
      </p:sp>
    </p:spTree>
    <p:extLst>
      <p:ext uri="{BB962C8B-B14F-4D97-AF65-F5344CB8AC3E}">
        <p14:creationId xmlns:p14="http://schemas.microsoft.com/office/powerpoint/2010/main" val="571522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template.potx</Template>
  <TotalTime>7717</TotalTime>
  <Words>4657</Words>
  <Application>Microsoft Office PowerPoint</Application>
  <PresentationFormat>화면 슬라이드 쇼(4:3)</PresentationFormat>
  <Paragraphs>614</Paragraphs>
  <Slides>31</Slides>
  <Notes>31</Notes>
  <HiddenSlides>0</HiddenSlides>
  <MMClips>0</MMClips>
  <ScaleCrop>false</ScaleCrop>
  <HeadingPairs>
    <vt:vector size="4" baseType="variant">
      <vt:variant>
        <vt:lpstr>테마</vt:lpstr>
      </vt:variant>
      <vt:variant>
        <vt:i4>1</vt:i4>
      </vt:variant>
      <vt:variant>
        <vt:lpstr>슬라이드 제목</vt:lpstr>
      </vt:variant>
      <vt:variant>
        <vt:i4>31</vt:i4>
      </vt:variant>
    </vt:vector>
  </HeadingPairs>
  <TitlesOfParts>
    <vt:vector size="32" baseType="lpstr">
      <vt:lpstr>template</vt:lpstr>
      <vt:lpstr>Automatic OpenCL Work-Group  Size Selection for Multicore CPUs</vt:lpstr>
      <vt:lpstr>Goal: Finding a Good Work-group Size</vt:lpstr>
      <vt:lpstr>Why OpenCL on CPUs?</vt:lpstr>
      <vt:lpstr>Outline</vt:lpstr>
      <vt:lpstr>OpenCL Execution Model</vt:lpstr>
      <vt:lpstr>Work-group Size</vt:lpstr>
      <vt:lpstr>Effect of the Work-group Size</vt:lpstr>
      <vt:lpstr>Effect of the Work-group Size</vt:lpstr>
      <vt:lpstr>Work-group Size Selection</vt:lpstr>
      <vt:lpstr>Work-group Size Selection (contd.)</vt:lpstr>
      <vt:lpstr>Work-group Size Selection (contd.)</vt:lpstr>
      <vt:lpstr>Virtually-extended Index Space (VIS)</vt:lpstr>
      <vt:lpstr>Virtually-extended Index Space (VIS)</vt:lpstr>
      <vt:lpstr>How to Determine a Work-group Size?</vt:lpstr>
      <vt:lpstr>Code Generation in SnuCL</vt:lpstr>
      <vt:lpstr>Working-set Estimation</vt:lpstr>
      <vt:lpstr>Locality Enhancement</vt:lpstr>
      <vt:lpstr>Work-group Size Selection Algorithm</vt:lpstr>
      <vt:lpstr>Selection Framework</vt:lpstr>
      <vt:lpstr>Evaluation - Target Machines</vt:lpstr>
      <vt:lpstr>Evaluation Methodology</vt:lpstr>
      <vt:lpstr>Selection Accuracy</vt:lpstr>
      <vt:lpstr>Selection Accuracy (contd.)</vt:lpstr>
      <vt:lpstr>Cache, TLB Misses vs. Exec. Time</vt:lpstr>
      <vt:lpstr>SP.compute_rhs2.B (19) on M3</vt:lpstr>
      <vt:lpstr>Cache, TLB Misses vs. Exec. Time</vt:lpstr>
      <vt:lpstr>CG.main_3.C (8) on M3</vt:lpstr>
      <vt:lpstr>Selection Time</vt:lpstr>
      <vt:lpstr>Related Work</vt:lpstr>
      <vt:lpstr>Conclusions and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gangwon</dc:creator>
  <cp:lastModifiedBy>Sangmin Seo</cp:lastModifiedBy>
  <cp:revision>305</cp:revision>
  <cp:lastPrinted>2013-09-10T23:19:48Z</cp:lastPrinted>
  <dcterms:created xsi:type="dcterms:W3CDTF">2013-01-29T12:10:41Z</dcterms:created>
  <dcterms:modified xsi:type="dcterms:W3CDTF">2013-09-23T00:55:45Z</dcterms:modified>
</cp:coreProperties>
</file>