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1" r:id="rId14"/>
    <p:sldId id="270" r:id="rId15"/>
    <p:sldId id="268" r:id="rId16"/>
    <p:sldId id="272" r:id="rId17"/>
    <p:sldId id="273" r:id="rId18"/>
    <p:sldId id="275" r:id="rId19"/>
    <p:sldId id="277" r:id="rId20"/>
    <p:sldId id="278" r:id="rId21"/>
    <p:sldId id="279" r:id="rId22"/>
    <p:sldId id="280" r:id="rId23"/>
    <p:sldId id="284" r:id="rId24"/>
    <p:sldId id="282" r:id="rId25"/>
    <p:sldId id="283" r:id="rId26"/>
    <p:sldId id="285" r:id="rId27"/>
    <p:sldId id="281" r:id="rId28"/>
    <p:sldId id="274" r:id="rId29"/>
  </p:sldIdLst>
  <p:sldSz cx="12192000" cy="6858000"/>
  <p:notesSz cx="6858000" cy="9144000"/>
  <p:embeddedFontLst>
    <p:embeddedFont>
      <p:font typeface="나눔고딕" panose="020D0604000000000000" pitchFamily="50" charset="-127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91A"/>
    <a:srgbClr val="0171C5"/>
    <a:srgbClr val="68A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8802" autoAdjust="0"/>
  </p:normalViewPr>
  <p:slideViewPr>
    <p:cSldViewPr>
      <p:cViewPr varScale="1">
        <p:scale>
          <a:sx n="92" d="100"/>
          <a:sy n="92" d="100"/>
        </p:scale>
        <p:origin x="4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A6D-CA4E-4B08-9C5A-355B54FB6B46}" type="datetimeFigureOut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3640-E0BF-495B-823C-B2E9F1C4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7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3640-E0BF-495B-823C-B2E9F1C4DF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4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744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28367"/>
            <a:ext cx="9144000" cy="2004889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1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2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22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4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5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12776"/>
            <a:ext cx="10515600" cy="460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67808" y="6381328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44472" y="6381328"/>
            <a:ext cx="1009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E033-B5DB-4AFD-8204-4EF8947D3F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381329"/>
            <a:ext cx="3816425" cy="41494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23992" y="6381328"/>
            <a:ext cx="4248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44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2000"/>
        </a:spcBef>
        <a:spcAft>
          <a:spcPts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Network Memory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순서도: 자기 디스크 6"/>
          <p:cNvSpPr/>
          <p:nvPr/>
        </p:nvSpPr>
        <p:spPr>
          <a:xfrm>
            <a:off x="1043426" y="2996258"/>
            <a:ext cx="2952328" cy="288032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Shared Storage System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5999" y="2931320"/>
            <a:ext cx="223224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7403264" y="3467845"/>
            <a:ext cx="924983" cy="6480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66291" y="3791881"/>
            <a:ext cx="1080120" cy="2880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12" name="직선 연결선 11"/>
          <p:cNvCxnSpPr>
            <a:endCxn id="10" idx="0"/>
          </p:cNvCxnSpPr>
          <p:nvPr/>
        </p:nvCxnSpPr>
        <p:spPr>
          <a:xfrm>
            <a:off x="6606351" y="3291360"/>
            <a:ext cx="0" cy="500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1"/>
          </p:cNvCxnSpPr>
          <p:nvPr/>
        </p:nvCxnSpPr>
        <p:spPr>
          <a:xfrm>
            <a:off x="7865755" y="3291360"/>
            <a:ext cx="1" cy="176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807968" y="2787304"/>
            <a:ext cx="2664296" cy="1512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73130" y="2931320"/>
            <a:ext cx="223224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23" name="순서도: 자기 디스크 22"/>
          <p:cNvSpPr/>
          <p:nvPr/>
        </p:nvSpPr>
        <p:spPr>
          <a:xfrm>
            <a:off x="10180395" y="3467845"/>
            <a:ext cx="924983" cy="6480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843422" y="3791881"/>
            <a:ext cx="1080120" cy="2880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25" name="직선 연결선 24"/>
          <p:cNvCxnSpPr>
            <a:endCxn id="24" idx="0"/>
          </p:cNvCxnSpPr>
          <p:nvPr/>
        </p:nvCxnSpPr>
        <p:spPr>
          <a:xfrm>
            <a:off x="9383482" y="3291360"/>
            <a:ext cx="0" cy="500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3" idx="1"/>
          </p:cNvCxnSpPr>
          <p:nvPr/>
        </p:nvCxnSpPr>
        <p:spPr>
          <a:xfrm>
            <a:off x="10642886" y="3291360"/>
            <a:ext cx="1" cy="176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585099" y="2787304"/>
            <a:ext cx="2664296" cy="1512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92644" y="4508426"/>
            <a:ext cx="223224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29" name="순서도: 자기 디스크 28"/>
          <p:cNvSpPr/>
          <p:nvPr/>
        </p:nvSpPr>
        <p:spPr>
          <a:xfrm>
            <a:off x="7399909" y="5044951"/>
            <a:ext cx="924983" cy="6480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62936" y="5368987"/>
            <a:ext cx="1080120" cy="2880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31" name="직선 연결선 30"/>
          <p:cNvCxnSpPr>
            <a:endCxn id="30" idx="0"/>
          </p:cNvCxnSpPr>
          <p:nvPr/>
        </p:nvCxnSpPr>
        <p:spPr>
          <a:xfrm>
            <a:off x="6602996" y="4868466"/>
            <a:ext cx="0" cy="500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9" idx="1"/>
          </p:cNvCxnSpPr>
          <p:nvPr/>
        </p:nvCxnSpPr>
        <p:spPr>
          <a:xfrm>
            <a:off x="7862400" y="4868466"/>
            <a:ext cx="1" cy="176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804613" y="4364410"/>
            <a:ext cx="2664296" cy="1512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869775" y="4509120"/>
            <a:ext cx="223224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35" name="순서도: 자기 디스크 34"/>
          <p:cNvSpPr/>
          <p:nvPr/>
        </p:nvSpPr>
        <p:spPr>
          <a:xfrm>
            <a:off x="10177040" y="5045645"/>
            <a:ext cx="924983" cy="6480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40067" y="5369681"/>
            <a:ext cx="1080120" cy="2880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37" name="직선 연결선 36"/>
          <p:cNvCxnSpPr>
            <a:endCxn id="36" idx="0"/>
          </p:cNvCxnSpPr>
          <p:nvPr/>
        </p:nvCxnSpPr>
        <p:spPr>
          <a:xfrm>
            <a:off x="9380127" y="4869160"/>
            <a:ext cx="0" cy="500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5" idx="1"/>
          </p:cNvCxnSpPr>
          <p:nvPr/>
        </p:nvCxnSpPr>
        <p:spPr>
          <a:xfrm>
            <a:off x="10639531" y="4869160"/>
            <a:ext cx="1" cy="176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81744" y="4365104"/>
            <a:ext cx="2664296" cy="1512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108589" y="3935896"/>
            <a:ext cx="1555363" cy="752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</a:rPr>
              <a:t>?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3219" y="2352340"/>
            <a:ext cx="205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Compute Nodes</a:t>
            </a:r>
            <a:endParaRPr lang="ko-KR" altLang="en-US" dirty="0"/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608511"/>
          </a:xfrm>
        </p:spPr>
        <p:txBody>
          <a:bodyPr/>
          <a:lstStyle/>
          <a:p>
            <a:r>
              <a:rPr lang="en-US" altLang="ko-KR" dirty="0" smtClean="0"/>
              <a:t>File(Datasets) may not be stored in compute nodes</a:t>
            </a:r>
          </a:p>
          <a:p>
            <a:pPr lvl="1"/>
            <a:r>
              <a:rPr lang="en-US" altLang="ko-KR" dirty="0" smtClean="0"/>
              <a:t>Before computation, the datasets should be placed on the local storage of each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고려할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</a:t>
            </a:r>
            <a:r>
              <a:rPr lang="ko-KR" altLang="en-US" dirty="0" err="1" smtClean="0"/>
              <a:t>스토리지의</a:t>
            </a:r>
            <a:r>
              <a:rPr lang="ko-KR" altLang="en-US" dirty="0" smtClean="0"/>
              <a:t> 대용량의 파일을 빠르게 각 계산 노드로 분배해야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 노드에서 분석에 사용할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위주로 분배해야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에 맞는 분배 방식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쉽게 사용할 수 있어야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Distribute a file implicitly</a:t>
            </a:r>
          </a:p>
          <a:p>
            <a:pPr lvl="1"/>
            <a:r>
              <a:rPr lang="en-US" altLang="ko-KR" dirty="0" smtClean="0"/>
              <a:t>Map-reduce </a:t>
            </a:r>
            <a:r>
              <a:rPr lang="ko-KR" altLang="en-US" dirty="0" smtClean="0"/>
              <a:t>방식 외에도 다양한 프로그래밍 모델이 사용 가능해야 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SnuCL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MPI</a:t>
            </a:r>
            <a:r>
              <a:rPr lang="en-US" altLang="ko-KR" dirty="0" smtClean="0"/>
              <a:t>, …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Hadoop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HDFS</a:t>
            </a:r>
            <a:r>
              <a:rPr lang="ko-KR" altLang="en-US" dirty="0" smtClean="0"/>
              <a:t>는 우리의 목적에 부합하는가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HDFS</a:t>
            </a:r>
            <a:r>
              <a:rPr lang="ko-KR" altLang="en-US" dirty="0" smtClean="0"/>
              <a:t>는 일반 파일 시스템을 대체할 목적으로 만들어 진 것은 아님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application, not deeply integrated with the OS</a:t>
            </a:r>
          </a:p>
          <a:p>
            <a:pPr lvl="3"/>
            <a:r>
              <a:rPr lang="en-US" altLang="ko-KR" dirty="0" smtClean="0"/>
              <a:t>Layered on top of a normal file system</a:t>
            </a:r>
          </a:p>
          <a:p>
            <a:pPr lvl="3"/>
            <a:r>
              <a:rPr lang="en-US" altLang="ko-KR" dirty="0" smtClean="0"/>
              <a:t>Must use Hadoop or a special library to access </a:t>
            </a:r>
            <a:r>
              <a:rPr lang="en-US" altLang="ko-KR" dirty="0" err="1" smtClean="0"/>
              <a:t>HDFS</a:t>
            </a:r>
            <a:r>
              <a:rPr lang="en-US" altLang="ko-KR" dirty="0" smtClean="0"/>
              <a:t> files</a:t>
            </a:r>
          </a:p>
          <a:p>
            <a:pPr lvl="2"/>
            <a:r>
              <a:rPr lang="en-US" altLang="ko-KR" dirty="0" smtClean="0"/>
              <a:t>Shared-nothing</a:t>
            </a:r>
          </a:p>
          <a:p>
            <a:pPr lvl="2"/>
            <a:r>
              <a:rPr lang="en-US" altLang="ko-KR" dirty="0" smtClean="0"/>
              <a:t>Write once file system</a:t>
            </a:r>
            <a:endParaRPr lang="en-US" altLang="ko-KR" dirty="0"/>
          </a:p>
          <a:p>
            <a:pPr lvl="3"/>
            <a:r>
              <a:rPr lang="en-US" altLang="ko-KR" dirty="0" smtClean="0"/>
              <a:t>Must copy a file to modify it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YARN? Map-</a:t>
            </a:r>
            <a:r>
              <a:rPr lang="en-US" altLang="ko-KR" dirty="0" err="1" smtClean="0"/>
              <a:t>Reduce2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HDFS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를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Hadoop </a:t>
            </a:r>
            <a:r>
              <a:rPr lang="ko-KR" altLang="en-US" dirty="0" smtClean="0"/>
              <a:t>프로그램과 호환성 보장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en-US" altLang="ko-KR" dirty="0" err="1" smtClean="0"/>
              <a:t>VM</a:t>
            </a:r>
            <a:r>
              <a:rPr lang="ko-KR" altLang="en-US" dirty="0" smtClean="0"/>
              <a:t>을 통해서 파일을 </a:t>
            </a:r>
            <a:r>
              <a:rPr lang="ko-KR" altLang="en-US" dirty="0" err="1" smtClean="0"/>
              <a:t>엑세스하므로</a:t>
            </a:r>
            <a:r>
              <a:rPr lang="ko-KR" altLang="en-US" dirty="0" smtClean="0"/>
              <a:t> 작은 파일을 읽거나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가 많으면 성능 저하</a:t>
            </a:r>
            <a:endParaRPr lang="en-US" altLang="ko-KR" dirty="0" smtClean="0"/>
          </a:p>
          <a:p>
            <a:r>
              <a:rPr lang="en-US" altLang="ko-KR" dirty="0" smtClean="0"/>
              <a:t>2. File Caching for Cluster System</a:t>
            </a:r>
          </a:p>
          <a:p>
            <a:pPr lvl="1"/>
            <a:r>
              <a:rPr lang="ko-KR" altLang="en-US" dirty="0" smtClean="0"/>
              <a:t>관련 논문 </a:t>
            </a:r>
            <a:r>
              <a:rPr lang="ko-KR" altLang="en-US" dirty="0" err="1" smtClean="0"/>
              <a:t>서베이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일단 </a:t>
            </a:r>
            <a:r>
              <a:rPr lang="en-US" altLang="ko-KR" dirty="0" err="1" smtClean="0"/>
              <a:t>pMap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나눠 주고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나눠진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만 처리하는 프로그램을 사용자가 작성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File Management Infra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9354" y="2643288"/>
            <a:ext cx="223224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7406619" y="3179813"/>
            <a:ext cx="924983" cy="6480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069646" y="3503849"/>
            <a:ext cx="1080120" cy="2880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10" name="직선 연결선 9"/>
          <p:cNvCxnSpPr>
            <a:endCxn id="9" idx="0"/>
          </p:cNvCxnSpPr>
          <p:nvPr/>
        </p:nvCxnSpPr>
        <p:spPr>
          <a:xfrm>
            <a:off x="6609706" y="3003328"/>
            <a:ext cx="0" cy="500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8" idx="1"/>
          </p:cNvCxnSpPr>
          <p:nvPr/>
        </p:nvCxnSpPr>
        <p:spPr>
          <a:xfrm>
            <a:off x="7869110" y="3003328"/>
            <a:ext cx="1" cy="176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811323" y="2499272"/>
            <a:ext cx="2664296" cy="1512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76485" y="2643288"/>
            <a:ext cx="223224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14" name="순서도: 자기 디스크 13"/>
          <p:cNvSpPr/>
          <p:nvPr/>
        </p:nvSpPr>
        <p:spPr>
          <a:xfrm>
            <a:off x="10183750" y="3179813"/>
            <a:ext cx="924983" cy="6480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46777" y="3503849"/>
            <a:ext cx="1080120" cy="2880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16" name="직선 연결선 15"/>
          <p:cNvCxnSpPr>
            <a:endCxn id="15" idx="0"/>
          </p:cNvCxnSpPr>
          <p:nvPr/>
        </p:nvCxnSpPr>
        <p:spPr>
          <a:xfrm>
            <a:off x="9386837" y="3003328"/>
            <a:ext cx="0" cy="500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4" idx="1"/>
          </p:cNvCxnSpPr>
          <p:nvPr/>
        </p:nvCxnSpPr>
        <p:spPr>
          <a:xfrm>
            <a:off x="10646241" y="3003328"/>
            <a:ext cx="1" cy="176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588454" y="2499272"/>
            <a:ext cx="2664296" cy="1512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5999" y="4220394"/>
            <a:ext cx="223224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7403264" y="4756919"/>
            <a:ext cx="924983" cy="6480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66291" y="5080955"/>
            <a:ext cx="1080120" cy="2880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>
            <a:off x="6606351" y="4580434"/>
            <a:ext cx="0" cy="500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0" idx="1"/>
          </p:cNvCxnSpPr>
          <p:nvPr/>
        </p:nvCxnSpPr>
        <p:spPr>
          <a:xfrm>
            <a:off x="7865755" y="4580434"/>
            <a:ext cx="1" cy="176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807968" y="4076378"/>
            <a:ext cx="2664296" cy="1512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73130" y="4221088"/>
            <a:ext cx="2232247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10180395" y="4757613"/>
            <a:ext cx="924983" cy="64807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43422" y="5081649"/>
            <a:ext cx="1080120" cy="2880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9383482" y="4581128"/>
            <a:ext cx="0" cy="500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6" idx="1"/>
          </p:cNvCxnSpPr>
          <p:nvPr/>
        </p:nvCxnSpPr>
        <p:spPr>
          <a:xfrm>
            <a:off x="10642886" y="4581128"/>
            <a:ext cx="1" cy="176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585099" y="4077072"/>
            <a:ext cx="2664296" cy="15121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680176" y="2142767"/>
            <a:ext cx="205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Compute Nodes</a:t>
            </a:r>
            <a:endParaRPr lang="ko-KR" altLang="en-US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1151586" y="1245793"/>
            <a:ext cx="2952328" cy="108719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Shared Storage System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>
            <a:off x="4108589" y="3935896"/>
            <a:ext cx="728007" cy="752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42811" y="3012450"/>
            <a:ext cx="2779498" cy="48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Global Distributed File Manager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60017" y="2891782"/>
            <a:ext cx="2779498" cy="48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Distributed File Manager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583832" y="1383095"/>
            <a:ext cx="1800200" cy="80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9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Bowtie + </a:t>
            </a:r>
            <a:r>
              <a:rPr lang="en-US" altLang="ko-KR" dirty="0" err="1" smtClean="0"/>
              <a:t>pMap</a:t>
            </a:r>
            <a:r>
              <a:rPr lang="en-US" altLang="ko-KR" dirty="0" smtClean="0"/>
              <a:t> (Short DNA sequence alignment)</a:t>
            </a:r>
          </a:p>
          <a:p>
            <a:pPr lvl="1"/>
            <a:r>
              <a:rPr lang="ko-KR" altLang="en-US" dirty="0" smtClean="0"/>
              <a:t>대용량의 </a:t>
            </a:r>
            <a:r>
              <a:rPr lang="en-US" altLang="ko-KR" dirty="0" smtClean="0"/>
              <a:t>DNA Sequence(DB)</a:t>
            </a:r>
            <a:r>
              <a:rPr lang="ko-KR" altLang="en-US" dirty="0" smtClean="0"/>
              <a:t>는 모든 계산 프로세스가 공동으로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비교할 </a:t>
            </a:r>
            <a:r>
              <a:rPr lang="en-US" altLang="ko-KR" dirty="0" smtClean="0"/>
              <a:t>short DNA Sequence(</a:t>
            </a:r>
            <a:r>
              <a:rPr lang="ko-KR" altLang="en-US" dirty="0" smtClean="0"/>
              <a:t>쿼리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각 프로세스에 나눠서 파일로 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는 각 노드에 모두 복사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shared storage</a:t>
            </a:r>
            <a:r>
              <a:rPr lang="ko-KR" altLang="en-US" dirty="0" smtClean="0"/>
              <a:t>에서 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쿼리는 각 노드에 분배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6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당면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부족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SnuCL</a:t>
            </a:r>
            <a:r>
              <a:rPr lang="en-US" altLang="ko-KR" dirty="0" smtClean="0"/>
              <a:t>-D</a:t>
            </a:r>
            <a:r>
              <a:rPr lang="ko-KR" altLang="en-US" dirty="0" smtClean="0"/>
              <a:t> 에서 모든 노드는 같은 호스트 프로그램을 실행하고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노드의 메인 메모리</a:t>
            </a:r>
            <a:r>
              <a:rPr lang="en-US" altLang="ko-KR" dirty="0" smtClean="0"/>
              <a:t>+Swap </a:t>
            </a:r>
            <a:r>
              <a:rPr lang="ko-KR" altLang="en-US" dirty="0" smtClean="0"/>
              <a:t>공간 만을 호스트 메모리로 활용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I/O throughput</a:t>
            </a:r>
          </a:p>
          <a:p>
            <a:pPr lvl="2"/>
            <a:r>
              <a:rPr lang="en-US" altLang="ko-KR" dirty="0" smtClean="0"/>
              <a:t>Bioinformatics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어플리케이션은 </a:t>
            </a:r>
            <a:r>
              <a:rPr lang="en-US" altLang="ko-KR" dirty="0" smtClean="0"/>
              <a:t>Computation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bottleneck</a:t>
            </a:r>
            <a:r>
              <a:rPr lang="ko-KR" altLang="en-US" dirty="0" smtClean="0"/>
              <a:t>이 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메모리가 부족 할만큼 데이터를 가져 오려면 </a:t>
            </a:r>
            <a:r>
              <a:rPr lang="en-US" altLang="ko-KR" dirty="0" smtClean="0"/>
              <a:t>File I/O</a:t>
            </a:r>
            <a:r>
              <a:rPr lang="ko-KR" altLang="en-US" dirty="0" smtClean="0"/>
              <a:t>를 통해야 하므로 두 가지 문제를 연결 지어 해결 </a:t>
            </a:r>
            <a:r>
              <a:rPr lang="ko-KR" altLang="en-US" dirty="0" err="1" smtClean="0"/>
              <a:t>해야함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8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부족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다른 노드의 메모리를 활용하자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큰 메모리를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할 때 클러스터 연산에 참여할 노드에 메모리를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단위로 나눠서 할당</a:t>
            </a:r>
            <a:endParaRPr lang="en-US" altLang="ko-KR" dirty="0" smtClean="0"/>
          </a:p>
          <a:p>
            <a:r>
              <a:rPr lang="en-US" altLang="ko-KR" dirty="0" err="1" smtClean="0"/>
              <a:t>SnuCL</a:t>
            </a:r>
            <a:r>
              <a:rPr lang="en-US" altLang="ko-KR" dirty="0" smtClean="0"/>
              <a:t>-D </a:t>
            </a:r>
            <a:r>
              <a:rPr lang="ko-KR" altLang="en-US" dirty="0" smtClean="0"/>
              <a:t>호스트 프로그램의 특성을 이용하자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SnuCL</a:t>
            </a:r>
            <a:r>
              <a:rPr lang="en-US" altLang="ko-KR" dirty="0" smtClean="0"/>
              <a:t>-D</a:t>
            </a:r>
            <a:r>
              <a:rPr lang="ko-KR" altLang="en-US" dirty="0" smtClean="0"/>
              <a:t>는 호스트 프로그램이 모든 노드에 같이 실행되고 있으므로 자기가 할당 받은 메모리만 처리할 수 있는 방안이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</a:t>
            </a:r>
            <a:r>
              <a:rPr lang="ko-KR" altLang="en-US" dirty="0" smtClean="0"/>
              <a:t>는 별다른 어려움 없이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자기가 가지고 있는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면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임의의 </a:t>
            </a:r>
            <a:r>
              <a:rPr lang="en-US" altLang="ko-KR" dirty="0" smtClean="0"/>
              <a:t>dummy</a:t>
            </a:r>
            <a:r>
              <a:rPr lang="ko-KR" altLang="en-US" dirty="0" smtClean="0"/>
              <a:t>에 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</a:t>
            </a:r>
            <a:r>
              <a:rPr lang="ko-KR" altLang="en-US" dirty="0" smtClean="0"/>
              <a:t>는 다른 도움 없이는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 도움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8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OpenCL(</a:t>
            </a:r>
            <a:r>
              <a:rPr lang="en-US" altLang="ko-KR" dirty="0" err="1" smtClean="0"/>
              <a:t>SnuCL</a:t>
            </a:r>
            <a:r>
              <a:rPr lang="en-US" altLang="ko-KR" dirty="0" smtClean="0"/>
              <a:t>) Application </a:t>
            </a:r>
            <a:r>
              <a:rPr lang="ko-KR" altLang="en-US" dirty="0" smtClean="0"/>
              <a:t>실행 패턴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63652" y="1484784"/>
            <a:ext cx="5976664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Program: </a:t>
            </a:r>
            <a:r>
              <a:rPr lang="ko-KR" altLang="en-US" dirty="0" smtClean="0"/>
              <a:t>데이터 초기화 및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63652" y="2309341"/>
            <a:ext cx="597666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 Buffer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63652" y="3133898"/>
            <a:ext cx="597666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 Execution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63652" y="3910817"/>
            <a:ext cx="597666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 Buffer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63652" y="4687736"/>
            <a:ext cx="597666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963652" y="5469413"/>
            <a:ext cx="5976664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5951984" y="2060848"/>
            <a:ext cx="0" cy="24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951984" y="2885405"/>
            <a:ext cx="0" cy="24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951984" y="3709962"/>
            <a:ext cx="0" cy="24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51984" y="4486881"/>
            <a:ext cx="0" cy="24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939586" y="5263800"/>
            <a:ext cx="0" cy="24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1"/>
            <a:endCxn id="8" idx="1"/>
          </p:cNvCxnSpPr>
          <p:nvPr/>
        </p:nvCxnSpPr>
        <p:spPr>
          <a:xfrm rot="10800000">
            <a:off x="2963652" y="1772816"/>
            <a:ext cx="12700" cy="3202952"/>
          </a:xfrm>
          <a:prstGeom prst="bentConnector3">
            <a:avLst>
              <a:gd name="adj1" fmla="val 54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8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a node in the cluster uses a lot of memory (&gt; Physical mem)</a:t>
            </a:r>
          </a:p>
          <a:p>
            <a:pPr lvl="1"/>
            <a:r>
              <a:rPr lang="en-US" altLang="ko-KR" dirty="0" smtClean="0"/>
              <a:t>Disk Swap (Main memory to Local disk)</a:t>
            </a:r>
          </a:p>
          <a:p>
            <a:pPr lvl="1"/>
            <a:r>
              <a:rPr lang="en-US" altLang="ko-KR" dirty="0" smtClean="0"/>
              <a:t>Local disk is much slower than memory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 대안으로는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Today’s cluster systems equip</a:t>
            </a:r>
          </a:p>
          <a:p>
            <a:pPr lvl="3"/>
            <a:r>
              <a:rPr lang="en-US" altLang="ko-KR" dirty="0"/>
              <a:t>High performance networks such as </a:t>
            </a:r>
            <a:r>
              <a:rPr lang="en-US" altLang="ko-KR" dirty="0" err="1"/>
              <a:t>Infiniband</a:t>
            </a:r>
            <a:endParaRPr lang="en-US" altLang="ko-KR" dirty="0"/>
          </a:p>
          <a:p>
            <a:pPr lvl="3"/>
            <a:r>
              <a:rPr lang="en-US" altLang="ko-KR" dirty="0" smtClean="0"/>
              <a:t>Low latency and high throughput network protocol such as </a:t>
            </a:r>
            <a:r>
              <a:rPr lang="en-US" altLang="ko-KR" dirty="0" err="1" smtClean="0"/>
              <a:t>RDMA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Use </a:t>
            </a:r>
            <a:r>
              <a:rPr lang="en-US" altLang="ko-KR" b="1" dirty="0"/>
              <a:t>unused memory resources</a:t>
            </a:r>
            <a:r>
              <a:rPr lang="en-US" altLang="ko-KR" dirty="0"/>
              <a:t> of another node in the </a:t>
            </a:r>
            <a:r>
              <a:rPr lang="en-US" altLang="ko-KR" dirty="0" smtClean="0"/>
              <a:t>cluster instead of local disk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초기화 및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Case Study: Bowtie</a:t>
            </a:r>
          </a:p>
          <a:p>
            <a:pPr lvl="1"/>
            <a:r>
              <a:rPr lang="en-US" altLang="ko-KR" dirty="0" smtClean="0"/>
              <a:t>Load .</a:t>
            </a:r>
            <a:r>
              <a:rPr lang="en-US" altLang="ko-KR" dirty="0" err="1" smtClean="0"/>
              <a:t>ewbt</a:t>
            </a:r>
            <a:r>
              <a:rPr lang="en-US" altLang="ko-KR" dirty="0" smtClean="0"/>
              <a:t> file (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file) into memory</a:t>
            </a:r>
          </a:p>
          <a:p>
            <a:pPr lvl="2"/>
            <a:r>
              <a:rPr lang="en-US" altLang="ko-KR" dirty="0" smtClean="0"/>
              <a:t>1)</a:t>
            </a:r>
            <a:r>
              <a:rPr lang="ko-KR" altLang="en-US" dirty="0"/>
              <a:t> </a:t>
            </a:r>
            <a:r>
              <a:rPr lang="en-US" altLang="ko-KR" dirty="0" smtClean="0"/>
              <a:t>Parse the header</a:t>
            </a:r>
          </a:p>
          <a:p>
            <a:pPr lvl="2"/>
            <a:r>
              <a:rPr lang="en-US" altLang="ko-KR" dirty="0" smtClean="0"/>
              <a:t>2) Big memory allocation (Human genome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약 </a:t>
            </a:r>
            <a:r>
              <a:rPr lang="en-US" altLang="ko-KR" dirty="0" err="1" smtClean="0"/>
              <a:t>3GB</a:t>
            </a:r>
            <a:r>
              <a:rPr lang="en-US" altLang="ko-KR" dirty="0" smtClean="0"/>
              <a:t>) …. </a:t>
            </a:r>
          </a:p>
          <a:p>
            <a:pPr lvl="3"/>
            <a:r>
              <a:rPr lang="ko-KR" altLang="en-US" dirty="0" smtClean="0"/>
              <a:t>그렇게 크지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지난번에 </a:t>
            </a:r>
            <a:r>
              <a:rPr lang="en-US" altLang="ko-KR" dirty="0" smtClean="0"/>
              <a:t>GB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TB</a:t>
            </a:r>
            <a:r>
              <a:rPr lang="ko-KR" altLang="en-US" dirty="0" smtClean="0"/>
              <a:t>로 잘 못 본 것</a:t>
            </a:r>
            <a:r>
              <a:rPr lang="en-US" altLang="ko-KR" dirty="0" smtClean="0"/>
              <a:t>..</a:t>
            </a:r>
          </a:p>
          <a:p>
            <a:pPr lvl="2"/>
            <a:r>
              <a:rPr lang="en-US" altLang="ko-KR" dirty="0" smtClean="0"/>
              <a:t>3) Read the .</a:t>
            </a:r>
            <a:r>
              <a:rPr lang="en-US" altLang="ko-KR" dirty="0" err="1" smtClean="0"/>
              <a:t>ewbt</a:t>
            </a:r>
            <a:r>
              <a:rPr lang="en-US" altLang="ko-KR" dirty="0" smtClean="0"/>
              <a:t> file’s data into memory</a:t>
            </a:r>
          </a:p>
          <a:p>
            <a:pPr lvl="3"/>
            <a:r>
              <a:rPr lang="en-US" altLang="ko-KR" dirty="0" err="1" smtClean="0"/>
              <a:t>fread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1, </a:t>
            </a:r>
            <a:r>
              <a:rPr lang="en-US" altLang="ko-KR" dirty="0" err="1" smtClean="0"/>
              <a:t>filesize</a:t>
            </a:r>
            <a:r>
              <a:rPr lang="en-US" altLang="ko-KR" dirty="0" smtClean="0"/>
              <a:t>, FD)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가지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 가능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모든 프로세서가 다 메모리에 올리는 방법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Memory Mapped File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Shmem</a:t>
            </a:r>
            <a:r>
              <a:rPr lang="ko-KR" altLang="en-US" dirty="0" smtClean="0"/>
              <a:t>에 대표로 하나만 올리는 방법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5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자기 디스크 33"/>
          <p:cNvSpPr/>
          <p:nvPr/>
        </p:nvSpPr>
        <p:spPr>
          <a:xfrm>
            <a:off x="460868" y="4005063"/>
            <a:ext cx="3528392" cy="201622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Shared Storage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초기화 및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2000"/>
              </a:spcBef>
            </a:pPr>
            <a:r>
              <a:rPr lang="ko-KR" altLang="en-US" sz="2400" dirty="0"/>
              <a:t>보통 파일의 </a:t>
            </a:r>
            <a:r>
              <a:rPr lang="en-US" altLang="ko-KR" sz="2400" dirty="0"/>
              <a:t>data</a:t>
            </a:r>
            <a:r>
              <a:rPr lang="ko-KR" altLang="en-US" sz="2400" dirty="0"/>
              <a:t>를 메모리에 모두 올려 놓고 </a:t>
            </a:r>
            <a:r>
              <a:rPr lang="ko-KR" altLang="en-US" sz="2400" dirty="0" smtClean="0"/>
              <a:t>사용할 것 같음</a:t>
            </a:r>
            <a:endParaRPr lang="en-US" altLang="ko-KR" sz="2400" dirty="0" smtClean="0"/>
          </a:p>
          <a:p>
            <a:pPr marL="685800" lvl="2">
              <a:spcBef>
                <a:spcPts val="2000"/>
              </a:spcBef>
            </a:pPr>
            <a:r>
              <a:rPr lang="en-US" altLang="ko-KR" sz="2000" dirty="0" err="1"/>
              <a:t>gpu_blast</a:t>
            </a:r>
            <a:r>
              <a:rPr lang="en-US" altLang="ko-KR" sz="2000" dirty="0"/>
              <a:t>, bowtie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경우</a:t>
            </a:r>
            <a:r>
              <a:rPr lang="en-US" altLang="ko-KR" sz="2000" dirty="0" smtClean="0"/>
              <a:t> (Application</a:t>
            </a:r>
            <a:r>
              <a:rPr lang="ko-KR" altLang="en-US" sz="2000" dirty="0"/>
              <a:t>을 더 찾아볼 필요가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sz="2400" dirty="0" smtClean="0"/>
              <a:t>만약 읽어 올 파일의 크기가 수 </a:t>
            </a:r>
            <a:r>
              <a:rPr lang="en-US" altLang="ko-KR" sz="2400" dirty="0" smtClean="0"/>
              <a:t>TB</a:t>
            </a:r>
            <a:r>
              <a:rPr lang="ko-KR" altLang="en-US" sz="2400" dirty="0" smtClean="0"/>
              <a:t>라고 가정하면</a:t>
            </a:r>
            <a:r>
              <a:rPr lang="en-US" altLang="ko-KR" sz="2400" dirty="0" smtClean="0"/>
              <a:t>…</a:t>
            </a:r>
          </a:p>
          <a:p>
            <a:pPr lvl="1"/>
            <a:r>
              <a:rPr lang="en-US" altLang="ko-KR" sz="2000" dirty="0" smtClean="0"/>
              <a:t>File</a:t>
            </a:r>
            <a:r>
              <a:rPr lang="ko-KR" altLang="en-US" sz="2000" dirty="0" smtClean="0"/>
              <a:t>이 너무 크면 </a:t>
            </a:r>
            <a:r>
              <a:rPr lang="en-US" altLang="ko-KR" sz="2000" dirty="0" smtClean="0"/>
              <a:t>Memory</a:t>
            </a:r>
            <a:r>
              <a:rPr lang="ko-KR" altLang="en-US" sz="2000" dirty="0" smtClean="0"/>
              <a:t>에 올려 놓기 어려워 짐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File</a:t>
            </a:r>
            <a:r>
              <a:rPr lang="ko-KR" altLang="en-US" sz="2000" dirty="0" smtClean="0"/>
              <a:t>의 내용을 노드 별로 나누어 메모리에 모두 올린다면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48025" y="51460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#1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80473" y="4005064"/>
            <a:ext cx="1440160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0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937265" y="4016182"/>
            <a:ext cx="1440160" cy="20771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594665" y="4005063"/>
            <a:ext cx="1440160" cy="20882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2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200456" y="4005064"/>
            <a:ext cx="1440160" cy="2088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24489" y="5445224"/>
            <a:ext cx="115212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Mem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81281" y="5456344"/>
            <a:ext cx="115212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Mem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33540" y="5445224"/>
            <a:ext cx="115212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Mem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344472" y="5441776"/>
            <a:ext cx="115212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Mem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31430" y="5013175"/>
            <a:ext cx="0" cy="99699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214642" y="5013175"/>
            <a:ext cx="10422" cy="99699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698047" y="5013175"/>
            <a:ext cx="2208" cy="99699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48025" y="5589240"/>
            <a:ext cx="483405" cy="2049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36728" y="5589240"/>
            <a:ext cx="483405" cy="20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14642" y="5589240"/>
            <a:ext cx="483405" cy="204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03475" y="5589240"/>
            <a:ext cx="483405" cy="204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751947" y="5749935"/>
            <a:ext cx="483405" cy="2049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415946" y="5771372"/>
            <a:ext cx="483405" cy="20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067901" y="5776590"/>
            <a:ext cx="483405" cy="204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678833" y="5776590"/>
            <a:ext cx="483405" cy="204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77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I/O API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dfopen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dfclose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dfread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dfwrite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dseek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POSIX I/O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해서 제공해도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 </a:t>
            </a:r>
            <a:r>
              <a:rPr lang="en-US" altLang="ko-KR" dirty="0" smtClean="0"/>
              <a:t>File I/O</a:t>
            </a:r>
          </a:p>
          <a:p>
            <a:pPr lvl="1"/>
            <a:r>
              <a:rPr lang="ko-KR" altLang="en-US" dirty="0" smtClean="0"/>
              <a:t>큰 </a:t>
            </a:r>
            <a:r>
              <a:rPr lang="en-US" altLang="ko-KR" dirty="0" smtClean="0"/>
              <a:t>File : Distribute File I/O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9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</a:t>
            </a:r>
            <a:r>
              <a:rPr lang="ko-KR" altLang="en-US" dirty="0" smtClean="0"/>
              <a:t>할당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dmalloc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dfree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POSIX API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해서 제공해도 됨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21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노드 별로 </a:t>
            </a:r>
            <a:r>
              <a:rPr lang="en-US" altLang="ko-KR" dirty="0" smtClean="0"/>
              <a:t>Memory Manager</a:t>
            </a:r>
            <a:r>
              <a:rPr lang="ko-KR" altLang="en-US" dirty="0"/>
              <a:t>가</a:t>
            </a:r>
            <a:r>
              <a:rPr lang="ko-KR" altLang="en-US" dirty="0" smtClean="0"/>
              <a:t> 하나씩 있음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SnuCL</a:t>
            </a:r>
            <a:r>
              <a:rPr lang="en-US" altLang="ko-KR" dirty="0" smtClean="0"/>
              <a:t> runtime)</a:t>
            </a:r>
          </a:p>
          <a:p>
            <a:pPr lvl="1"/>
            <a:r>
              <a:rPr lang="en-US" altLang="ko-KR" dirty="0" smtClean="0"/>
              <a:t>Memory page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owner</a:t>
            </a:r>
            <a:r>
              <a:rPr lang="ko-KR" altLang="en-US" dirty="0" smtClean="0"/>
              <a:t>를 관리하고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자기 소유의 메모리는 그냥 아무런 처리 없이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Segmentation fault handler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Write Fault</a:t>
            </a:r>
          </a:p>
          <a:p>
            <a:pPr lvl="3"/>
            <a:r>
              <a:rPr lang="en-US" altLang="ko-KR" dirty="0" smtClean="0"/>
              <a:t>Dummy Page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를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반영될 필요 </a:t>
            </a:r>
            <a:r>
              <a:rPr lang="en-US" altLang="ko-KR" dirty="0" smtClean="0"/>
              <a:t>X)</a:t>
            </a:r>
          </a:p>
          <a:p>
            <a:pPr lvl="3"/>
            <a:r>
              <a:rPr lang="en-US" altLang="ko-KR" dirty="0" smtClean="0"/>
              <a:t>Write instruction skip</a:t>
            </a:r>
            <a:r>
              <a:rPr lang="ko-KR" altLang="en-US" dirty="0" smtClean="0"/>
              <a:t>이 가능할 수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값을 안다면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Read Fault</a:t>
            </a:r>
            <a:endParaRPr lang="en-US" altLang="ko-KR" dirty="0"/>
          </a:p>
          <a:p>
            <a:pPr lvl="3"/>
            <a:r>
              <a:rPr lang="en-US" altLang="ko-KR" dirty="0" smtClean="0"/>
              <a:t>Owner 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Manager</a:t>
            </a:r>
            <a:r>
              <a:rPr lang="ko-KR" altLang="en-US" dirty="0" smtClean="0"/>
              <a:t>와 통신하여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읽어 옴 </a:t>
            </a:r>
            <a:r>
              <a:rPr lang="en-US" altLang="ko-KR" dirty="0" smtClean="0"/>
              <a:t>(replication)</a:t>
            </a:r>
          </a:p>
          <a:p>
            <a:pPr lvl="3"/>
            <a:r>
              <a:rPr lang="en-US" altLang="ko-KR" dirty="0" smtClean="0"/>
              <a:t>Owner 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Memory Manager</a:t>
            </a:r>
            <a:r>
              <a:rPr lang="ko-KR" altLang="en-US" dirty="0" smtClean="0"/>
              <a:t>와 통신하여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읽어 오고 소유권을 이전 </a:t>
            </a:r>
            <a:r>
              <a:rPr lang="en-US" altLang="ko-KR" dirty="0" smtClean="0"/>
              <a:t>(migration)</a:t>
            </a:r>
          </a:p>
          <a:p>
            <a:pPr lvl="3"/>
            <a:r>
              <a:rPr lang="en-US" altLang="ko-KR" dirty="0" smtClean="0"/>
              <a:t>replication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coherency</a:t>
            </a:r>
            <a:r>
              <a:rPr lang="ko-KR" altLang="en-US" dirty="0" smtClean="0"/>
              <a:t>의 문제가 생길 수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consistency </a:t>
            </a:r>
            <a:r>
              <a:rPr lang="ko-KR" altLang="en-US" dirty="0" smtClean="0"/>
              <a:t>문제 고려 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노드의 호스트 프로그램이 </a:t>
            </a:r>
            <a:r>
              <a:rPr lang="en-US" altLang="ko-KR" dirty="0" smtClean="0"/>
              <a:t>lockstep</a:t>
            </a:r>
            <a:r>
              <a:rPr lang="ko-KR" altLang="en-US" dirty="0" smtClean="0"/>
              <a:t>으로 실행되는 것이 아님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0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SnuCL</a:t>
            </a:r>
            <a:r>
              <a:rPr lang="en-US" altLang="ko-KR" dirty="0" smtClean="0"/>
              <a:t>-D </a:t>
            </a:r>
            <a:r>
              <a:rPr lang="ko-KR" altLang="en-US" dirty="0" smtClean="0"/>
              <a:t>호스트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Sequential </a:t>
            </a:r>
            <a:r>
              <a:rPr lang="ko-KR" altLang="en-US" dirty="0" smtClean="0"/>
              <a:t>한 접근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Read </a:t>
            </a:r>
            <a:r>
              <a:rPr lang="ko-KR" altLang="en-US" dirty="0" smtClean="0"/>
              <a:t>때문에 </a:t>
            </a:r>
            <a:r>
              <a:rPr lang="en-US" altLang="ko-KR" dirty="0" smtClean="0"/>
              <a:t>communication</a:t>
            </a:r>
            <a:r>
              <a:rPr lang="ko-KR" altLang="en-US" dirty="0" smtClean="0"/>
              <a:t>이 계속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기대하는 상황이 아님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2276872"/>
            <a:ext cx="2592288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0;i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392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59696" y="2276872"/>
            <a:ext cx="2592288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0;i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9696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96000" y="2276872"/>
            <a:ext cx="2592288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0;i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32304" y="2276872"/>
            <a:ext cx="2592288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0;i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+ 1;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2304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0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SnuCL</a:t>
            </a:r>
            <a:r>
              <a:rPr lang="en-US" altLang="ko-KR" dirty="0" smtClean="0"/>
              <a:t>-D </a:t>
            </a:r>
            <a:r>
              <a:rPr lang="ko-KR" altLang="en-US" dirty="0" smtClean="0"/>
              <a:t>호스트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Sequential </a:t>
            </a:r>
            <a:r>
              <a:rPr lang="ko-KR" altLang="en-US" dirty="0" smtClean="0"/>
              <a:t>한 접근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컴파일러 </a:t>
            </a:r>
            <a:r>
              <a:rPr lang="en-US" altLang="ko-KR" dirty="0" smtClean="0"/>
              <a:t>Hint </a:t>
            </a:r>
            <a:r>
              <a:rPr lang="ko-KR" altLang="en-US" dirty="0" smtClean="0"/>
              <a:t>혹은 자동으로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OpenMP</a:t>
            </a:r>
            <a:r>
              <a:rPr lang="ko-KR" altLang="en-US" dirty="0" smtClean="0"/>
              <a:t>같이 루프를 나눠서 메모리 접근을 나눠 주면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 방법은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다른 문제는 없을까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9336" y="2276872"/>
            <a:ext cx="2592288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0;i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4;i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B[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36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55640" y="2276872"/>
            <a:ext cx="2808312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=n/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4;i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&lt;n/4*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2;i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B[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5640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35960" y="2276872"/>
            <a:ext cx="3024336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=n/4*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2;i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&lt;n/4*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3;i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B[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5960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832304" y="2276872"/>
            <a:ext cx="3240360" cy="18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dmalloc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=n/4*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3;i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B[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36360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516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추가적인 </a:t>
            </a:r>
            <a:r>
              <a:rPr lang="en-US" altLang="ko-KR" dirty="0" smtClean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처리를 </a:t>
            </a:r>
            <a:r>
              <a:rPr lang="en-US" altLang="ko-KR" dirty="0" smtClean="0"/>
              <a:t>Pipeline </a:t>
            </a:r>
            <a:r>
              <a:rPr lang="ko-KR" altLang="en-US" dirty="0" smtClean="0"/>
              <a:t>처럼 구성하는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지난 회의 때 나온 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Idea</a:t>
            </a:r>
            <a:r>
              <a:rPr lang="ko-KR" altLang="en-US" dirty="0" smtClean="0"/>
              <a:t>를 구체화 시키고 발전시켜야 함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19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Decoupled I/O for Data-Intensive High Performance Computing, </a:t>
            </a:r>
            <a:r>
              <a:rPr lang="en-US" altLang="ko-KR" sz="2800" i="1" dirty="0"/>
              <a:t>Chao </a:t>
            </a:r>
            <a:r>
              <a:rPr lang="en-US" altLang="ko-KR" sz="2800" i="1" dirty="0" smtClean="0"/>
              <a:t>Chen et al</a:t>
            </a:r>
            <a:r>
              <a:rPr lang="en-US" altLang="ko-KR" sz="2800" dirty="0"/>
              <a:t>, </a:t>
            </a:r>
            <a:r>
              <a:rPr lang="en-US" altLang="ko-KR" sz="2800" i="1" dirty="0"/>
              <a:t>Texas Tech University</a:t>
            </a:r>
            <a:endParaRPr lang="ko-KR" altLang="en-US" sz="3600" i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412776"/>
            <a:ext cx="4712820" cy="4608513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6291"/>
            <a:ext cx="5743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31504" y="1916832"/>
            <a:ext cx="208823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Node 0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55540" y="3029420"/>
            <a:ext cx="1440160" cy="6876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Mem(</a:t>
            </a:r>
            <a:r>
              <a:rPr lang="en-US" altLang="ko-KR" dirty="0" err="1" smtClean="0"/>
              <a:t>64GB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1775520" y="4022474"/>
            <a:ext cx="1800200" cy="1167187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HDD Swap Space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511824" y="620688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>
            <a:off x="2585610" y="2703216"/>
            <a:ext cx="180020" cy="32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351584" y="3772766"/>
            <a:ext cx="648072" cy="366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7648" y="3717032"/>
            <a:ext cx="117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Swapping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17333" y="1916832"/>
            <a:ext cx="208823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Node 0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41369" y="3029421"/>
            <a:ext cx="1440160" cy="6876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Mem(</a:t>
            </a:r>
            <a:r>
              <a:rPr lang="en-US" altLang="ko-KR" dirty="0" err="1" smtClean="0"/>
              <a:t>64GB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아래쪽 화살표 16"/>
          <p:cNvSpPr/>
          <p:nvPr/>
        </p:nvSpPr>
        <p:spPr>
          <a:xfrm>
            <a:off x="7371439" y="2703216"/>
            <a:ext cx="180020" cy="32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44699" y="4221088"/>
            <a:ext cx="826604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NIC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048328" y="1916832"/>
            <a:ext cx="208823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Node 1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72364" y="3029421"/>
            <a:ext cx="1440160" cy="6876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Mem(</a:t>
            </a:r>
            <a:r>
              <a:rPr lang="en-US" altLang="ko-KR" dirty="0" err="1" smtClean="0"/>
              <a:t>64GB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679142" y="4221088"/>
            <a:ext cx="826604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NIC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7930406" y="4387441"/>
            <a:ext cx="1698339" cy="99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7389813" y="3873785"/>
            <a:ext cx="180020" cy="32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flipV="1">
            <a:off x="10021787" y="3880818"/>
            <a:ext cx="141313" cy="305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79059" y="4094429"/>
            <a:ext cx="116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Swapping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83671" y="2350940"/>
            <a:ext cx="133829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alloc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96GB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35699" y="3375899"/>
            <a:ext cx="83424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64GB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77749" y="4769087"/>
            <a:ext cx="59574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32GB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92300" y="2350940"/>
            <a:ext cx="133829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alloc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96GB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37061" y="3401597"/>
            <a:ext cx="83424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64GB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60672" y="3401597"/>
            <a:ext cx="59574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32GB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09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구현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 Level</a:t>
            </a:r>
          </a:p>
          <a:p>
            <a:pPr lvl="1"/>
            <a:r>
              <a:rPr lang="en-US" altLang="ko-KR" dirty="0" smtClean="0"/>
              <a:t>Intercept page faults through the use of segmentation faults</a:t>
            </a:r>
          </a:p>
          <a:p>
            <a:r>
              <a:rPr lang="en-US" altLang="ko-KR" dirty="0" smtClean="0"/>
              <a:t>Device Driver Level</a:t>
            </a:r>
          </a:p>
          <a:p>
            <a:pPr lvl="1"/>
            <a:r>
              <a:rPr lang="en-US" altLang="ko-KR" dirty="0" smtClean="0"/>
              <a:t>Implement swap device driver</a:t>
            </a:r>
            <a:endParaRPr lang="en-US" altLang="ko-KR" dirty="0"/>
          </a:p>
          <a:p>
            <a:r>
              <a:rPr lang="en-US" altLang="ko-KR" dirty="0" smtClean="0"/>
              <a:t>Kernel Level</a:t>
            </a:r>
          </a:p>
          <a:p>
            <a:pPr lvl="1"/>
            <a:r>
              <a:rPr lang="en-US" altLang="ko-KR" dirty="0" smtClean="0"/>
              <a:t>Modify the page fault handler in OS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2400" dirty="0" smtClean="0"/>
              <a:t>S</a:t>
            </a:r>
            <a:r>
              <a:rPr lang="en-US" altLang="ko-KR" sz="2400" dirty="0"/>
              <a:t>. Liang, R. Noronha, and D. Panda. </a:t>
            </a:r>
            <a:r>
              <a:rPr lang="en-US" altLang="ko-KR" sz="2400" b="1" dirty="0"/>
              <a:t>Swapping to remote memory over </a:t>
            </a:r>
            <a:r>
              <a:rPr lang="en-US" altLang="ko-KR" sz="2400" b="1" dirty="0" err="1"/>
              <a:t>InfiniBand</a:t>
            </a:r>
            <a:r>
              <a:rPr lang="en-US" altLang="ko-KR" sz="2400" b="1" dirty="0"/>
              <a:t>: An approach using a high performance network block device</a:t>
            </a:r>
            <a:r>
              <a:rPr lang="en-US" altLang="ko-KR" sz="2400" dirty="0"/>
              <a:t>. In Cluster Computing, 2005. IEEE Intl., pages 1 –10, 2005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H. </a:t>
            </a:r>
            <a:r>
              <a:rPr lang="en-US" altLang="ko-KR" sz="2400" dirty="0" err="1"/>
              <a:t>Midorikawa</a:t>
            </a:r>
            <a:r>
              <a:rPr lang="en-US" altLang="ko-KR" sz="2400" dirty="0"/>
              <a:t>, M. </a:t>
            </a:r>
            <a:r>
              <a:rPr lang="en-US" altLang="ko-KR" sz="2400" dirty="0" err="1"/>
              <a:t>Kurokawa</a:t>
            </a:r>
            <a:r>
              <a:rPr lang="en-US" altLang="ko-KR" sz="2400" dirty="0"/>
              <a:t>, R. </a:t>
            </a:r>
            <a:r>
              <a:rPr lang="en-US" altLang="ko-KR" sz="2400" dirty="0" err="1"/>
              <a:t>Himeno</a:t>
            </a:r>
            <a:r>
              <a:rPr lang="en-US" altLang="ko-KR" sz="2400" dirty="0"/>
              <a:t>, and M. Sato. </a:t>
            </a:r>
            <a:r>
              <a:rPr lang="en-US" altLang="ko-KR" sz="2400" b="1" dirty="0" err="1"/>
              <a:t>DLM</a:t>
            </a:r>
            <a:r>
              <a:rPr lang="en-US" altLang="ko-KR" sz="2400" b="1" dirty="0"/>
              <a:t>: A distributed large memory system using remote memory swapping over cluster nodes.</a:t>
            </a:r>
            <a:r>
              <a:rPr lang="en-US" altLang="ko-KR" sz="2400" dirty="0"/>
              <a:t> In Cluster Computing, 2008 IEEE Intl. Conf. on, pages 268 –273, 2008.</a:t>
            </a:r>
            <a:endParaRPr lang="en-US" altLang="ko-KR" sz="2400" dirty="0" smtClean="0"/>
          </a:p>
          <a:p>
            <a:r>
              <a:rPr lang="en-US" altLang="ko-KR" sz="2400" dirty="0"/>
              <a:t>K. Lim, J. Chang, T. </a:t>
            </a:r>
            <a:r>
              <a:rPr lang="en-US" altLang="ko-KR" sz="2400" dirty="0" err="1"/>
              <a:t>Mudge</a:t>
            </a:r>
            <a:r>
              <a:rPr lang="en-US" altLang="ko-KR" sz="2400" dirty="0"/>
              <a:t>, P. </a:t>
            </a:r>
            <a:r>
              <a:rPr lang="en-US" altLang="ko-KR" sz="2400" dirty="0" err="1"/>
              <a:t>Ranganathan</a:t>
            </a:r>
            <a:r>
              <a:rPr lang="en-US" altLang="ko-KR" sz="2400" dirty="0"/>
              <a:t>, S. K. Reinhardt, and T. F. </a:t>
            </a:r>
            <a:r>
              <a:rPr lang="en-US" altLang="ko-KR" sz="2400" dirty="0" err="1"/>
              <a:t>Wenisch</a:t>
            </a:r>
            <a:r>
              <a:rPr lang="en-US" altLang="ko-KR" sz="2400" dirty="0"/>
              <a:t>. </a:t>
            </a:r>
            <a:r>
              <a:rPr lang="en-US" altLang="ko-KR" sz="2400" b="1" dirty="0"/>
              <a:t>Disaggregated memory for expansion and sharing in blade servers</a:t>
            </a:r>
            <a:r>
              <a:rPr lang="en-US" altLang="ko-KR" sz="2400" dirty="0"/>
              <a:t>. In 36th annual international symposium on Computer architecture, </a:t>
            </a:r>
            <a:r>
              <a:rPr lang="en-US" altLang="ko-KR" sz="2400" dirty="0" err="1"/>
              <a:t>ISCA</a:t>
            </a:r>
            <a:r>
              <a:rPr lang="en-US" altLang="ko-KR" sz="2400" dirty="0"/>
              <a:t> ’09, pages 267–278, New York, NY, USA, 2009. ACM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﻿L. E. Ramos, E. </a:t>
            </a:r>
            <a:r>
              <a:rPr lang="en-US" altLang="ko-KR" sz="2400" dirty="0" err="1"/>
              <a:t>Gorbatov</a:t>
            </a:r>
            <a:r>
              <a:rPr lang="en-US" altLang="ko-KR" sz="2400" dirty="0"/>
              <a:t>, and R. </a:t>
            </a:r>
            <a:r>
              <a:rPr lang="en-US" altLang="ko-KR" sz="2400" dirty="0" err="1"/>
              <a:t>Bianchini</a:t>
            </a:r>
            <a:r>
              <a:rPr lang="en-US" altLang="ko-KR" sz="2400" dirty="0"/>
              <a:t>. </a:t>
            </a:r>
            <a:r>
              <a:rPr lang="en-US" altLang="ko-KR" sz="2400" b="1" dirty="0"/>
              <a:t>Page placement in hybrid memory systems</a:t>
            </a:r>
            <a:r>
              <a:rPr lang="en-US" altLang="ko-KR" sz="2400" dirty="0"/>
              <a:t>. In international conference on </a:t>
            </a:r>
            <a:r>
              <a:rPr lang="en-US" altLang="ko-KR" sz="2400" dirty="0" err="1"/>
              <a:t>Supercomputing,ICS’11,pages</a:t>
            </a:r>
            <a:r>
              <a:rPr lang="en-US" altLang="ko-KR" sz="2400" dirty="0"/>
              <a:t> 85–</a:t>
            </a:r>
            <a:r>
              <a:rPr lang="en-US" altLang="ko-KR" sz="2400" dirty="0" err="1"/>
              <a:t>95,NewYork</a:t>
            </a:r>
            <a:r>
              <a:rPr lang="en-US" altLang="ko-KR" sz="2400" dirty="0"/>
              <a:t>, NY, USA, 2011. ACM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….</a:t>
            </a:r>
            <a:endParaRPr lang="en-US" altLang="ko-KR" sz="2400" dirty="0"/>
          </a:p>
          <a:p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Swapping </a:t>
            </a:r>
            <a:r>
              <a:rPr lang="en-US" altLang="ko-KR" sz="3600" dirty="0"/>
              <a:t>to remote memory over </a:t>
            </a:r>
            <a:r>
              <a:rPr lang="en-US" altLang="ko-KR" sz="3600" dirty="0" err="1" smtClean="0"/>
              <a:t>InfiniBand</a:t>
            </a:r>
            <a:r>
              <a:rPr lang="en-US" altLang="ko-KR" sz="3600" dirty="0" smtClean="0"/>
              <a:t> (2005)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236291"/>
            <a:ext cx="5703143" cy="46920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63552" y="3583210"/>
            <a:ext cx="720080" cy="350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240016" y="1565176"/>
            <a:ext cx="5266184" cy="460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S. Liang, R. Noronha, and D. Panda. (The Ohio State University)</a:t>
            </a:r>
          </a:p>
          <a:p>
            <a:r>
              <a:rPr lang="en-US" altLang="ko-KR" sz="2400" dirty="0" smtClean="0"/>
              <a:t>Implements a swap device driver called </a:t>
            </a:r>
            <a:r>
              <a:rPr lang="en-US" altLang="ko-KR" sz="2400" dirty="0" err="1" smtClean="0"/>
              <a:t>HPBD</a:t>
            </a:r>
            <a:r>
              <a:rPr lang="en-US" altLang="ko-KR" sz="2400" dirty="0" smtClean="0"/>
              <a:t> for swapping remotely</a:t>
            </a:r>
          </a:p>
          <a:p>
            <a:r>
              <a:rPr lang="en-US" altLang="ko-KR" sz="2400" dirty="0" smtClean="0"/>
              <a:t>Uses </a:t>
            </a:r>
            <a:r>
              <a:rPr lang="en-US" altLang="ko-KR" sz="2400" dirty="0" err="1" smtClean="0"/>
              <a:t>RDMA</a:t>
            </a:r>
            <a:endParaRPr lang="en-US" altLang="ko-KR" sz="2400" dirty="0" smtClean="0"/>
          </a:p>
          <a:p>
            <a:r>
              <a:rPr lang="en-US" altLang="ko-KR" sz="2400" dirty="0" smtClean="0"/>
              <a:t>Experimental result (Quicksort)</a:t>
            </a:r>
          </a:p>
          <a:p>
            <a:pPr lvl="1"/>
            <a:r>
              <a:rPr lang="en-US" altLang="ko-KR" sz="2000" dirty="0" smtClean="0"/>
              <a:t>Memory is </a:t>
            </a:r>
            <a:r>
              <a:rPr lang="en-US" altLang="ko-KR" sz="2000" b="1" dirty="0" smtClean="0"/>
              <a:t>1.47</a:t>
            </a:r>
            <a:r>
              <a:rPr lang="en-US" altLang="ko-KR" sz="2000" dirty="0" smtClean="0"/>
              <a:t> times faster than </a:t>
            </a:r>
            <a:r>
              <a:rPr lang="en-US" altLang="ko-KR" sz="2000" dirty="0" err="1" smtClean="0"/>
              <a:t>HPBD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HPBD</a:t>
            </a:r>
            <a:r>
              <a:rPr lang="en-US" altLang="ko-KR" sz="2000" dirty="0" smtClean="0"/>
              <a:t> is </a:t>
            </a:r>
            <a:r>
              <a:rPr lang="en-US" altLang="ko-KR" sz="2000" b="1" dirty="0" smtClean="0"/>
              <a:t>4.5</a:t>
            </a:r>
            <a:r>
              <a:rPr lang="en-US" altLang="ko-KR" sz="2000" dirty="0" smtClean="0"/>
              <a:t> times faster than local disk</a:t>
            </a:r>
          </a:p>
          <a:p>
            <a:pPr lvl="1"/>
            <a:endParaRPr lang="en-US" altLang="ko-KR" sz="20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51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대응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많은 구현 논문이 있으므로 구현 중 가장 적합한 솔루션을 실제로 구현</a:t>
            </a:r>
            <a:endParaRPr lang="en-US" altLang="ko-KR" dirty="0" smtClean="0"/>
          </a:p>
          <a:p>
            <a:pPr lvl="1"/>
            <a:r>
              <a:rPr lang="ko-KR" altLang="en-US" dirty="0"/>
              <a:t>이미 구현된 논문들을 조사 </a:t>
            </a:r>
            <a:r>
              <a:rPr lang="ko-KR" altLang="en-US" dirty="0" smtClean="0"/>
              <a:t>해보고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구현 하다 보면 </a:t>
            </a:r>
            <a:r>
              <a:rPr lang="en-US" altLang="ko-KR" dirty="0" smtClean="0"/>
              <a:t>issue</a:t>
            </a:r>
            <a:r>
              <a:rPr lang="ko-KR" altLang="en-US" dirty="0" smtClean="0"/>
              <a:t>가 생길 지도</a:t>
            </a:r>
            <a:r>
              <a:rPr lang="en-US" altLang="ko-KR" dirty="0" smtClean="0"/>
              <a:t>…?</a:t>
            </a:r>
          </a:p>
          <a:p>
            <a:r>
              <a:rPr lang="ko-KR" altLang="en-US" dirty="0" smtClean="0"/>
              <a:t>새로운 방향이 없는지 고민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SnuCL</a:t>
            </a:r>
            <a:r>
              <a:rPr lang="ko-KR" altLang="en-US" dirty="0" smtClean="0"/>
              <a:t>과 연관 지어 개선할 점이 있는지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특성과 연관 지어 개선할 점이 있는지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Moonshot</a:t>
            </a:r>
            <a:r>
              <a:rPr lang="ko-KR" altLang="en-US" dirty="0" smtClean="0"/>
              <a:t>에 특화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File Management Infrastructure  for Big Data Applications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“Bring computation to data”</a:t>
            </a:r>
          </a:p>
          <a:p>
            <a:pPr lvl="1"/>
            <a:r>
              <a:rPr lang="en-US" altLang="ko-KR" dirty="0" smtClean="0"/>
              <a:t>Big Data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옮기는 것보다 </a:t>
            </a:r>
            <a:r>
              <a:rPr lang="en-US" altLang="ko-KR" dirty="0" smtClean="0"/>
              <a:t>Computation</a:t>
            </a:r>
            <a:r>
              <a:rPr lang="ko-KR" altLang="en-US" dirty="0" smtClean="0"/>
              <a:t>을 옮기는 것이 비용이 저렴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shared file system such as </a:t>
            </a:r>
            <a:r>
              <a:rPr lang="en-US" altLang="ko-KR" dirty="0" err="1" smtClean="0"/>
              <a:t>Lustre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NFS</a:t>
            </a:r>
            <a:r>
              <a:rPr lang="en-US" altLang="ko-KR" dirty="0" smtClean="0"/>
              <a:t>, …</a:t>
            </a:r>
          </a:p>
          <a:p>
            <a:pPr lvl="2"/>
            <a:r>
              <a:rPr lang="en-US" altLang="ko-KR" dirty="0" smtClean="0"/>
              <a:t>Advantage: Flexible computing on shared data</a:t>
            </a:r>
          </a:p>
          <a:p>
            <a:pPr lvl="2"/>
            <a:r>
              <a:rPr lang="en-US" altLang="ko-KR" dirty="0" smtClean="0"/>
              <a:t>Disadvantage: Cannot bring computation to data</a:t>
            </a:r>
          </a:p>
          <a:p>
            <a:pPr lvl="1"/>
            <a:r>
              <a:rPr lang="en-US" altLang="ko-KR" dirty="0" smtClean="0"/>
              <a:t>Distribute</a:t>
            </a:r>
            <a:r>
              <a:rPr lang="ko-KR" altLang="en-US" dirty="0" smtClean="0"/>
              <a:t> </a:t>
            </a:r>
            <a:r>
              <a:rPr lang="en-US" altLang="ko-KR" dirty="0" smtClean="0"/>
              <a:t>a file on the shared file system to the local storage of compute nodes to take the advantage of “Bring computation to data”</a:t>
            </a:r>
          </a:p>
          <a:p>
            <a:pPr lvl="1"/>
            <a:r>
              <a:rPr lang="en-US" altLang="ko-KR" dirty="0" smtClean="0"/>
              <a:t>Large data set -&gt; Smaller data subsets</a:t>
            </a:r>
          </a:p>
          <a:p>
            <a:pPr lvl="2"/>
            <a:r>
              <a:rPr lang="en-US" altLang="ko-KR" dirty="0" smtClean="0"/>
              <a:t>Provide the scalability and data locality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2015-03-30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Center for Manycore Programming and ManyCoreSoft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E033-B5DB-4AFD-8204-4EF8947D3F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ManyCoreSoft Color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A78B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+ Calibri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P서식.potx" id="{69F9FA15-2CD9-4334-9FCA-BB4E34CDD6C4}" vid="{A6659482-3533-441F-85BC-2D8B82200A8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5848</TotalTime>
  <Words>1740</Words>
  <Application>Microsoft Office PowerPoint</Application>
  <PresentationFormat>와이드스크린</PresentationFormat>
  <Paragraphs>376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</vt:lpstr>
      <vt:lpstr>나눔고딕</vt:lpstr>
      <vt:lpstr>Consolas</vt:lpstr>
      <vt:lpstr>Calibri</vt:lpstr>
      <vt:lpstr>맑은 고딕</vt:lpstr>
      <vt:lpstr>Office 테마</vt:lpstr>
      <vt:lpstr>Network Memory</vt:lpstr>
      <vt:lpstr>Motivation</vt:lpstr>
      <vt:lpstr>Overview</vt:lpstr>
      <vt:lpstr>3가지 구현 방법</vt:lpstr>
      <vt:lpstr>하지만…</vt:lpstr>
      <vt:lpstr>Swapping to remote memory over InfiniBand (2005)</vt:lpstr>
      <vt:lpstr>대응 방안</vt:lpstr>
      <vt:lpstr>File Management Infrastructure  for Big Data Applications</vt:lpstr>
      <vt:lpstr>Motivation</vt:lpstr>
      <vt:lpstr>Distribution</vt:lpstr>
      <vt:lpstr>Distribution</vt:lpstr>
      <vt:lpstr>Hadoop File System</vt:lpstr>
      <vt:lpstr>3가지 방법</vt:lpstr>
      <vt:lpstr>Distributed File Management Infra</vt:lpstr>
      <vt:lpstr>Case Study</vt:lpstr>
      <vt:lpstr>PowerPoint 프레젠테이션</vt:lpstr>
      <vt:lpstr>당면 과제</vt:lpstr>
      <vt:lpstr>메모리 부족</vt:lpstr>
      <vt:lpstr>OpenCL(SnuCL) Application 실행 패턴</vt:lpstr>
      <vt:lpstr>데이터 초기화 및 세팅</vt:lpstr>
      <vt:lpstr>데이터 초기화 및 세팅</vt:lpstr>
      <vt:lpstr>File I/O API 제공</vt:lpstr>
      <vt:lpstr>Memory 할당 API 제공</vt:lpstr>
      <vt:lpstr>Memory Management</vt:lpstr>
      <vt:lpstr>SnuCL-D 호스트 프로그램</vt:lpstr>
      <vt:lpstr>SnuCL-D 호스트 프로그램</vt:lpstr>
      <vt:lpstr>추가적인 Idea</vt:lpstr>
      <vt:lpstr>Decoupled I/O for Data-Intensive High Performance Computing, Chao Chen et al, Texas Tech University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Manycore Programming and ManyCoreSoft</dc:title>
  <dc:creator>gangwon</dc:creator>
  <cp:lastModifiedBy>jhp</cp:lastModifiedBy>
  <cp:revision>1525</cp:revision>
  <dcterms:created xsi:type="dcterms:W3CDTF">2014-05-20T08:50:57Z</dcterms:created>
  <dcterms:modified xsi:type="dcterms:W3CDTF">2015-04-10T04:34:23Z</dcterms:modified>
</cp:coreProperties>
</file>