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20"/>
  </p:notesMasterIdLst>
  <p:sldIdLst>
    <p:sldId id="623" r:id="rId2"/>
    <p:sldId id="643" r:id="rId3"/>
    <p:sldId id="672" r:id="rId4"/>
    <p:sldId id="673" r:id="rId5"/>
    <p:sldId id="674" r:id="rId6"/>
    <p:sldId id="675" r:id="rId7"/>
    <p:sldId id="676" r:id="rId8"/>
    <p:sldId id="677" r:id="rId9"/>
    <p:sldId id="678" r:id="rId10"/>
    <p:sldId id="679" r:id="rId11"/>
    <p:sldId id="680" r:id="rId12"/>
    <p:sldId id="681" r:id="rId13"/>
    <p:sldId id="682" r:id="rId14"/>
    <p:sldId id="683" r:id="rId15"/>
    <p:sldId id="684" r:id="rId16"/>
    <p:sldId id="685" r:id="rId17"/>
    <p:sldId id="686" r:id="rId18"/>
    <p:sldId id="687" r:id="rId19"/>
    <p:sldId id="688" r:id="rId20"/>
    <p:sldId id="689" r:id="rId21"/>
    <p:sldId id="690" r:id="rId22"/>
    <p:sldId id="691" r:id="rId23"/>
    <p:sldId id="692" r:id="rId24"/>
    <p:sldId id="693" r:id="rId25"/>
    <p:sldId id="694" r:id="rId26"/>
    <p:sldId id="695" r:id="rId27"/>
    <p:sldId id="696" r:id="rId28"/>
    <p:sldId id="697" r:id="rId29"/>
    <p:sldId id="698" r:id="rId30"/>
    <p:sldId id="699" r:id="rId31"/>
    <p:sldId id="700" r:id="rId32"/>
    <p:sldId id="701" r:id="rId33"/>
    <p:sldId id="543" r:id="rId34"/>
    <p:sldId id="545" r:id="rId35"/>
    <p:sldId id="546" r:id="rId36"/>
    <p:sldId id="547" r:id="rId37"/>
    <p:sldId id="553" r:id="rId38"/>
    <p:sldId id="556" r:id="rId39"/>
    <p:sldId id="557" r:id="rId40"/>
    <p:sldId id="558" r:id="rId41"/>
    <p:sldId id="565" r:id="rId42"/>
    <p:sldId id="566" r:id="rId43"/>
    <p:sldId id="567" r:id="rId44"/>
    <p:sldId id="568" r:id="rId45"/>
    <p:sldId id="569" r:id="rId46"/>
    <p:sldId id="570" r:id="rId47"/>
    <p:sldId id="571" r:id="rId48"/>
    <p:sldId id="572" r:id="rId49"/>
    <p:sldId id="573" r:id="rId50"/>
    <p:sldId id="574" r:id="rId51"/>
    <p:sldId id="575" r:id="rId52"/>
    <p:sldId id="702" r:id="rId53"/>
    <p:sldId id="703" r:id="rId54"/>
    <p:sldId id="704" r:id="rId55"/>
    <p:sldId id="705" r:id="rId56"/>
    <p:sldId id="706" r:id="rId57"/>
    <p:sldId id="707" r:id="rId58"/>
    <p:sldId id="708" r:id="rId59"/>
    <p:sldId id="709" r:id="rId60"/>
    <p:sldId id="710" r:id="rId61"/>
    <p:sldId id="711" r:id="rId62"/>
    <p:sldId id="712" r:id="rId63"/>
    <p:sldId id="713" r:id="rId64"/>
    <p:sldId id="714" r:id="rId65"/>
    <p:sldId id="715" r:id="rId66"/>
    <p:sldId id="716" r:id="rId67"/>
    <p:sldId id="717" r:id="rId68"/>
    <p:sldId id="718" r:id="rId69"/>
    <p:sldId id="719" r:id="rId70"/>
    <p:sldId id="720" r:id="rId71"/>
    <p:sldId id="721" r:id="rId72"/>
    <p:sldId id="722" r:id="rId73"/>
    <p:sldId id="723" r:id="rId74"/>
    <p:sldId id="724" r:id="rId75"/>
    <p:sldId id="725" r:id="rId76"/>
    <p:sldId id="726" r:id="rId77"/>
    <p:sldId id="727" r:id="rId78"/>
    <p:sldId id="728" r:id="rId79"/>
    <p:sldId id="729" r:id="rId80"/>
    <p:sldId id="730" r:id="rId81"/>
    <p:sldId id="731" r:id="rId82"/>
    <p:sldId id="732" r:id="rId83"/>
    <p:sldId id="733" r:id="rId84"/>
    <p:sldId id="544" r:id="rId85"/>
    <p:sldId id="576" r:id="rId86"/>
    <p:sldId id="577" r:id="rId87"/>
    <p:sldId id="578" r:id="rId88"/>
    <p:sldId id="579" r:id="rId89"/>
    <p:sldId id="580" r:id="rId90"/>
    <p:sldId id="581" r:id="rId91"/>
    <p:sldId id="582" r:id="rId92"/>
    <p:sldId id="583" r:id="rId93"/>
    <p:sldId id="584" r:id="rId94"/>
    <p:sldId id="585" r:id="rId95"/>
    <p:sldId id="586" r:id="rId96"/>
    <p:sldId id="587" r:id="rId97"/>
    <p:sldId id="588" r:id="rId98"/>
    <p:sldId id="589" r:id="rId99"/>
    <p:sldId id="590" r:id="rId100"/>
    <p:sldId id="591" r:id="rId101"/>
    <p:sldId id="592" r:id="rId102"/>
    <p:sldId id="593" r:id="rId103"/>
    <p:sldId id="594" r:id="rId104"/>
    <p:sldId id="595" r:id="rId105"/>
    <p:sldId id="596" r:id="rId106"/>
    <p:sldId id="597" r:id="rId107"/>
    <p:sldId id="598" r:id="rId108"/>
    <p:sldId id="599" r:id="rId109"/>
    <p:sldId id="600" r:id="rId110"/>
    <p:sldId id="601" r:id="rId111"/>
    <p:sldId id="602" r:id="rId112"/>
    <p:sldId id="603" r:id="rId113"/>
    <p:sldId id="604" r:id="rId114"/>
    <p:sldId id="606" r:id="rId115"/>
    <p:sldId id="607" r:id="rId116"/>
    <p:sldId id="608" r:id="rId117"/>
    <p:sldId id="609" r:id="rId118"/>
    <p:sldId id="610" r:id="rId1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71" autoAdjust="0"/>
  </p:normalViewPr>
  <p:slideViewPr>
    <p:cSldViewPr>
      <p:cViewPr varScale="1">
        <p:scale>
          <a:sx n="100" d="100"/>
          <a:sy n="100" d="100"/>
        </p:scale>
        <p:origin x="-19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D4844-81F1-446A-97B8-54AB0D050AA8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F541E-15DA-4669-9121-E1091DE0D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add epoch label, eliminate lock/unlock?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Taschi</a:t>
            </a:r>
            <a:r>
              <a:rPr lang="en-US" dirty="0" smtClean="0"/>
              <a:t>: </a:t>
            </a:r>
            <a:r>
              <a:rPr lang="en-US" dirty="0" err="1" smtClean="0"/>
              <a:t>sieht</a:t>
            </a:r>
            <a:r>
              <a:rPr lang="en-US" dirty="0" smtClean="0"/>
              <a:t> </a:t>
            </a:r>
            <a:r>
              <a:rPr lang="en-US" dirty="0" err="1" smtClean="0"/>
              <a:t>seltsam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Figure: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</p:spPr>
        <p:txBody>
          <a:bodyPr lIns="89706" tIns="44853" rIns="89706" bIns="44853"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2191"/>
            <a:ext cx="5027414" cy="4115405"/>
          </a:xfrm>
        </p:spPr>
        <p:txBody>
          <a:bodyPr lIns="89922" tIns="44961" rIns="89922" bIns="44961"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3" rIns="91424" bIns="45713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69938" indent="-29527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85863" indent="-23812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60525" indent="-23812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133600" indent="-236538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908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0480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5052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9624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/>
            <a:fld id="{D851BA8A-775C-4958-8EC5-60228355AA79}" type="slidenum">
              <a:rPr lang="en-US" sz="1100"/>
              <a:pPr algn="r"/>
              <a:t>19</a:t>
            </a:fld>
            <a:endParaRPr lang="en-US" sz="1100"/>
          </a:p>
        </p:txBody>
      </p:sp>
      <p:sp>
        <p:nvSpPr>
          <p:cNvPr id="642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4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</p:spPr>
        <p:txBody>
          <a:bodyPr lIns="91424" tIns="45713" rIns="91424" bIns="45713"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3" rIns="91424" bIns="45713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69938" indent="-29527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85863" indent="-23812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60525" indent="-23812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133600" indent="-236538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908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0480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5052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9624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/>
            <a:fld id="{8AD5F1A9-E2B0-43E5-B6B8-8B0BA71E5A52}" type="slidenum">
              <a:rPr lang="en-US" sz="1100"/>
              <a:pPr algn="r"/>
              <a:t>20</a:t>
            </a:fld>
            <a:endParaRPr lang="en-US" sz="1100"/>
          </a:p>
        </p:txBody>
      </p:sp>
      <p:sp>
        <p:nvSpPr>
          <p:cNvPr id="64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4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</p:spPr>
        <p:txBody>
          <a:bodyPr lIns="91424" tIns="45713" rIns="91424" bIns="45713"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2191"/>
            <a:ext cx="5027414" cy="4115405"/>
          </a:xfrm>
        </p:spPr>
        <p:txBody>
          <a:bodyPr lIns="89922" tIns="44961" rIns="89922" bIns="44961"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PEX – </a:t>
            </a:r>
            <a:r>
              <a:rPr lang="en-US" dirty="0" err="1" smtClean="0"/>
              <a:t>All_to_all</a:t>
            </a:r>
            <a:endParaRPr lang="en-US" dirty="0" smtClean="0"/>
          </a:p>
          <a:p>
            <a:r>
              <a:rPr lang="en-US" dirty="0" smtClean="0"/>
              <a:t>PCS – </a:t>
            </a:r>
            <a:r>
              <a:rPr lang="en-US" dirty="0" err="1" smtClean="0"/>
              <a:t>Reduce_scatter</a:t>
            </a:r>
            <a:endParaRPr lang="en-US" dirty="0" smtClean="0"/>
          </a:p>
          <a:p>
            <a:r>
              <a:rPr lang="en-US" dirty="0" smtClean="0"/>
              <a:t>NBX</a:t>
            </a:r>
            <a:r>
              <a:rPr lang="en-US" baseline="0" dirty="0" smtClean="0"/>
              <a:t> – ISSEND / IBARRIER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69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blocks</a:t>
            </a:r>
            <a:r>
              <a:rPr lang="en-US" baseline="0" dirty="0" smtClean="0"/>
              <a:t> and compute/transmit in a more pipelined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505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9370"/>
            <a:ext cx="1981200" cy="795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0" y="6324600"/>
            <a:ext cx="9144000" cy="530225"/>
            <a:chOff x="0" y="6324600"/>
            <a:chExt cx="9144000" cy="530225"/>
          </a:xfrm>
        </p:grpSpPr>
        <p:pic>
          <p:nvPicPr>
            <p:cNvPr id="1032" name="Picture 5" descr="slide footer_blue_646.jp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0" y="6324600"/>
              <a:ext cx="9144000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Isosceles Triangle 8"/>
            <p:cNvSpPr/>
            <p:nvPr userDrawn="1"/>
          </p:nvSpPr>
          <p:spPr bwMode="auto">
            <a:xfrm>
              <a:off x="152400" y="6477000"/>
              <a:ext cx="304800" cy="3048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C00000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bg2">
              <a:lumMod val="10000"/>
            </a:schemeClr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bg2">
              <a:lumMod val="10000"/>
            </a:schemeClr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bg2">
              <a:lumMod val="10000"/>
            </a:schemeClr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~balaji" TargetMode="External"/><Relationship Id="rId2" Type="http://schemas.openxmlformats.org/officeDocument/2006/relationships/hyperlink" Target="mailto:balaji@mcs.a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htor.inf.ethz.ch/" TargetMode="External"/><Relationship Id="rId5" Type="http://schemas.openxmlformats.org/officeDocument/2006/relationships/hyperlink" Target="mailto:htor@inf.ethz.ch" TargetMode="External"/><Relationship Id="rId4" Type="http://schemas.openxmlformats.org/officeDocument/2006/relationships/hyperlink" Target="http://www.mcs.anl.gov/~balaji/tmp/2013-06-11-ics-mpi.pptx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-mpi.org/" TargetMode="External"/><Relationship Id="rId3" Type="http://schemas.openxmlformats.org/officeDocument/2006/relationships/hyperlink" Target="http://www.mpich.org/" TargetMode="External"/><Relationship Id="rId7" Type="http://schemas.openxmlformats.org/officeDocument/2006/relationships/hyperlink" Target="http://software.intel.com/en-us/intel-mpi-library/" TargetMode="External"/><Relationship Id="rId2" Type="http://schemas.openxmlformats.org/officeDocument/2006/relationships/hyperlink" Target="http://www.mpi-forum.org/docs/doc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vapich.cse.ohio-state.edu/" TargetMode="External"/><Relationship Id="rId5" Type="http://schemas.openxmlformats.org/officeDocument/2006/relationships/hyperlink" Target="http://www.mpi-forum.org/" TargetMode="External"/><Relationship Id="rId4" Type="http://schemas.openxmlformats.org/officeDocument/2006/relationships/hyperlink" Target="mailto:discuss@mpich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pacbell.net/ouster/threads.pdf" TargetMode="External"/><Relationship Id="rId2" Type="http://schemas.openxmlformats.org/officeDocument/2006/relationships/hyperlink" Target="http://ptolemy.eecs.berkeley.edu/publications/papers/06/problemwithThre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logs.mozillazine.org/roc/archives/2005/12/night_of_the_living_threads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mpi" TargetMode="External"/><Relationship Id="rId2" Type="http://schemas.openxmlformats.org/officeDocument/2006/relationships/hyperlink" Target="http://www.mpi-forum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4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838" y="1295400"/>
            <a:ext cx="7696200" cy="10699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Advanced MPI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352800"/>
            <a:ext cx="3581400" cy="129540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1600" b="1" i="1" dirty="0" err="1" smtClean="0">
                <a:solidFill>
                  <a:srgbClr val="C00000"/>
                </a:solidFill>
              </a:rPr>
              <a:t>Pavan</a:t>
            </a:r>
            <a:r>
              <a:rPr lang="en-US" sz="1600" b="1" i="1" dirty="0" smtClean="0">
                <a:solidFill>
                  <a:srgbClr val="C00000"/>
                </a:solidFill>
              </a:rPr>
              <a:t> </a:t>
            </a:r>
            <a:r>
              <a:rPr lang="en-US" sz="1600" b="1" i="1" dirty="0" err="1" smtClean="0">
                <a:solidFill>
                  <a:srgbClr val="C00000"/>
                </a:solidFill>
              </a:rPr>
              <a:t>Balaji</a:t>
            </a:r>
            <a:endParaRPr lang="en-US" sz="1600" b="1" i="1" dirty="0" smtClean="0">
              <a:solidFill>
                <a:srgbClr val="C000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 smtClean="0">
                <a:solidFill>
                  <a:srgbClr val="00B050"/>
                </a:solidFill>
              </a:rPr>
              <a:t>Argonne National Laboratory</a:t>
            </a:r>
          </a:p>
          <a:p>
            <a:pPr algn="ctr">
              <a:spcBef>
                <a:spcPts val="0"/>
              </a:spcBef>
            </a:pPr>
            <a:r>
              <a:rPr lang="en-US" sz="1600" i="1" dirty="0" smtClean="0">
                <a:solidFill>
                  <a:srgbClr val="00B050"/>
                </a:solidFill>
              </a:rPr>
              <a:t>Email: </a:t>
            </a:r>
            <a:r>
              <a:rPr lang="en-US" sz="1600" i="1" dirty="0" smtClean="0">
                <a:solidFill>
                  <a:srgbClr val="00B050"/>
                </a:solidFill>
                <a:hlinkClick r:id="rId2"/>
              </a:rPr>
              <a:t>balaji@mcs.anl.gov</a:t>
            </a:r>
            <a:endParaRPr lang="en-US" sz="1600" i="1" dirty="0" smtClean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 smtClean="0">
                <a:solidFill>
                  <a:srgbClr val="00B050"/>
                </a:solidFill>
              </a:rPr>
              <a:t>Web: </a:t>
            </a:r>
            <a:r>
              <a:rPr lang="en-US" sz="1600" i="1" dirty="0" smtClean="0">
                <a:solidFill>
                  <a:srgbClr val="00B050"/>
                </a:solidFill>
                <a:hlinkClick r:id="rId3"/>
              </a:rPr>
              <a:t>http://www.mcs.anl.gov/~balaji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143000" y="198120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Slides are available at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  <a:hlinkClick r:id="rId4"/>
              </a:rPr>
              <a:t>http://www.mcs.anl.gov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hlinkClick r:id="rId4"/>
              </a:rPr>
              <a:t>/~balaji/tmp/2013-06-11-ics-mpi.pptx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4953000" y="3352800"/>
            <a:ext cx="3581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1F497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Torsten</a:t>
            </a:r>
            <a:r>
              <a:rPr kumimoji="0" 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Hoefler</a:t>
            </a:r>
            <a:endParaRPr kumimoji="0" lang="en-US" sz="1600" b="1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sz="1600" i="1" kern="0" dirty="0" smtClean="0">
                <a:solidFill>
                  <a:srgbClr val="00B050"/>
                </a:solidFill>
              </a:rPr>
              <a:t>ETH, Zurich</a:t>
            </a:r>
          </a:p>
          <a:p>
            <a:pPr lvl="0" algn="ctr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sz="1600" i="1" kern="0" dirty="0" smtClean="0">
                <a:solidFill>
                  <a:srgbClr val="00B050"/>
                </a:solidFill>
              </a:rPr>
              <a:t>Email: </a:t>
            </a:r>
            <a:r>
              <a:rPr lang="en-US" sz="1600" i="1" kern="0" dirty="0">
                <a:solidFill>
                  <a:srgbClr val="00B050"/>
                </a:solidFill>
                <a:hlinkClick r:id="rId5"/>
              </a:rPr>
              <a:t>htor@inf.ethz.ch</a:t>
            </a:r>
            <a:endParaRPr lang="en-US" sz="1600" i="1" kern="0" dirty="0" smtClean="0">
              <a:solidFill>
                <a:srgbClr val="00B050"/>
              </a:solidFill>
            </a:endParaRPr>
          </a:p>
          <a:p>
            <a:pPr lvl="0" algn="ctr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sz="1600" i="1" kern="0" dirty="0" smtClean="0">
                <a:solidFill>
                  <a:srgbClr val="00B050"/>
                </a:solidFill>
              </a:rPr>
              <a:t>Web: </a:t>
            </a:r>
            <a:r>
              <a:rPr lang="en-US" sz="1600" i="1" kern="0" dirty="0">
                <a:solidFill>
                  <a:srgbClr val="00B050"/>
                </a:solidFill>
                <a:hlinkClick r:id="rId6"/>
              </a:rPr>
              <a:t>http://htor.inf.ethz.ch/</a:t>
            </a: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6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Collective Routines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Many Routines:  </a:t>
            </a:r>
            <a:r>
              <a:rPr lang="en-US" sz="2000" b="1" dirty="0" smtClean="0">
                <a:latin typeface="Courier New" pitchFamily="49" charset="0"/>
              </a:rPr>
              <a:t>MPI_ALLGATHER, MPI_ALLGATHERV, MPI_ALLREDUCE, MPI_ALLTOALL, MPI_ALLTOALLV, MPI_BCAST, MPI_GATHER, MPI_GATHERV, MPI_REDUCE, MPI_REDUCESCATTER, MPI_SCAN, MPI_SCATTER, MPI_SCATTERV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200" b="1" dirty="0" smtClean="0">
                <a:latin typeface="Courier New" pitchFamily="49" charset="0"/>
              </a:rPr>
              <a:t>“All”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/>
              <a:t>versions deliver results to all participating </a:t>
            </a:r>
            <a:r>
              <a:rPr lang="en-US" sz="2200" dirty="0" smtClean="0"/>
              <a:t>processes</a:t>
            </a:r>
            <a:endParaRPr lang="en-US" sz="2200" dirty="0"/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“V”</a:t>
            </a:r>
            <a:r>
              <a:rPr lang="en-US" sz="2200" dirty="0" smtClean="0"/>
              <a:t> versions (stands for vector) </a:t>
            </a:r>
            <a:r>
              <a:rPr lang="en-US" sz="2200" dirty="0"/>
              <a:t>allow the hunks to have different </a:t>
            </a:r>
            <a:r>
              <a:rPr lang="en-US" sz="2200" dirty="0" smtClean="0"/>
              <a:t>sizes</a:t>
            </a:r>
            <a:endParaRPr lang="en-US" sz="2200" dirty="0"/>
          </a:p>
          <a:p>
            <a:r>
              <a:rPr lang="en-US" sz="2000" b="1" dirty="0" smtClean="0">
                <a:latin typeface="Courier New" pitchFamily="49" charset="0"/>
              </a:rPr>
              <a:t>MPI_ALLREDUCE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49" charset="0"/>
              </a:rPr>
              <a:t>MPI_REDUCE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49" charset="0"/>
              </a:rPr>
              <a:t>MPI_REDUCESCATTER</a:t>
            </a:r>
            <a:r>
              <a:rPr lang="en-US" sz="2200" dirty="0" smtClean="0"/>
              <a:t>, </a:t>
            </a:r>
            <a:r>
              <a:rPr lang="en-US" sz="2200" dirty="0"/>
              <a:t>and </a:t>
            </a:r>
            <a:r>
              <a:rPr lang="en-US" sz="2000" b="1" dirty="0" smtClean="0">
                <a:latin typeface="Courier New" pitchFamily="49" charset="0"/>
              </a:rPr>
              <a:t>MPI_SCAN</a:t>
            </a:r>
            <a:r>
              <a:rPr lang="en-US" sz="2200" dirty="0" smtClean="0"/>
              <a:t> </a:t>
            </a:r>
            <a:r>
              <a:rPr lang="en-US" sz="2200" dirty="0"/>
              <a:t>take both built-in and user-defined combiner </a:t>
            </a:r>
            <a:r>
              <a:rPr lang="en-US" sz="2200" dirty="0" smtClean="0"/>
              <a:t>functions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MPI_Dist_graph_create_adjacent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Autofit/>
          </a:bodyPr>
          <a:lstStyle/>
          <a:p>
            <a:pPr lvl="1"/>
            <a:endParaRPr lang="en-US" sz="2400" dirty="0" smtClean="0"/>
          </a:p>
          <a:p>
            <a:pPr lvl="2"/>
            <a:endParaRPr lang="en-US" sz="2000" dirty="0" smtClean="0"/>
          </a:p>
          <a:p>
            <a:r>
              <a:rPr lang="en-US" sz="2800" dirty="0" err="1" smtClean="0"/>
              <a:t>indegree</a:t>
            </a:r>
            <a:r>
              <a:rPr lang="en-US" sz="2800" dirty="0" smtClean="0"/>
              <a:t>, sources, ~weights – source proc. Spec.</a:t>
            </a:r>
          </a:p>
          <a:p>
            <a:r>
              <a:rPr lang="en-US" sz="2800" dirty="0" err="1" smtClean="0"/>
              <a:t>outdegree</a:t>
            </a:r>
            <a:r>
              <a:rPr lang="en-US" sz="2800" dirty="0" smtClean="0"/>
              <a:t>, destinations, ~weights – </a:t>
            </a:r>
            <a:r>
              <a:rPr lang="en-US" sz="2800" dirty="0" err="1" smtClean="0"/>
              <a:t>dest</a:t>
            </a:r>
            <a:r>
              <a:rPr lang="en-US" sz="2800" dirty="0" smtClean="0"/>
              <a:t>. proc. spec.</a:t>
            </a:r>
          </a:p>
          <a:p>
            <a:r>
              <a:rPr lang="en-US" sz="2800" dirty="0" smtClean="0"/>
              <a:t>info, reorder, </a:t>
            </a:r>
            <a:r>
              <a:rPr lang="en-US" sz="2800" dirty="0" err="1" smtClean="0"/>
              <a:t>comm_dist_graph</a:t>
            </a:r>
            <a:r>
              <a:rPr lang="en-US" sz="2800" dirty="0" smtClean="0"/>
              <a:t> – as usual</a:t>
            </a:r>
          </a:p>
          <a:p>
            <a:r>
              <a:rPr lang="en-US" sz="2800" dirty="0" smtClean="0"/>
              <a:t>directed graph</a:t>
            </a:r>
          </a:p>
          <a:p>
            <a:r>
              <a:rPr lang="en-US" sz="2800" dirty="0" smtClean="0"/>
              <a:t>Each edge is specified twice, once as out-edge (at the source) and once as in-edge (at the </a:t>
            </a:r>
            <a:r>
              <a:rPr lang="en-US" sz="2800" dirty="0" err="1" smtClean="0"/>
              <a:t>dest</a:t>
            </a:r>
            <a:r>
              <a:rPr lang="en-US" sz="2800" dirty="0" smtClean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8686800" cy="1569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MPI_Dist_graph_create_adjacent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comm_old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indegree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const int sources[], const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sourceweights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[],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outdegree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const int destinations[], const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destweights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[],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MPI_Info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info,int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reorder,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comm_dist_graph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248400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al.: The Scalable Process Topology Interface of MPI 2.2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MPI_Dist_graph_create_adjacent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0:</a:t>
            </a:r>
          </a:p>
          <a:p>
            <a:pPr lvl="1"/>
            <a:r>
              <a:rPr lang="en-US" dirty="0" err="1" smtClean="0"/>
              <a:t>Indegree</a:t>
            </a:r>
            <a:r>
              <a:rPr lang="en-US" dirty="0" smtClean="0"/>
              <a:t>: 0</a:t>
            </a:r>
          </a:p>
          <a:p>
            <a:pPr lvl="1"/>
            <a:r>
              <a:rPr lang="en-US" dirty="0" err="1" smtClean="0"/>
              <a:t>Outdegree</a:t>
            </a:r>
            <a:r>
              <a:rPr lang="en-US" dirty="0" smtClean="0"/>
              <a:t>: </a:t>
            </a:r>
            <a:r>
              <a:rPr lang="en-US" dirty="0" smtClean="0"/>
              <a:t>2</a:t>
            </a:r>
            <a:endParaRPr lang="en-US" dirty="0" smtClean="0"/>
          </a:p>
          <a:p>
            <a:pPr lvl="1"/>
            <a:r>
              <a:rPr lang="en-US" dirty="0" err="1" smtClean="0"/>
              <a:t>Dests</a:t>
            </a:r>
            <a:r>
              <a:rPr lang="en-US" dirty="0" smtClean="0"/>
              <a:t>: {3,1}</a:t>
            </a:r>
          </a:p>
          <a:p>
            <a:r>
              <a:rPr lang="en-US" dirty="0" smtClean="0"/>
              <a:t>Process 1:</a:t>
            </a:r>
          </a:p>
          <a:p>
            <a:pPr lvl="1"/>
            <a:r>
              <a:rPr lang="en-US" dirty="0" err="1" smtClean="0"/>
              <a:t>Indegree</a:t>
            </a:r>
            <a:r>
              <a:rPr lang="en-US" dirty="0" smtClean="0"/>
              <a:t>: 3</a:t>
            </a:r>
          </a:p>
          <a:p>
            <a:pPr lvl="1"/>
            <a:r>
              <a:rPr lang="en-US" dirty="0" err="1" smtClean="0"/>
              <a:t>Outdegree</a:t>
            </a:r>
            <a:r>
              <a:rPr lang="en-US" dirty="0" smtClean="0"/>
              <a:t>: 2</a:t>
            </a:r>
          </a:p>
          <a:p>
            <a:pPr lvl="1"/>
            <a:r>
              <a:rPr lang="en-US" dirty="0" smtClean="0"/>
              <a:t>Sources: {4,0,2}</a:t>
            </a:r>
          </a:p>
          <a:p>
            <a:pPr lvl="1"/>
            <a:r>
              <a:rPr lang="en-US" dirty="0" err="1" smtClean="0"/>
              <a:t>Dests</a:t>
            </a:r>
            <a:r>
              <a:rPr lang="en-US" dirty="0" smtClean="0"/>
              <a:t>: {3,4}</a:t>
            </a:r>
          </a:p>
          <a:p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pic>
        <p:nvPicPr>
          <p:cNvPr id="9" name="Picture 8" descr="mpi_graph_exp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1752600"/>
            <a:ext cx="4383643" cy="298259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6248400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al.: The Scalable Process Topology Interface of MPI 2.2</a:t>
            </a:r>
            <a:endParaRPr lang="en-US" sz="14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MPI_Dist_graph_create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n – number of source nodes</a:t>
            </a:r>
          </a:p>
          <a:p>
            <a:r>
              <a:rPr lang="en-US" dirty="0" smtClean="0"/>
              <a:t>sources – n source nodes </a:t>
            </a:r>
          </a:p>
          <a:p>
            <a:r>
              <a:rPr lang="en-US" dirty="0" smtClean="0"/>
              <a:t>degrees – number of edges for each source</a:t>
            </a:r>
          </a:p>
          <a:p>
            <a:r>
              <a:rPr lang="en-US" dirty="0" smtClean="0"/>
              <a:t>destinations, weights – </a:t>
            </a:r>
            <a:r>
              <a:rPr lang="en-US" dirty="0" err="1" smtClean="0"/>
              <a:t>dest</a:t>
            </a:r>
            <a:r>
              <a:rPr lang="en-US" dirty="0" smtClean="0"/>
              <a:t>. processor specification</a:t>
            </a:r>
          </a:p>
          <a:p>
            <a:r>
              <a:rPr lang="en-US" dirty="0" smtClean="0"/>
              <a:t>info, reorder – as usual</a:t>
            </a:r>
          </a:p>
          <a:p>
            <a:r>
              <a:rPr lang="en-US" dirty="0" smtClean="0"/>
              <a:t>More flexible and convenient </a:t>
            </a:r>
          </a:p>
          <a:p>
            <a:pPr lvl="1"/>
            <a:r>
              <a:rPr lang="en-US" dirty="0" smtClean="0"/>
              <a:t>Requires global communication</a:t>
            </a:r>
          </a:p>
          <a:p>
            <a:pPr lvl="1"/>
            <a:r>
              <a:rPr lang="en-US" dirty="0" smtClean="0"/>
              <a:t>Slightly more expensive than adjacent specification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1569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MPI_Dist_graph_create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comm_old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n, const int sources[], const int degrees[], const int destinations[], const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 weights[],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MPI_Info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info, int reorder,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comm_dist_graph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MPI_Dist_graph_create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0:</a:t>
            </a:r>
          </a:p>
          <a:p>
            <a:pPr lvl="1"/>
            <a:r>
              <a:rPr lang="en-US" dirty="0" smtClean="0"/>
              <a:t>N: 2</a:t>
            </a:r>
          </a:p>
          <a:p>
            <a:pPr lvl="1"/>
            <a:r>
              <a:rPr lang="en-US" dirty="0" smtClean="0"/>
              <a:t>Sources: {0,1}</a:t>
            </a:r>
          </a:p>
          <a:p>
            <a:pPr lvl="1"/>
            <a:r>
              <a:rPr lang="en-US" dirty="0" smtClean="0"/>
              <a:t>Degrees: {2,1}</a:t>
            </a:r>
          </a:p>
          <a:p>
            <a:pPr lvl="1"/>
            <a:r>
              <a:rPr lang="en-US" dirty="0" err="1" smtClean="0"/>
              <a:t>Dests</a:t>
            </a:r>
            <a:r>
              <a:rPr lang="en-US" dirty="0" smtClean="0"/>
              <a:t>:  {3,1,4}</a:t>
            </a:r>
          </a:p>
          <a:p>
            <a:r>
              <a:rPr lang="en-US" dirty="0" smtClean="0"/>
              <a:t>Process 1:</a:t>
            </a:r>
          </a:p>
          <a:p>
            <a:pPr lvl="1"/>
            <a:r>
              <a:rPr lang="en-US" dirty="0" smtClean="0"/>
              <a:t>N: 2</a:t>
            </a:r>
          </a:p>
          <a:p>
            <a:pPr lvl="1"/>
            <a:r>
              <a:rPr lang="en-US" dirty="0" smtClean="0"/>
              <a:t>Sources: {2,3}</a:t>
            </a:r>
          </a:p>
          <a:p>
            <a:pPr lvl="1"/>
            <a:r>
              <a:rPr lang="en-US" dirty="0" smtClean="0"/>
              <a:t>Degrees: {1,1}</a:t>
            </a:r>
          </a:p>
          <a:p>
            <a:pPr lvl="1"/>
            <a:r>
              <a:rPr lang="en-US" dirty="0" err="1" smtClean="0"/>
              <a:t>Dests</a:t>
            </a:r>
            <a:r>
              <a:rPr lang="en-US" dirty="0" smtClean="0"/>
              <a:t>: {1,2}</a:t>
            </a:r>
          </a:p>
          <a:p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pic>
        <p:nvPicPr>
          <p:cNvPr id="10" name="Picture 9" descr="mpi_graph_exp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1752600"/>
            <a:ext cx="4383643" cy="298259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248400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al.: The Scalable Process Topology Interface of MPI 2.2</a:t>
            </a:r>
            <a:endParaRPr lang="en-US" sz="14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Graph Neighbor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MPI_Dist_graph_neighbors_count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Query the number of neighbors of </a:t>
            </a:r>
            <a:r>
              <a:rPr lang="en-US" b="1" dirty="0" smtClean="0"/>
              <a:t>calling process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err="1" smtClean="0"/>
              <a:t>indegree</a:t>
            </a:r>
            <a:r>
              <a:rPr lang="en-US" dirty="0" smtClean="0"/>
              <a:t> and </a:t>
            </a:r>
            <a:r>
              <a:rPr lang="en-US" dirty="0" err="1" smtClean="0"/>
              <a:t>outdegree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Also info if weighted</a:t>
            </a:r>
          </a:p>
          <a:p>
            <a:r>
              <a:rPr lang="en-US" dirty="0" err="1" smtClean="0"/>
              <a:t>MPI_Dist_graph_neighbors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Query the neighbor list of </a:t>
            </a:r>
            <a:r>
              <a:rPr lang="en-US" b="1" dirty="0" smtClean="0"/>
              <a:t>calling process</a:t>
            </a:r>
          </a:p>
          <a:p>
            <a:pPr lvl="1"/>
            <a:r>
              <a:rPr lang="en-US" dirty="0" smtClean="0"/>
              <a:t>Optionally return weights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MPI_Dist_graph_neighbors_count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indegree,int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outdegree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*weighted)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4953000"/>
            <a:ext cx="8686800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MPI_Dist_graph_neighbors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maxindegree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sources[],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sourceweights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[],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maxoutdegree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destinations[],int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destweights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[])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6248400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al.: The Scalable Process Topology Interface of MPI 2.2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Graph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Status is either:</a:t>
            </a:r>
          </a:p>
          <a:p>
            <a:pPr lvl="1"/>
            <a:r>
              <a:rPr lang="en-US" dirty="0" smtClean="0"/>
              <a:t>MPI_GRAPH (</a:t>
            </a:r>
            <a:r>
              <a:rPr lang="en-US" dirty="0" err="1" smtClean="0"/>
              <a:t>ugs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MPI_CART</a:t>
            </a:r>
          </a:p>
          <a:p>
            <a:pPr lvl="1"/>
            <a:r>
              <a:rPr lang="en-US" dirty="0" smtClean="0"/>
              <a:t>MPI_DIST_GRAPH</a:t>
            </a:r>
          </a:p>
          <a:p>
            <a:pPr lvl="1"/>
            <a:r>
              <a:rPr lang="en-US" dirty="0" smtClean="0"/>
              <a:t>MPI_UNDEFINED (no topology)</a:t>
            </a:r>
          </a:p>
          <a:p>
            <a:r>
              <a:rPr lang="en-US" dirty="0" smtClean="0"/>
              <a:t>Enables to write libraries on top of MPI topologies!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MPI_Topo_test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*status)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Collectives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Topologies implement no communication!</a:t>
            </a:r>
          </a:p>
          <a:p>
            <a:pPr lvl="1"/>
            <a:r>
              <a:rPr lang="en-US" dirty="0" smtClean="0"/>
              <a:t>Just helper functions</a:t>
            </a:r>
          </a:p>
          <a:p>
            <a:r>
              <a:rPr lang="en-US" dirty="0" smtClean="0"/>
              <a:t>Collective communications only cover some patterns</a:t>
            </a:r>
          </a:p>
          <a:p>
            <a:pPr lvl="1"/>
            <a:r>
              <a:rPr lang="en-US" dirty="0" smtClean="0"/>
              <a:t>E.g., no stencil pattern</a:t>
            </a:r>
          </a:p>
          <a:p>
            <a:r>
              <a:rPr lang="en-US" dirty="0" smtClean="0"/>
              <a:t>Several requests for “build your own collective” functionality in MPI	</a:t>
            </a:r>
          </a:p>
          <a:p>
            <a:pPr lvl="1"/>
            <a:r>
              <a:rPr lang="en-US" dirty="0" smtClean="0"/>
              <a:t>Neighborhood collectives are a simplified version</a:t>
            </a:r>
          </a:p>
          <a:p>
            <a:pPr lvl="1"/>
            <a:r>
              <a:rPr lang="en-US" dirty="0" smtClean="0"/>
              <a:t>Cf. Datatypes for communication patterns!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Cartesian Neighborhood Collectives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Communicate with direct neighbors in Cartesian topology</a:t>
            </a:r>
          </a:p>
          <a:p>
            <a:pPr lvl="1"/>
            <a:r>
              <a:rPr lang="en-US" dirty="0" smtClean="0"/>
              <a:t>Corresponds to </a:t>
            </a:r>
            <a:r>
              <a:rPr lang="en-US" dirty="0" err="1" smtClean="0"/>
              <a:t>cart_shift</a:t>
            </a:r>
            <a:r>
              <a:rPr lang="en-US" dirty="0" smtClean="0"/>
              <a:t> with </a:t>
            </a:r>
            <a:r>
              <a:rPr lang="en-US" dirty="0" err="1" smtClean="0"/>
              <a:t>disp</a:t>
            </a:r>
            <a:r>
              <a:rPr lang="en-US" dirty="0" smtClean="0"/>
              <a:t>=1</a:t>
            </a:r>
          </a:p>
          <a:p>
            <a:pPr lvl="1"/>
            <a:r>
              <a:rPr lang="en-US" dirty="0" smtClean="0"/>
              <a:t>Collective (all processes in </a:t>
            </a:r>
            <a:r>
              <a:rPr lang="en-US" dirty="0" err="1" smtClean="0"/>
              <a:t>comm</a:t>
            </a:r>
            <a:r>
              <a:rPr lang="en-US" dirty="0" smtClean="0"/>
              <a:t> must call it, including processes without neighbors)</a:t>
            </a:r>
          </a:p>
          <a:p>
            <a:pPr lvl="1"/>
            <a:r>
              <a:rPr lang="en-US" dirty="0" smtClean="0"/>
              <a:t>Buffers are laid out as neighbor sequence:</a:t>
            </a:r>
          </a:p>
          <a:p>
            <a:pPr lvl="2"/>
            <a:r>
              <a:rPr lang="en-US" dirty="0" smtClean="0"/>
              <a:t>Defined by order of dimensions, first negative, then positive</a:t>
            </a:r>
          </a:p>
          <a:p>
            <a:pPr lvl="2"/>
            <a:r>
              <a:rPr lang="en-US" dirty="0" smtClean="0"/>
              <a:t>2*</a:t>
            </a:r>
            <a:r>
              <a:rPr lang="en-US" dirty="0" err="1" smtClean="0"/>
              <a:t>ndims</a:t>
            </a:r>
            <a:r>
              <a:rPr lang="en-US" dirty="0" smtClean="0"/>
              <a:t> sources and destinations</a:t>
            </a:r>
          </a:p>
          <a:p>
            <a:pPr lvl="2"/>
            <a:r>
              <a:rPr lang="en-US" dirty="0" smtClean="0"/>
              <a:t>Processes at borders  (MPI_PROC_NULL) leave holes in buffers (will not be updated or communicated)!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6644" y="6248400"/>
            <a:ext cx="469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and J. L. </a:t>
            </a:r>
            <a:r>
              <a:rPr lang="en-US" sz="1400" i="1" dirty="0" err="1" smtClean="0"/>
              <a:t>Traeff</a:t>
            </a:r>
            <a:r>
              <a:rPr lang="en-US" sz="1400" i="1" dirty="0" smtClean="0"/>
              <a:t>: Sparse Collective Operations for MPI</a:t>
            </a:r>
            <a:endParaRPr lang="en-US" sz="1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Cartesian Neighborhood Collectives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Buffer ordering example: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pic>
        <p:nvPicPr>
          <p:cNvPr id="73730" name="Picture 2" descr="X:\mpi-forum\tutorial\pics\Fig2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600200"/>
            <a:ext cx="4604606" cy="4419600"/>
          </a:xfrm>
          <a:prstGeom prst="rect">
            <a:avLst/>
          </a:prstGeom>
          <a:noFill/>
        </p:spPr>
      </p:pic>
      <p:pic>
        <p:nvPicPr>
          <p:cNvPr id="73731" name="Picture 3" descr="X:\mpi-forum\tutorial\pics\Fig1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438400"/>
            <a:ext cx="3520509" cy="28194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6644" y="6248400"/>
            <a:ext cx="469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and J. L. </a:t>
            </a:r>
            <a:r>
              <a:rPr lang="en-US" sz="1400" i="1" dirty="0" err="1" smtClean="0"/>
              <a:t>Traeff</a:t>
            </a:r>
            <a:r>
              <a:rPr lang="en-US" sz="1400" i="1" dirty="0" smtClean="0"/>
              <a:t>: Sparse Collective Operations for MPI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Graph Neighborhood Collectives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Collective Communication along arbitrary neighborhoods</a:t>
            </a:r>
          </a:p>
          <a:p>
            <a:pPr lvl="1"/>
            <a:r>
              <a:rPr lang="en-US" dirty="0" smtClean="0"/>
              <a:t>Order is determined by order of neighbors as returned by (dist_)</a:t>
            </a:r>
            <a:r>
              <a:rPr lang="en-US" dirty="0" err="1" smtClean="0"/>
              <a:t>graph_neighbors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Distributed graph is directed, may have different numbers of send/</a:t>
            </a:r>
            <a:r>
              <a:rPr lang="en-US" dirty="0" err="1" smtClean="0"/>
              <a:t>recv</a:t>
            </a:r>
            <a:r>
              <a:rPr lang="en-US" dirty="0" smtClean="0"/>
              <a:t> neighbors</a:t>
            </a:r>
          </a:p>
          <a:p>
            <a:pPr lvl="1"/>
            <a:r>
              <a:rPr lang="en-US" dirty="0" smtClean="0"/>
              <a:t>Can express dense collective operations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/>
              <a:t>Any persistent communication pattern!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6644" y="6248400"/>
            <a:ext cx="469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and J. L. </a:t>
            </a:r>
            <a:r>
              <a:rPr lang="en-US" sz="1400" i="1" dirty="0" err="1" smtClean="0"/>
              <a:t>Traeff</a:t>
            </a:r>
            <a:r>
              <a:rPr lang="en-US" sz="1400" i="1" dirty="0" smtClean="0"/>
              <a:t>: Sparse Collective Operations for MPI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Built-in Collective Computation Operations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371600"/>
            <a:ext cx="357505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MPI_MAX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MPI_MIN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MPI_PROD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MPI_SUM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MPI_LAND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MPI_LOR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MPI_LXOR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MPI_BAND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MPI_BOR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MPI_BXOR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MPI_MAXLOC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MPI_MINLOC</a:t>
            </a:r>
            <a:endParaRPr lang="en-US" sz="2200" b="1" dirty="0">
              <a:latin typeface="Courier New" pitchFamily="49" charset="0"/>
            </a:endParaRPr>
          </a:p>
          <a:p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4406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371600"/>
            <a:ext cx="357505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Maximum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Minimum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Product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Sum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Logical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Logical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Logical exclusive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Bitwise </a:t>
            </a:r>
            <a:r>
              <a:rPr lang="en-US" sz="2200" dirty="0"/>
              <a:t>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Bitwise </a:t>
            </a:r>
            <a:r>
              <a:rPr lang="en-US" sz="2200" dirty="0"/>
              <a:t>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Bitwise </a:t>
            </a:r>
            <a:r>
              <a:rPr lang="en-US" sz="2200" dirty="0"/>
              <a:t>exclusive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Maximum and location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Minimum and location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5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MPI_Neighbor_allgather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Sends the same message to all neighbors</a:t>
            </a:r>
          </a:p>
          <a:p>
            <a:r>
              <a:rPr lang="en-US" dirty="0" smtClean="0"/>
              <a:t>Receives </a:t>
            </a:r>
            <a:r>
              <a:rPr lang="en-US" dirty="0" err="1" smtClean="0"/>
              <a:t>indegree</a:t>
            </a:r>
            <a:r>
              <a:rPr lang="en-US" dirty="0" smtClean="0"/>
              <a:t> distinct messages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MPI_Gather</a:t>
            </a:r>
            <a:endParaRPr lang="en-US" dirty="0" smtClean="0"/>
          </a:p>
          <a:p>
            <a:pPr lvl="1"/>
            <a:r>
              <a:rPr lang="en-US" dirty="0" smtClean="0"/>
              <a:t>The all prefix expresses that each process is a “root” of his neighborhood</a:t>
            </a:r>
          </a:p>
          <a:p>
            <a:r>
              <a:rPr lang="en-US" dirty="0" smtClean="0"/>
              <a:t>Vector and w versions for full flexibility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MPI_Neighbor_allgather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(const void*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sendbuf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sendcount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MPI_Datatype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sendtype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void*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recvbuf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recvcount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MPI_Datatype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recvtype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MPI_Neighbor_alltoall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Sends </a:t>
            </a:r>
            <a:r>
              <a:rPr lang="en-US" dirty="0" err="1" smtClean="0"/>
              <a:t>outdegree</a:t>
            </a:r>
            <a:r>
              <a:rPr lang="en-US" dirty="0" smtClean="0"/>
              <a:t> distinct messages</a:t>
            </a:r>
          </a:p>
          <a:p>
            <a:r>
              <a:rPr lang="en-US" dirty="0" smtClean="0"/>
              <a:t>Received </a:t>
            </a:r>
            <a:r>
              <a:rPr lang="en-US" dirty="0" err="1" smtClean="0"/>
              <a:t>indegree</a:t>
            </a:r>
            <a:r>
              <a:rPr lang="en-US" dirty="0" smtClean="0"/>
              <a:t> distinct messages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MPI_Alltoall</a:t>
            </a:r>
            <a:endParaRPr lang="en-US" dirty="0" smtClean="0"/>
          </a:p>
          <a:p>
            <a:pPr lvl="1"/>
            <a:r>
              <a:rPr lang="en-US" dirty="0" smtClean="0"/>
              <a:t>Neighborhood specifies full communication relationship</a:t>
            </a:r>
          </a:p>
          <a:p>
            <a:r>
              <a:rPr lang="en-US" dirty="0" smtClean="0"/>
              <a:t>Vector and w versions for full flexibility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MPI_Neighbor_alltoall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(const void*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sendbuf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sendcount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MPI_Datatype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sendtype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void*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recvbuf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recvcount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MPI_Datatype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recvtype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Nonblocking Neighborhood Collectives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Very similar to nonblocking collectives</a:t>
            </a:r>
          </a:p>
          <a:p>
            <a:r>
              <a:rPr lang="en-US" dirty="0" smtClean="0"/>
              <a:t>Collective invocation</a:t>
            </a:r>
          </a:p>
          <a:p>
            <a:r>
              <a:rPr lang="en-US" dirty="0" smtClean="0"/>
              <a:t>Matching in-order (no tags)</a:t>
            </a:r>
          </a:p>
          <a:p>
            <a:pPr lvl="1"/>
            <a:r>
              <a:rPr lang="en-US" dirty="0" smtClean="0"/>
              <a:t>No wild tricks with neighborhoods! In order matching per communicator!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MPI_Ineighbor_allgather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(…,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MPI_Request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req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MPI_Ineighbor_alltoall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(…,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MPI_Request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*req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Neighborhood Reduce Missing?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Was originally proposed (see original paper)</a:t>
            </a:r>
          </a:p>
          <a:p>
            <a:r>
              <a:rPr lang="en-US" dirty="0" smtClean="0"/>
              <a:t>High optimization opportunities</a:t>
            </a:r>
          </a:p>
          <a:p>
            <a:pPr lvl="1"/>
            <a:r>
              <a:rPr lang="en-US" dirty="0" smtClean="0"/>
              <a:t>Interesting tradeoffs!</a:t>
            </a:r>
          </a:p>
          <a:p>
            <a:pPr lvl="1"/>
            <a:r>
              <a:rPr lang="en-US" dirty="0" smtClean="0"/>
              <a:t>Research topic</a:t>
            </a:r>
          </a:p>
          <a:p>
            <a:r>
              <a:rPr lang="en-US" dirty="0" smtClean="0"/>
              <a:t>Not standardized due to missing use-cases</a:t>
            </a:r>
          </a:p>
          <a:p>
            <a:pPr lvl="1"/>
            <a:r>
              <a:rPr lang="en-US" dirty="0" smtClean="0"/>
              <a:t>My team is working on an implementation</a:t>
            </a:r>
          </a:p>
          <a:p>
            <a:pPr lvl="1"/>
            <a:r>
              <a:rPr lang="en-US" dirty="0" smtClean="0"/>
              <a:t>Offering the obvious interface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MPI_Ineighbor_allreducev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(…);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6644" y="6248400"/>
            <a:ext cx="469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and J. L. </a:t>
            </a:r>
            <a:r>
              <a:rPr lang="en-US" sz="1400" i="1" dirty="0" err="1" smtClean="0"/>
              <a:t>Traeff</a:t>
            </a:r>
            <a:r>
              <a:rPr lang="en-US" sz="1400" i="1" dirty="0" smtClean="0"/>
              <a:t>: Sparse Collective Operations for MPI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Topology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Topology functions allow to specify application communication patterns/topology</a:t>
            </a:r>
          </a:p>
          <a:p>
            <a:pPr lvl="1"/>
            <a:r>
              <a:rPr lang="en-US" dirty="0" smtClean="0"/>
              <a:t>Convenience functions (e.g., Cartesian)</a:t>
            </a:r>
          </a:p>
          <a:p>
            <a:pPr lvl="1"/>
            <a:r>
              <a:rPr lang="en-US" dirty="0" smtClean="0"/>
              <a:t>Storing neighborhood relations (Graph)</a:t>
            </a:r>
          </a:p>
          <a:p>
            <a:r>
              <a:rPr lang="en-US" dirty="0" smtClean="0"/>
              <a:t>Enables topology mapping (reorder=1)</a:t>
            </a:r>
          </a:p>
          <a:p>
            <a:pPr lvl="1"/>
            <a:r>
              <a:rPr lang="en-US" dirty="0" smtClean="0"/>
              <a:t>Not widely implemented yet</a:t>
            </a:r>
          </a:p>
          <a:p>
            <a:pPr lvl="1"/>
            <a:r>
              <a:rPr lang="en-US" dirty="0" smtClean="0"/>
              <a:t>May requires manual data re-distribution (according to new rank order)</a:t>
            </a:r>
          </a:p>
          <a:p>
            <a:r>
              <a:rPr lang="en-US" dirty="0" smtClean="0"/>
              <a:t>MPI does not expose information about the network topology (would be very complex)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Neighborhood Collectives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Neighborhood collectives add communication functions to process topologies</a:t>
            </a:r>
          </a:p>
          <a:p>
            <a:pPr lvl="1"/>
            <a:r>
              <a:rPr lang="en-US" dirty="0" smtClean="0"/>
              <a:t>Collective optimization potential!</a:t>
            </a:r>
          </a:p>
          <a:p>
            <a:r>
              <a:rPr lang="en-US" dirty="0" err="1" smtClean="0"/>
              <a:t>Allgather</a:t>
            </a:r>
            <a:endParaRPr lang="en-US" dirty="0" smtClean="0"/>
          </a:p>
          <a:p>
            <a:pPr lvl="1"/>
            <a:r>
              <a:rPr lang="en-US" dirty="0" smtClean="0"/>
              <a:t>One item to all neighbors</a:t>
            </a:r>
          </a:p>
          <a:p>
            <a:r>
              <a:rPr lang="en-US" dirty="0" err="1" smtClean="0"/>
              <a:t>Alltoall</a:t>
            </a:r>
            <a:endParaRPr lang="en-US" dirty="0" smtClean="0"/>
          </a:p>
          <a:p>
            <a:pPr lvl="1"/>
            <a:r>
              <a:rPr lang="en-US" dirty="0" smtClean="0"/>
              <a:t>Personalized item to each neighbor</a:t>
            </a:r>
          </a:p>
          <a:p>
            <a:r>
              <a:rPr lang="en-US" dirty="0" smtClean="0"/>
              <a:t>High optimization potential (similar to collective operations)</a:t>
            </a:r>
          </a:p>
          <a:p>
            <a:pPr lvl="1"/>
            <a:r>
              <a:rPr lang="en-US" dirty="0" smtClean="0"/>
              <a:t>Interface encourages use of topology mapping!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topologies enable:</a:t>
            </a:r>
          </a:p>
          <a:p>
            <a:pPr lvl="1"/>
            <a:r>
              <a:rPr lang="en-US" dirty="0" smtClean="0"/>
              <a:t>High-abstraction to specify communication pattern</a:t>
            </a:r>
          </a:p>
          <a:p>
            <a:pPr lvl="1"/>
            <a:r>
              <a:rPr lang="en-US" dirty="0" smtClean="0"/>
              <a:t>Has to be relatively static (temporal locality)</a:t>
            </a:r>
          </a:p>
          <a:p>
            <a:pPr lvl="2"/>
            <a:r>
              <a:rPr lang="en-US" dirty="0" smtClean="0"/>
              <a:t>Creation is expensive (collective)</a:t>
            </a:r>
          </a:p>
          <a:p>
            <a:pPr lvl="1"/>
            <a:r>
              <a:rPr lang="en-US" dirty="0" smtClean="0"/>
              <a:t>Offers basic communication functions</a:t>
            </a:r>
          </a:p>
          <a:p>
            <a:r>
              <a:rPr lang="en-US" dirty="0" smtClean="0"/>
              <a:t>Library can optimize:</a:t>
            </a:r>
          </a:p>
          <a:p>
            <a:pPr lvl="1"/>
            <a:r>
              <a:rPr lang="en-US" dirty="0" smtClean="0"/>
              <a:t>Communication schedule for neighborhood </a:t>
            </a:r>
            <a:r>
              <a:rPr lang="en-US" dirty="0" err="1" smtClean="0"/>
              <a:t>colls</a:t>
            </a:r>
            <a:endParaRPr lang="en-US" dirty="0" smtClean="0"/>
          </a:p>
          <a:p>
            <a:pPr lvl="1"/>
            <a:r>
              <a:rPr lang="en-US" dirty="0" smtClean="0"/>
              <a:t>Topology mapping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Parallelism is critical today, given that that is the only way to achieve performance improvement with the modern hardware</a:t>
            </a:r>
          </a:p>
          <a:p>
            <a:r>
              <a:rPr lang="en-US" dirty="0" smtClean="0"/>
              <a:t>MPI is an industry standard model for parallel programming</a:t>
            </a:r>
          </a:p>
          <a:p>
            <a:pPr lvl="1"/>
            <a:r>
              <a:rPr lang="en-US" dirty="0" smtClean="0"/>
              <a:t>A large number of implementations of MPI exist (both commercial and public domain)</a:t>
            </a:r>
          </a:p>
          <a:p>
            <a:pPr lvl="1"/>
            <a:r>
              <a:rPr lang="en-US" dirty="0" smtClean="0"/>
              <a:t>Virtually every system in the world supports MPI</a:t>
            </a:r>
          </a:p>
          <a:p>
            <a:r>
              <a:rPr lang="en-US" dirty="0" smtClean="0"/>
              <a:t>Gives user explicit control on data management</a:t>
            </a:r>
          </a:p>
          <a:p>
            <a:r>
              <a:rPr lang="en-US" dirty="0" smtClean="0"/>
              <a:t>Widely used by many </a:t>
            </a:r>
            <a:r>
              <a:rPr lang="en-US" dirty="0" err="1" smtClean="0"/>
              <a:t>many</a:t>
            </a:r>
            <a:r>
              <a:rPr lang="en-US" dirty="0" smtClean="0"/>
              <a:t> scientific applications with great success</a:t>
            </a:r>
          </a:p>
          <a:p>
            <a:r>
              <a:rPr lang="en-US" dirty="0" smtClean="0"/>
              <a:t>Your application can be next!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MPI standard : </a:t>
            </a:r>
            <a:r>
              <a:rPr lang="en-US" sz="2000" dirty="0" smtClean="0">
                <a:hlinkClick r:id="rId2"/>
              </a:rPr>
              <a:t>http://www.mpi-forum.org/docs/docs.html</a:t>
            </a:r>
            <a:endParaRPr lang="en-US" sz="2000" dirty="0" smtClean="0"/>
          </a:p>
          <a:p>
            <a:r>
              <a:rPr lang="en-US" sz="2000" dirty="0" smtClean="0"/>
              <a:t>MPICH : </a:t>
            </a:r>
            <a:r>
              <a:rPr lang="en-US" sz="2000" dirty="0" smtClean="0">
                <a:hlinkClick r:id="rId3"/>
              </a:rPr>
              <a:t>http://www.mpich.org</a:t>
            </a:r>
            <a:endParaRPr lang="en-US" sz="2000" dirty="0" smtClean="0"/>
          </a:p>
          <a:p>
            <a:r>
              <a:rPr lang="en-US" sz="2000" dirty="0" smtClean="0"/>
              <a:t>MPICH mailing list: </a:t>
            </a:r>
            <a:r>
              <a:rPr lang="en-US" sz="2000" dirty="0" smtClean="0">
                <a:hlinkClick r:id="rId4"/>
              </a:rPr>
              <a:t>discuss@mpich.org</a:t>
            </a:r>
            <a:endParaRPr lang="en-US" sz="2000" dirty="0" smtClean="0"/>
          </a:p>
          <a:p>
            <a:r>
              <a:rPr lang="en-US" sz="2000" dirty="0" smtClean="0"/>
              <a:t>MPI Forum : </a:t>
            </a:r>
            <a:r>
              <a:rPr lang="en-US" sz="2000" dirty="0" smtClean="0">
                <a:hlinkClick r:id="rId5"/>
              </a:rPr>
              <a:t>http://www.mpi-forum.org/</a:t>
            </a:r>
            <a:endParaRPr lang="en-US" sz="2000" dirty="0" smtClean="0"/>
          </a:p>
          <a:p>
            <a:pPr>
              <a:buNone/>
            </a:pPr>
            <a:endParaRPr lang="en-US" sz="1200" dirty="0" smtClean="0"/>
          </a:p>
          <a:p>
            <a:r>
              <a:rPr lang="en-US" sz="2000" dirty="0" smtClean="0"/>
              <a:t>Other MPI implementations: </a:t>
            </a:r>
          </a:p>
          <a:p>
            <a:pPr lvl="1"/>
            <a:r>
              <a:rPr lang="en-US" sz="1800" dirty="0" smtClean="0"/>
              <a:t>MVAPICH (MPICH on InfiniBand) : </a:t>
            </a:r>
            <a:r>
              <a:rPr lang="en-US" sz="1800" dirty="0" smtClean="0">
                <a:hlinkClick r:id="rId6"/>
              </a:rPr>
              <a:t>http://mvapich.cse.ohio-state.edu/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Intel MPI (MPICH derivative): </a:t>
            </a:r>
            <a:r>
              <a:rPr lang="en-US" sz="1800" dirty="0" smtClean="0">
                <a:hlinkClick r:id="rId7"/>
              </a:rPr>
              <a:t>http://software.intel.com/en-us/intel-mpi-library/</a:t>
            </a:r>
            <a:endParaRPr lang="en-US" sz="1800" dirty="0" smtClean="0"/>
          </a:p>
          <a:p>
            <a:pPr lvl="1"/>
            <a:r>
              <a:rPr lang="en-US" sz="1800" dirty="0" smtClean="0"/>
              <a:t>Microsoft MPI (MPICH derivative)</a:t>
            </a:r>
          </a:p>
          <a:p>
            <a:pPr lvl="1"/>
            <a:r>
              <a:rPr lang="en-US" sz="1800" dirty="0" smtClean="0"/>
              <a:t>Open MPI : </a:t>
            </a:r>
            <a:r>
              <a:rPr lang="en-US" sz="1800" dirty="0" smtClean="0">
                <a:hlinkClick r:id="rId8"/>
              </a:rPr>
              <a:t>http://www.open-mpi.org/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2200" dirty="0" smtClean="0"/>
              <a:t>Several MPI tutorials can be found on the web</a:t>
            </a:r>
          </a:p>
          <a:p>
            <a:pPr lvl="1">
              <a:buNone/>
            </a:pPr>
            <a:endParaRPr lang="en-US" sz="1800" dirty="0" smtClean="0"/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Datatypes in MPI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Datatypes allow to (de)serialize </a:t>
            </a:r>
            <a:r>
              <a:rPr lang="en-US" b="1" dirty="0" smtClean="0"/>
              <a:t>arbitrary</a:t>
            </a:r>
            <a:r>
              <a:rPr lang="en-US" dirty="0" smtClean="0"/>
              <a:t> data layouts into a message stream</a:t>
            </a:r>
          </a:p>
          <a:p>
            <a:pPr lvl="1"/>
            <a:r>
              <a:rPr lang="en-US" dirty="0" smtClean="0"/>
              <a:t>Networks provide serial channels</a:t>
            </a:r>
          </a:p>
          <a:p>
            <a:pPr lvl="1"/>
            <a:r>
              <a:rPr lang="en-US" dirty="0" smtClean="0"/>
              <a:t>Same for block devices and I/O</a:t>
            </a:r>
          </a:p>
          <a:p>
            <a:r>
              <a:rPr lang="en-US" dirty="0" smtClean="0"/>
              <a:t>Several constructors allow arbitrary layouts</a:t>
            </a:r>
          </a:p>
          <a:p>
            <a:pPr lvl="1"/>
            <a:r>
              <a:rPr lang="en-US" dirty="0" smtClean="0"/>
              <a:t>Recursive specification possible</a:t>
            </a:r>
          </a:p>
          <a:p>
            <a:pPr lvl="1"/>
            <a:r>
              <a:rPr lang="en-US" i="1" dirty="0" smtClean="0"/>
              <a:t>Declarative</a:t>
            </a:r>
            <a:r>
              <a:rPr lang="en-US" dirty="0" smtClean="0"/>
              <a:t> specification of data-layout</a:t>
            </a:r>
          </a:p>
          <a:p>
            <a:pPr lvl="2"/>
            <a:r>
              <a:rPr lang="en-US" dirty="0" smtClean="0"/>
              <a:t>“what” and not “how”, leaves optimization to implementation (</a:t>
            </a:r>
            <a:r>
              <a:rPr lang="en-US" i="1" dirty="0" smtClean="0"/>
              <a:t>many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unexplored</a:t>
            </a:r>
            <a:r>
              <a:rPr lang="en-US" dirty="0" smtClean="0"/>
              <a:t> possibilities!)</a:t>
            </a:r>
          </a:p>
          <a:p>
            <a:pPr lvl="1"/>
            <a:r>
              <a:rPr lang="en-US" dirty="0" smtClean="0"/>
              <a:t>Choosing the right constructors is not always simple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X:\mpi-forum\tutorial\pics\Folie1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30338"/>
            <a:ext cx="8398701" cy="344646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</a:t>
            </a:r>
            <a:r>
              <a:rPr lang="en-US" dirty="0" err="1" smtClean="0"/>
              <a:t>Datatype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85800"/>
          </a:xfrm>
        </p:spPr>
        <p:txBody>
          <a:bodyPr/>
          <a:lstStyle/>
          <a:p>
            <a:r>
              <a:rPr lang="en-US" dirty="0" smtClean="0"/>
              <a:t>Explain Lower Bound, Size, Extent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71638"/>
            <a:ext cx="8224838" cy="1069975"/>
          </a:xfrm>
        </p:spPr>
        <p:txBody>
          <a:bodyPr/>
          <a:lstStyle/>
          <a:p>
            <a:r>
              <a:rPr lang="en-US" dirty="0" smtClean="0"/>
              <a:t>Advanced Topics: Hybrid Programming with Threads and Shared Memory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and Threads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idx="1"/>
          </p:nvPr>
        </p:nvSpPr>
        <p:spPr>
          <a:xfrm>
            <a:off x="346075" y="1374775"/>
            <a:ext cx="7935913" cy="3746500"/>
          </a:xfrm>
        </p:spPr>
        <p:txBody>
          <a:bodyPr/>
          <a:lstStyle/>
          <a:p>
            <a:r>
              <a:rPr lang="en-US"/>
              <a:t>MPI describes parallelism between </a:t>
            </a:r>
            <a:r>
              <a:rPr lang="en-US" i="1"/>
              <a:t>processes </a:t>
            </a:r>
            <a:r>
              <a:rPr lang="en-US"/>
              <a:t>(with separate address spaces)</a:t>
            </a:r>
          </a:p>
          <a:p>
            <a:r>
              <a:rPr lang="en-US" i="1"/>
              <a:t>Thread</a:t>
            </a:r>
            <a:r>
              <a:rPr lang="en-US"/>
              <a:t> parallelism provides a shared-memory model within a process</a:t>
            </a:r>
          </a:p>
          <a:p>
            <a:r>
              <a:rPr lang="en-US"/>
              <a:t>OpenMP and Pthreads are common models</a:t>
            </a:r>
          </a:p>
          <a:p>
            <a:pPr lvl="1"/>
            <a:r>
              <a:rPr lang="en-US"/>
              <a:t>OpenMP provides convenient features for loop-level parallelism. Threads are created and managed by the compiler, based on user directives.</a:t>
            </a:r>
          </a:p>
          <a:p>
            <a:pPr lvl="1"/>
            <a:r>
              <a:rPr lang="en-US"/>
              <a:t>Pthreads provide more complex and dynamic approaches. Threads are created and managed explicitly by the user.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for Multicore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458200" cy="533399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Almost all chips are multicore these days</a:t>
            </a:r>
          </a:p>
          <a:p>
            <a:pPr>
              <a:lnSpc>
                <a:spcPct val="110000"/>
              </a:lnSpc>
            </a:pPr>
            <a:r>
              <a:rPr lang="en-US" dirty="0"/>
              <a:t>Today’s clusters often comprise multiple CPUs per node sharing memory, and the nodes themselves are connected by a network</a:t>
            </a:r>
          </a:p>
          <a:p>
            <a:pPr>
              <a:lnSpc>
                <a:spcPct val="110000"/>
              </a:lnSpc>
            </a:pPr>
            <a:r>
              <a:rPr lang="en-US" dirty="0"/>
              <a:t>Common options for programming such clusters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 MPI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MPI </a:t>
            </a:r>
            <a:r>
              <a:rPr lang="en-US" dirty="0"/>
              <a:t>between processes both within a node and across nodes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MPI </a:t>
            </a:r>
            <a:r>
              <a:rPr lang="en-US" dirty="0" smtClean="0"/>
              <a:t>internally </a:t>
            </a:r>
            <a:r>
              <a:rPr lang="en-US" dirty="0"/>
              <a:t>uses shared memory to communicate within a node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MPI + </a:t>
            </a:r>
            <a:r>
              <a:rPr lang="en-US" dirty="0" err="1"/>
              <a:t>OpenMP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Use </a:t>
            </a:r>
            <a:r>
              <a:rPr lang="en-US" dirty="0" err="1"/>
              <a:t>OpenMP</a:t>
            </a:r>
            <a:r>
              <a:rPr lang="en-US" dirty="0"/>
              <a:t> within a node and MPI across nodes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MPI + </a:t>
            </a:r>
            <a:r>
              <a:rPr lang="en-US" dirty="0" err="1"/>
              <a:t>Pthreads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Use </a:t>
            </a:r>
            <a:r>
              <a:rPr lang="en-US" dirty="0" err="1"/>
              <a:t>Pthreads</a:t>
            </a:r>
            <a:r>
              <a:rPr lang="en-US" dirty="0"/>
              <a:t> within a node and MPI across nodes </a:t>
            </a:r>
          </a:p>
          <a:p>
            <a:pPr>
              <a:lnSpc>
                <a:spcPct val="110000"/>
              </a:lnSpc>
            </a:pPr>
            <a:r>
              <a:rPr lang="en-US" dirty="0"/>
              <a:t>The latter two approaches are known as “hybrid programming”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MPI’s Four Levels of Thread Safety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282575" indent="-282575"/>
            <a:r>
              <a:rPr lang="en-US" dirty="0" smtClean="0"/>
              <a:t>MPI defines four levels of thread safety -- these are commitments the application makes to the MPI</a:t>
            </a:r>
          </a:p>
          <a:p>
            <a:pPr marL="685800" lvl="1" indent="-288925"/>
            <a:r>
              <a:rPr lang="en-US" dirty="0" smtClean="0"/>
              <a:t>MPI_THREAD_SINGLE: only one thread exists in the application</a:t>
            </a:r>
          </a:p>
          <a:p>
            <a:pPr marL="685800" lvl="1" indent="-288925"/>
            <a:r>
              <a:rPr lang="en-US" dirty="0" smtClean="0"/>
              <a:t>MPI_THREAD_FUNNELED: multithreaded, but only the main thread makes MPI calls (the one that called 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pPr marL="685800" lvl="1" indent="-288925"/>
            <a:r>
              <a:rPr lang="en-US" dirty="0" smtClean="0"/>
              <a:t>MPI_THREAD_SERIALIZED: multithreaded, but only one thread </a:t>
            </a:r>
            <a:r>
              <a:rPr lang="en-US" i="1" dirty="0" smtClean="0"/>
              <a:t>at a time</a:t>
            </a:r>
            <a:r>
              <a:rPr lang="en-US" dirty="0" smtClean="0"/>
              <a:t> makes MPI calls</a:t>
            </a:r>
          </a:p>
          <a:p>
            <a:pPr marL="685800" lvl="1" indent="-288925"/>
            <a:r>
              <a:rPr lang="en-US" dirty="0" smtClean="0"/>
              <a:t>MPI_THREAD_MULTIPLE: multithreaded and any thread can make MPI calls at any time (with some restrictions to avoid races – see next slide)</a:t>
            </a:r>
          </a:p>
          <a:p>
            <a:pPr marL="282575" indent="-282575"/>
            <a:r>
              <a:rPr lang="en-US" dirty="0" smtClean="0"/>
              <a:t>MPI defines an alternative to </a:t>
            </a:r>
            <a:r>
              <a:rPr lang="en-US" dirty="0" err="1" smtClean="0"/>
              <a:t>MPI_Init</a:t>
            </a:r>
            <a:endParaRPr lang="en-US" dirty="0" smtClean="0"/>
          </a:p>
          <a:p>
            <a:pPr marL="685800" lvl="1" indent="-288925"/>
            <a:r>
              <a:rPr lang="en-US" dirty="0" err="1" smtClean="0"/>
              <a:t>MPI_Init_thread</a:t>
            </a:r>
            <a:r>
              <a:rPr lang="en-US" dirty="0" smtClean="0"/>
              <a:t>(requested, provided)</a:t>
            </a:r>
          </a:p>
          <a:p>
            <a:pPr lvl="2"/>
            <a:r>
              <a:rPr lang="en-US" i="1" dirty="0" smtClean="0"/>
              <a:t>Application indicates what level it needs; MPI implementation returns the level it supports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99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342900"/>
            <a:ext cx="8682037" cy="703263"/>
          </a:xfrm>
        </p:spPr>
        <p:txBody>
          <a:bodyPr/>
          <a:lstStyle/>
          <a:p>
            <a:r>
              <a:rPr lang="en-US" dirty="0" err="1" smtClean="0"/>
              <a:t>MPI+OpenMP</a:t>
            </a:r>
            <a:endParaRPr lang="en-US" dirty="0"/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>
          <a:xfrm>
            <a:off x="458788" y="838200"/>
            <a:ext cx="8224837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MPI_THREAD_SINGLE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There is no </a:t>
            </a:r>
            <a:r>
              <a:rPr lang="en-US" sz="1800" dirty="0" err="1"/>
              <a:t>OpenMP</a:t>
            </a:r>
            <a:r>
              <a:rPr lang="en-US" sz="1800" dirty="0"/>
              <a:t> multithreading in the program.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MPI_THREAD_FUNNELED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All of the MPI calls are made by the master thread. i.e. all MPI calls are</a:t>
            </a:r>
          </a:p>
          <a:p>
            <a:pPr lvl="2">
              <a:lnSpc>
                <a:spcPct val="100000"/>
              </a:lnSpc>
            </a:pPr>
            <a:r>
              <a:rPr lang="en-US" sz="1600" i="1" dirty="0"/>
              <a:t>Outside </a:t>
            </a:r>
            <a:r>
              <a:rPr lang="en-US" sz="1600" i="1" dirty="0" err="1"/>
              <a:t>OpenMP</a:t>
            </a:r>
            <a:r>
              <a:rPr lang="en-US" sz="1600" i="1" dirty="0"/>
              <a:t> parallel regions, or</a:t>
            </a:r>
          </a:p>
          <a:p>
            <a:pPr lvl="2">
              <a:lnSpc>
                <a:spcPct val="100000"/>
              </a:lnSpc>
            </a:pPr>
            <a:r>
              <a:rPr lang="en-US" sz="1600" i="1" dirty="0"/>
              <a:t>Inside </a:t>
            </a:r>
            <a:r>
              <a:rPr lang="en-US" sz="1600" i="1" dirty="0" err="1"/>
              <a:t>OpenMP</a:t>
            </a:r>
            <a:r>
              <a:rPr lang="en-US" sz="1600" i="1" dirty="0"/>
              <a:t> master regions, or</a:t>
            </a:r>
          </a:p>
          <a:p>
            <a:pPr lvl="2">
              <a:lnSpc>
                <a:spcPct val="100000"/>
              </a:lnSpc>
            </a:pPr>
            <a:r>
              <a:rPr lang="en-US" sz="1600" i="1" dirty="0"/>
              <a:t>Guarded by call to </a:t>
            </a:r>
            <a:r>
              <a:rPr lang="en-US" sz="1600" i="1" dirty="0" err="1"/>
              <a:t>MPI_Is_thread_main</a:t>
            </a:r>
            <a:r>
              <a:rPr lang="en-US" sz="1600" i="1" dirty="0"/>
              <a:t> MPI call.</a:t>
            </a:r>
          </a:p>
          <a:p>
            <a:pPr lvl="3">
              <a:lnSpc>
                <a:spcPct val="100000"/>
              </a:lnSpc>
            </a:pPr>
            <a:r>
              <a:rPr lang="en-US" sz="1600" dirty="0"/>
              <a:t>(same thread that called </a:t>
            </a:r>
            <a:r>
              <a:rPr lang="en-US" sz="1600" dirty="0" err="1"/>
              <a:t>MPI_Init_thread</a:t>
            </a:r>
            <a:r>
              <a:rPr lang="en-US" sz="16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MPI_THREAD_SERIALIZED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800" dirty="0"/>
              <a:t>#pragma </a:t>
            </a:r>
            <a:r>
              <a:rPr lang="en-US" sz="1800" dirty="0" err="1"/>
              <a:t>omp</a:t>
            </a:r>
            <a:r>
              <a:rPr lang="en-US" sz="1800" dirty="0"/>
              <a:t> parallel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800" dirty="0"/>
              <a:t>…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800" dirty="0"/>
              <a:t>#pragma </a:t>
            </a:r>
            <a:r>
              <a:rPr lang="en-US" sz="1800" dirty="0" err="1"/>
              <a:t>omp</a:t>
            </a:r>
            <a:r>
              <a:rPr lang="en-US" sz="1800"/>
              <a:t> </a:t>
            </a:r>
            <a:r>
              <a:rPr lang="en-US" sz="1800" smtClean="0"/>
              <a:t>critical</a:t>
            </a:r>
            <a:endParaRPr lang="en-US" sz="1800" dirty="0"/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800" dirty="0"/>
              <a:t>{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800" dirty="0"/>
              <a:t>   …MPI calls allowed here…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800" dirty="0"/>
              <a:t>}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MPI_THREAD_MULTIPLE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Any thread may make an MPI call at any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7" name="Rectangle 1026"/>
          <p:cNvSpPr>
            <a:spLocks noGrp="1" noChangeArrowheads="1"/>
          </p:cNvSpPr>
          <p:nvPr>
            <p:ph type="title"/>
          </p:nvPr>
        </p:nvSpPr>
        <p:spPr/>
        <p:txBody>
          <a:bodyPr tIns="0">
            <a:spAutoFit/>
          </a:bodyPr>
          <a:lstStyle/>
          <a:p>
            <a:r>
              <a:rPr lang="en-US"/>
              <a:t>Specification of MPI_THREAD_MULTIPLE</a:t>
            </a:r>
          </a:p>
        </p:txBody>
      </p:sp>
      <p:sp>
        <p:nvSpPr>
          <p:cNvPr id="641028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610600" cy="5523845"/>
          </a:xfrm>
        </p:spPr>
        <p:txBody>
          <a:bodyPr wrap="square">
            <a:spAutoFit/>
          </a:bodyPr>
          <a:lstStyle/>
          <a:p>
            <a:pPr marL="282575" indent="-282575">
              <a:lnSpc>
                <a:spcPct val="110000"/>
              </a:lnSpc>
            </a:pPr>
            <a:r>
              <a:rPr lang="en-US" dirty="0"/>
              <a:t>When multiple threads make MPI calls concurrently, the outcome will be as if the calls executed sequentially in some (any) order</a:t>
            </a:r>
          </a:p>
          <a:p>
            <a:pPr marL="282575" indent="-282575">
              <a:lnSpc>
                <a:spcPct val="110000"/>
              </a:lnSpc>
            </a:pPr>
            <a:r>
              <a:rPr lang="en-US" dirty="0"/>
              <a:t>Blocking MPI calls will block only the calling thread and will not prevent other threads from running or executing MPI functions</a:t>
            </a:r>
          </a:p>
          <a:p>
            <a:pPr marL="282575" indent="-282575">
              <a:lnSpc>
                <a:spcPct val="110000"/>
              </a:lnSpc>
            </a:pPr>
            <a:r>
              <a:rPr lang="en-US" dirty="0"/>
              <a:t>It is the user's responsibility to prevent races when threads in the same application post conflicting MPI calls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e.g., accessing an info object from one thread and freeing it from another thread</a:t>
            </a:r>
          </a:p>
          <a:p>
            <a:pPr marL="282575" indent="-282575">
              <a:lnSpc>
                <a:spcPct val="110000"/>
              </a:lnSpc>
            </a:pPr>
            <a:r>
              <a:rPr lang="en-US" dirty="0"/>
              <a:t>User must ensure that collective operations on the same communicator, window, or file handle are correctly ordered among threads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e.g., cannot call a broadcast on one thread and a reduce on another thread on the same communicator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tutorial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advanced topics in MPI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a complete set of MPI features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Will not include all details of each feature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Idea is to give you a feel of the features so you can start using them in your applications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Hybrid Programming with Threads and Shared Memory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MPI-2 and MPI-3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One-sided Communication (Remote Memory Access)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MPI-2 and MPI-3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Nonblocking Collective Communication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MPI-3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Topology-aware Communication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MPI-1 and MPI-2.2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5" name="Rectangle 1026"/>
          <p:cNvSpPr>
            <a:spLocks noGrp="1" noChangeArrowheads="1"/>
          </p:cNvSpPr>
          <p:nvPr>
            <p:ph type="title"/>
          </p:nvPr>
        </p:nvSpPr>
        <p:spPr/>
        <p:txBody>
          <a:bodyPr tIns="0">
            <a:spAutoFit/>
          </a:bodyPr>
          <a:lstStyle/>
          <a:p>
            <a:r>
              <a:rPr lang="en-US" dirty="0"/>
              <a:t>Threads and </a:t>
            </a:r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643076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marL="282575" indent="-282575">
              <a:lnSpc>
                <a:spcPct val="120000"/>
              </a:lnSpc>
            </a:pPr>
            <a:r>
              <a:rPr lang="en-US"/>
              <a:t>An implementation is not required to support levels higher than MPI_THREAD_SINGLE; that is, an implementation is not required to be thread safe</a:t>
            </a:r>
          </a:p>
          <a:p>
            <a:pPr marL="282575" indent="-282575">
              <a:lnSpc>
                <a:spcPct val="120000"/>
              </a:lnSpc>
            </a:pPr>
            <a:r>
              <a:rPr lang="en-US"/>
              <a:t>A fully thread-safe implementation will support MPI_THREAD_MULTIPLE</a:t>
            </a:r>
          </a:p>
          <a:p>
            <a:pPr marL="282575" indent="-282575">
              <a:lnSpc>
                <a:spcPct val="120000"/>
              </a:lnSpc>
            </a:pPr>
            <a:r>
              <a:rPr lang="en-US"/>
              <a:t>A program that calls MPI_Init (instead of MPI_Init_thread) should assume that only MPI_THREAD_SINGLE is supported</a:t>
            </a:r>
          </a:p>
          <a:p>
            <a:pPr marL="282575" indent="-282575"/>
            <a:r>
              <a:rPr lang="en-US" i="1">
                <a:solidFill>
                  <a:srgbClr val="ED1C24"/>
                </a:solidFill>
              </a:rPr>
              <a:t>A threaded MPI program that does not call MPI_Init_thread is an incorrect program (common user error we see)</a:t>
            </a:r>
          </a:p>
          <a:p>
            <a:pPr marL="282575" indent="-282575">
              <a:lnSpc>
                <a:spcPct val="120000"/>
              </a:lnSpc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D1C24"/>
                </a:solidFill>
              </a:rPr>
              <a:t>An Incorrect Program</a:t>
            </a:r>
          </a:p>
        </p:txBody>
      </p:sp>
      <p:sp>
        <p:nvSpPr>
          <p:cNvPr id="645127" name="Rectangle 7"/>
          <p:cNvSpPr>
            <a:spLocks noGrp="1" noChangeArrowheads="1"/>
          </p:cNvSpPr>
          <p:nvPr>
            <p:ph idx="1"/>
          </p:nvPr>
        </p:nvSpPr>
        <p:spPr>
          <a:xfrm>
            <a:off x="450850" y="4125913"/>
            <a:ext cx="7935913" cy="1676400"/>
          </a:xfrm>
        </p:spPr>
        <p:txBody>
          <a:bodyPr/>
          <a:lstStyle/>
          <a:p>
            <a:r>
              <a:rPr lang="en-US"/>
              <a:t>Here the user must use some kind of synchronization to ensure that either thread 1 or thread 2 gets scheduled first on both processes </a:t>
            </a:r>
          </a:p>
          <a:p>
            <a:r>
              <a:rPr lang="en-US"/>
              <a:t>Otherwise a broadcast may get matched with a barrier on the same communicator, which is not allowed in MPI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645123" name="Text Box 3"/>
          <p:cNvSpPr txBox="1">
            <a:spLocks noChangeArrowheads="1"/>
          </p:cNvSpPr>
          <p:nvPr/>
        </p:nvSpPr>
        <p:spPr bwMode="auto">
          <a:xfrm>
            <a:off x="2693988" y="1414463"/>
            <a:ext cx="239712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>
                <a:latin typeface="Arial" charset="0"/>
              </a:rPr>
              <a:t>Process 0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MPI_Bcast(comm)</a:t>
            </a:r>
          </a:p>
          <a:p>
            <a:pPr algn="ctr" eaLnBrk="0" hangingPunct="0"/>
            <a:endParaRPr lang="en-US" sz="2000">
              <a:solidFill>
                <a:schemeClr val="accent2"/>
              </a:solidFill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MPI_Barrier(comm)</a:t>
            </a:r>
          </a:p>
          <a:p>
            <a:pPr algn="ctr" eaLnBrk="0" hangingPunct="0"/>
            <a:endParaRPr lang="en-US" sz="2000">
              <a:solidFill>
                <a:schemeClr val="accent1"/>
              </a:solidFill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</p:txBody>
      </p:sp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5581650" y="1393825"/>
            <a:ext cx="2397125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>
                <a:latin typeface="Arial" charset="0"/>
              </a:rPr>
              <a:t>Process 1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MPI_Bcast(comm)</a:t>
            </a:r>
          </a:p>
          <a:p>
            <a:pPr algn="ctr" eaLnBrk="0" hangingPunct="0"/>
            <a:endParaRPr lang="en-US" sz="2000">
              <a:solidFill>
                <a:schemeClr val="accent2"/>
              </a:solidFill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MPI_Barrier(comm)</a:t>
            </a:r>
          </a:p>
          <a:p>
            <a:pPr algn="ctr" eaLnBrk="0" hangingPunct="0"/>
            <a:endParaRPr lang="en-US" sz="3200"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</p:txBody>
      </p:sp>
      <p:sp>
        <p:nvSpPr>
          <p:cNvPr id="645125" name="Text Box 5"/>
          <p:cNvSpPr txBox="1">
            <a:spLocks noChangeArrowheads="1"/>
          </p:cNvSpPr>
          <p:nvPr/>
        </p:nvSpPr>
        <p:spPr bwMode="auto">
          <a:xfrm>
            <a:off x="922338" y="202247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Thread 1</a:t>
            </a:r>
          </a:p>
        </p:txBody>
      </p:sp>
      <p:sp>
        <p:nvSpPr>
          <p:cNvPr id="645126" name="Text Box 6"/>
          <p:cNvSpPr txBox="1">
            <a:spLocks noChangeArrowheads="1"/>
          </p:cNvSpPr>
          <p:nvPr/>
        </p:nvSpPr>
        <p:spPr bwMode="auto">
          <a:xfrm>
            <a:off x="950913" y="2944813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Thread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Correct Example</a:t>
            </a:r>
          </a:p>
        </p:txBody>
      </p:sp>
      <p:sp>
        <p:nvSpPr>
          <p:cNvPr id="646151" name="Rectangle 7"/>
          <p:cNvSpPr>
            <a:spLocks noGrp="1" noChangeArrowheads="1"/>
          </p:cNvSpPr>
          <p:nvPr>
            <p:ph idx="1"/>
          </p:nvPr>
        </p:nvSpPr>
        <p:spPr>
          <a:xfrm>
            <a:off x="450850" y="3657600"/>
            <a:ext cx="7935913" cy="2514600"/>
          </a:xfrm>
        </p:spPr>
        <p:txBody>
          <a:bodyPr/>
          <a:lstStyle/>
          <a:p>
            <a:r>
              <a:rPr lang="en-US" dirty="0"/>
              <a:t>An implementation must ensure that the above example never deadlocks for any ordering of thread execution</a:t>
            </a:r>
          </a:p>
          <a:p>
            <a:r>
              <a:rPr lang="en-US" dirty="0"/>
              <a:t>That means the implementation cannot simply acquire a thread lock and block within an MPI function. It must release the lock to allow other threads to make progress.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646147" name="Text Box 3"/>
          <p:cNvSpPr txBox="1">
            <a:spLocks noChangeArrowheads="1"/>
          </p:cNvSpPr>
          <p:nvPr/>
        </p:nvSpPr>
        <p:spPr bwMode="auto">
          <a:xfrm>
            <a:off x="2786063" y="1414463"/>
            <a:ext cx="21653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>
                <a:latin typeface="Arial" charset="0"/>
              </a:rPr>
              <a:t>Process 0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MPI_Recv(src=1)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MPI_Send(dst=1)</a:t>
            </a:r>
          </a:p>
          <a:p>
            <a:pPr algn="ctr" eaLnBrk="0" hangingPunct="0"/>
            <a:endParaRPr lang="en-US" sz="2000">
              <a:solidFill>
                <a:schemeClr val="accent1"/>
              </a:solidFill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</p:txBody>
      </p:sp>
      <p:sp>
        <p:nvSpPr>
          <p:cNvPr id="646148" name="Text Box 4"/>
          <p:cNvSpPr txBox="1">
            <a:spLocks noChangeArrowheads="1"/>
          </p:cNvSpPr>
          <p:nvPr/>
        </p:nvSpPr>
        <p:spPr bwMode="auto">
          <a:xfrm>
            <a:off x="5673725" y="1393825"/>
            <a:ext cx="2165350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>
                <a:latin typeface="Arial" charset="0"/>
              </a:rPr>
              <a:t>Process 1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MPI_Recv(src=0)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MPI_Send(dst=0)</a:t>
            </a:r>
          </a:p>
          <a:p>
            <a:pPr algn="ctr" eaLnBrk="0" hangingPunct="0"/>
            <a:endParaRPr lang="en-US" sz="3200"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</p:txBody>
      </p:sp>
      <p:sp>
        <p:nvSpPr>
          <p:cNvPr id="646149" name="Text Box 5"/>
          <p:cNvSpPr txBox="1">
            <a:spLocks noChangeArrowheads="1"/>
          </p:cNvSpPr>
          <p:nvPr/>
        </p:nvSpPr>
        <p:spPr bwMode="auto">
          <a:xfrm>
            <a:off x="900113" y="202247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Thread 1</a:t>
            </a:r>
          </a:p>
        </p:txBody>
      </p:sp>
      <p:sp>
        <p:nvSpPr>
          <p:cNvPr id="646150" name="Text Box 6"/>
          <p:cNvSpPr txBox="1">
            <a:spLocks noChangeArrowheads="1"/>
          </p:cNvSpPr>
          <p:nvPr/>
        </p:nvSpPr>
        <p:spPr bwMode="auto">
          <a:xfrm>
            <a:off x="928688" y="2944813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Thread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Current Situation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838200"/>
            <a:ext cx="8224837" cy="5486400"/>
          </a:xfrm>
        </p:spPr>
        <p:txBody>
          <a:bodyPr/>
          <a:lstStyle/>
          <a:p>
            <a:r>
              <a:rPr lang="en-US" dirty="0"/>
              <a:t>All MPI implementations support MPI_THREAD_SINGLE (duh).</a:t>
            </a:r>
          </a:p>
          <a:p>
            <a:r>
              <a:rPr lang="en-US" dirty="0"/>
              <a:t>They probably support MPI_THREAD_FUNNELED even if they don’t admit it.</a:t>
            </a:r>
          </a:p>
          <a:p>
            <a:pPr lvl="1"/>
            <a:r>
              <a:rPr lang="en-US" dirty="0"/>
              <a:t>Does require thread-safe </a:t>
            </a:r>
            <a:r>
              <a:rPr lang="en-US" dirty="0" err="1"/>
              <a:t>malloc</a:t>
            </a:r>
            <a:endParaRPr lang="en-US" dirty="0"/>
          </a:p>
          <a:p>
            <a:pPr lvl="1"/>
            <a:r>
              <a:rPr lang="en-US" dirty="0"/>
              <a:t>Probably OK in </a:t>
            </a:r>
            <a:r>
              <a:rPr lang="en-US" dirty="0" err="1"/>
              <a:t>OpenMP</a:t>
            </a:r>
            <a:r>
              <a:rPr lang="en-US" dirty="0"/>
              <a:t> programs</a:t>
            </a:r>
          </a:p>
          <a:p>
            <a:r>
              <a:rPr lang="en-US" dirty="0"/>
              <a:t>Many (but not all) implementations support THREAD_MULTIPLE</a:t>
            </a:r>
          </a:p>
          <a:p>
            <a:pPr lvl="1"/>
            <a:r>
              <a:rPr lang="en-US" dirty="0"/>
              <a:t>Hard to implement efficiently though (lock granularity issue)</a:t>
            </a:r>
          </a:p>
          <a:p>
            <a:r>
              <a:rPr lang="en-US" dirty="0"/>
              <a:t>“Easy” </a:t>
            </a:r>
            <a:r>
              <a:rPr lang="en-US" dirty="0" err="1"/>
              <a:t>OpenMP</a:t>
            </a:r>
            <a:r>
              <a:rPr lang="en-US" dirty="0"/>
              <a:t> programs (loops parallelized with </a:t>
            </a:r>
            <a:r>
              <a:rPr lang="en-US" dirty="0" err="1"/>
              <a:t>OpenMP</a:t>
            </a:r>
            <a:r>
              <a:rPr lang="en-US" dirty="0"/>
              <a:t>, communication in between loops) only need FUNNELED</a:t>
            </a:r>
          </a:p>
          <a:p>
            <a:pPr lvl="1"/>
            <a:r>
              <a:rPr lang="en-US" dirty="0"/>
              <a:t>So don’t need “thread-safe” MPI for many hybrid programs</a:t>
            </a:r>
          </a:p>
          <a:p>
            <a:pPr lvl="1"/>
            <a:r>
              <a:rPr lang="en-US" dirty="0"/>
              <a:t>But watch out for Amdahl’s Law!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20" name="Rectangle 2"/>
          <p:cNvSpPr>
            <a:spLocks noGrp="1" noChangeArrowheads="1"/>
          </p:cNvSpPr>
          <p:nvPr>
            <p:ph type="title"/>
          </p:nvPr>
        </p:nvSpPr>
        <p:spPr/>
        <p:txBody>
          <a:bodyPr tIns="0">
            <a:spAutoFit/>
          </a:bodyPr>
          <a:lstStyle/>
          <a:p>
            <a:r>
              <a:rPr lang="en-US"/>
              <a:t>Performance with MPI_THREAD_MULTIPLE</a:t>
            </a:r>
          </a:p>
        </p:txBody>
      </p:sp>
      <p:sp>
        <p:nvSpPr>
          <p:cNvPr id="64922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marL="282575" indent="-282575"/>
            <a:r>
              <a:rPr lang="en-US"/>
              <a:t>Thread safety does not come for free</a:t>
            </a:r>
          </a:p>
          <a:p>
            <a:pPr marL="282575" indent="-282575"/>
            <a:r>
              <a:rPr lang="en-US"/>
              <a:t>The implementation must protect certain data structures or parts of code with mutexes or critical sections</a:t>
            </a:r>
          </a:p>
          <a:p>
            <a:pPr marL="282575" indent="-282575"/>
            <a:r>
              <a:rPr lang="en-US"/>
              <a:t>To measure the performance impact, we ran tests to measure communication performance when using multiple threads versus multiple processes</a:t>
            </a:r>
          </a:p>
          <a:p>
            <a:pPr lvl="1"/>
            <a:r>
              <a:rPr lang="en-US"/>
              <a:t>Details in our </a:t>
            </a:r>
            <a:r>
              <a:rPr lang="en-US" i="1"/>
              <a:t>Parallel Computing</a:t>
            </a:r>
            <a:r>
              <a:rPr lang="en-US"/>
              <a:t> (journal) paper (2009)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5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Rate Results on BG/P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pic>
        <p:nvPicPr>
          <p:cNvPr id="8" name="Picture 7" descr="fi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28019" y="2743200"/>
            <a:ext cx="5115981" cy="3581187"/>
          </a:xfrm>
          <a:prstGeom prst="rect">
            <a:avLst/>
          </a:prstGeom>
        </p:spPr>
      </p:pic>
      <p:pic>
        <p:nvPicPr>
          <p:cNvPr id="9" name="Picture 8" descr="fig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066800"/>
            <a:ext cx="3657600" cy="31643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191000"/>
            <a:ext cx="259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Rate Benchmark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hard to optimize MPI_THREAD_MULTIPLE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 smtClean="0"/>
              <a:t>MPI internally maintains several resources</a:t>
            </a:r>
          </a:p>
          <a:p>
            <a:r>
              <a:rPr lang="en-US" dirty="0" smtClean="0"/>
              <a:t>Because of MPI semantics, it is required that all threads have access to some of the data structures</a:t>
            </a:r>
          </a:p>
          <a:p>
            <a:pPr lvl="1"/>
            <a:r>
              <a:rPr lang="en-US" dirty="0" smtClean="0"/>
              <a:t>E.g., thread 1 can post an </a:t>
            </a:r>
            <a:r>
              <a:rPr lang="en-US" dirty="0" err="1" smtClean="0"/>
              <a:t>Irecv</a:t>
            </a:r>
            <a:r>
              <a:rPr lang="en-US" dirty="0" smtClean="0"/>
              <a:t>, and thread 2 can wait for its completion – thus the request queue has to be shared between both threads</a:t>
            </a:r>
          </a:p>
          <a:p>
            <a:pPr lvl="1"/>
            <a:r>
              <a:rPr lang="en-US" dirty="0" smtClean="0"/>
              <a:t>Since multiple threads are accessing this shared queue, it needs to be locked – adds a lot of overhead</a:t>
            </a:r>
          </a:p>
          <a:p>
            <a:r>
              <a:rPr lang="en-US" dirty="0" smtClean="0"/>
              <a:t>In MPI-3.1 (next version of the standard), we plan to add additional features to allow the user to provide hints (e.g., requests posted to this communicator are not shared with other threads)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0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Slide Number Placeholder 3"/>
          <p:cNvSpPr txBox="1">
            <a:spLocks noGrp="1"/>
          </p:cNvSpPr>
          <p:nvPr/>
        </p:nvSpPr>
        <p:spPr bwMode="auto">
          <a:xfrm>
            <a:off x="8494713" y="6465888"/>
            <a:ext cx="471487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/>
            <a:fld id="{AD9A85C8-E6DA-4592-AFCF-C374475024FE}" type="slidenum">
              <a:rPr lang="en-US" sz="1000" b="1">
                <a:solidFill>
                  <a:schemeClr val="bg1"/>
                </a:solidFill>
              </a:rPr>
              <a:pPr algn="r"/>
              <a:t>27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773123" name="Rectangle 2"/>
          <p:cNvSpPr>
            <a:spLocks noGrp="1" noChangeArrowheads="1"/>
          </p:cNvSpPr>
          <p:nvPr>
            <p:ph type="title"/>
          </p:nvPr>
        </p:nvSpPr>
        <p:spPr/>
        <p:txBody>
          <a:bodyPr tIns="0">
            <a:spAutoFit/>
          </a:bodyPr>
          <a:lstStyle/>
          <a:p>
            <a:r>
              <a:rPr lang="en-US"/>
              <a:t>Thread Programming is Hard</a:t>
            </a:r>
          </a:p>
        </p:txBody>
      </p:sp>
      <p:sp>
        <p:nvSpPr>
          <p:cNvPr id="773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i="1" dirty="0"/>
              <a:t>“The Problem with Threads,” </a:t>
            </a:r>
            <a:r>
              <a:rPr lang="en-US" dirty="0"/>
              <a:t>IEEE Computer</a:t>
            </a:r>
          </a:p>
          <a:p>
            <a:pPr lvl="1"/>
            <a:r>
              <a:rPr lang="en-US" dirty="0"/>
              <a:t>Prof. Ed Lee, UC Berkeley</a:t>
            </a:r>
          </a:p>
          <a:p>
            <a:pPr lvl="1"/>
            <a:r>
              <a:rPr lang="en-US" sz="1400" dirty="0">
                <a:hlinkClick r:id="rId2"/>
              </a:rPr>
              <a:t>http://ptolemy.eecs.berkeley.edu/publications/papers/06/problemwithThreads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/>
          </a:p>
          <a:p>
            <a:r>
              <a:rPr lang="en-US" i="1" dirty="0"/>
              <a:t>“Why Threads are a Bad Idea (for most purposes)”</a:t>
            </a:r>
          </a:p>
          <a:p>
            <a:pPr lvl="1"/>
            <a:r>
              <a:rPr lang="en-US" dirty="0"/>
              <a:t>John </a:t>
            </a:r>
            <a:r>
              <a:rPr lang="en-US" dirty="0" err="1"/>
              <a:t>Ousterhout</a:t>
            </a:r>
            <a:endParaRPr lang="en-US" dirty="0"/>
          </a:p>
          <a:p>
            <a:pPr lvl="1"/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home.pacbell.net/ouster/threads.pdf</a:t>
            </a:r>
            <a:endParaRPr lang="en-US" sz="1400" dirty="0"/>
          </a:p>
          <a:p>
            <a:r>
              <a:rPr lang="en-US" i="1" dirty="0"/>
              <a:t>“Night of the Living Threads”</a:t>
            </a:r>
            <a:r>
              <a:rPr lang="en-US" dirty="0"/>
              <a:t> </a:t>
            </a:r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weblogs.mozillazine.org/roc/archives/2005/12/night_of_the_living_threads.html</a:t>
            </a:r>
            <a:endParaRPr lang="en-US" sz="1600" dirty="0"/>
          </a:p>
          <a:p>
            <a:r>
              <a:rPr lang="en-US" dirty="0"/>
              <a:t>Too hard to know whether code is correct</a:t>
            </a:r>
          </a:p>
          <a:p>
            <a:r>
              <a:rPr lang="en-US" dirty="0"/>
              <a:t>Too hard to debug</a:t>
            </a:r>
          </a:p>
          <a:p>
            <a:pPr lvl="1"/>
            <a:r>
              <a:rPr lang="en-US" dirty="0"/>
              <a:t>I would rather debug an MPI program than a threads program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Ptolemy and Threads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idx="1"/>
          </p:nvPr>
        </p:nvSpPr>
        <p:spPr>
          <a:xfrm>
            <a:off x="346075" y="990600"/>
            <a:ext cx="8416925" cy="5105399"/>
          </a:xfrm>
        </p:spPr>
        <p:txBody>
          <a:bodyPr/>
          <a:lstStyle/>
          <a:p>
            <a:r>
              <a:rPr lang="en-US" dirty="0"/>
              <a:t>Ptolemy is a framework for modeling, simulation, and design of concurrent, real-time, embedded systems </a:t>
            </a:r>
          </a:p>
          <a:p>
            <a:r>
              <a:rPr lang="en-US" dirty="0"/>
              <a:t>Developed at UC Berkeley (PI: Ed Lee)</a:t>
            </a:r>
          </a:p>
          <a:p>
            <a:r>
              <a:rPr lang="en-US" dirty="0"/>
              <a:t>It is a rigorously tested, widely used piece of software</a:t>
            </a:r>
          </a:p>
          <a:p>
            <a:r>
              <a:rPr lang="en-US" dirty="0"/>
              <a:t>Ptolemy II was first released in 2000</a:t>
            </a:r>
          </a:p>
          <a:p>
            <a:r>
              <a:rPr lang="en-US" dirty="0"/>
              <a:t>Yet, on April 26, 2004, four years after it was first released, the code deadlocked!</a:t>
            </a:r>
          </a:p>
          <a:p>
            <a:r>
              <a:rPr lang="en-US" dirty="0"/>
              <a:t>The bug was lurking for 4 years of widespread use and testing!</a:t>
            </a:r>
          </a:p>
          <a:p>
            <a:r>
              <a:rPr lang="en-US" dirty="0"/>
              <a:t>A faster machine or something that changed the timing caught the bug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I encountered recently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>
          <a:xfrm>
            <a:off x="346075" y="1374775"/>
            <a:ext cx="7935913" cy="3203575"/>
          </a:xfrm>
        </p:spPr>
        <p:txBody>
          <a:bodyPr/>
          <a:lstStyle/>
          <a:p>
            <a:r>
              <a:rPr lang="en-US"/>
              <a:t>We received a bug report about a very simple multithreaded MPI program that hangs</a:t>
            </a:r>
          </a:p>
          <a:p>
            <a:r>
              <a:rPr lang="en-US"/>
              <a:t>Run with 2 processes</a:t>
            </a:r>
          </a:p>
          <a:p>
            <a:r>
              <a:rPr lang="en-US"/>
              <a:t>Each process has 2 threads</a:t>
            </a:r>
          </a:p>
          <a:p>
            <a:r>
              <a:rPr lang="en-US"/>
              <a:t>Both threads communicate with threads on the other process as shown in the next slide</a:t>
            </a:r>
          </a:p>
          <a:p>
            <a:r>
              <a:rPr lang="en-US"/>
              <a:t>I spent several hours trying to debug MPICH2 before discovering that the bug is actually in the user’s program </a:t>
            </a:r>
            <a:r>
              <a:rPr lang="en-US" sz="2400">
                <a:sym typeface="Wingdings" pitchFamily="2" charset="2"/>
              </a:rPr>
              <a:t></a:t>
            </a:r>
            <a:endParaRPr lang="en-US" sz="2400"/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5626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 smtClean="0"/>
              <a:t>MPI: Message Passing Interface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The MPI Forum organized </a:t>
            </a:r>
            <a:r>
              <a:rPr lang="en-US" dirty="0"/>
              <a:t>in 1992 with broad participation by</a:t>
            </a:r>
            <a:r>
              <a:rPr lang="en-US" dirty="0" smtClean="0"/>
              <a:t>: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Vendors: </a:t>
            </a:r>
            <a:r>
              <a:rPr lang="en-US" dirty="0"/>
              <a:t>IBM, Intel, TMC, SGI, Convex, </a:t>
            </a:r>
            <a:r>
              <a:rPr lang="en-US" dirty="0" err="1" smtClean="0"/>
              <a:t>Meiko</a:t>
            </a:r>
            <a:endParaRPr lang="en-US" dirty="0" smtClean="0"/>
          </a:p>
          <a:p>
            <a:pPr lvl="2">
              <a:lnSpc>
                <a:spcPct val="105000"/>
              </a:lnSpc>
            </a:pPr>
            <a:r>
              <a:rPr lang="en-US" dirty="0" smtClean="0"/>
              <a:t>Portability </a:t>
            </a:r>
            <a:r>
              <a:rPr lang="en-US" dirty="0"/>
              <a:t>l</a:t>
            </a:r>
            <a:r>
              <a:rPr lang="en-US" dirty="0" smtClean="0"/>
              <a:t>ibrary writers: </a:t>
            </a:r>
            <a:r>
              <a:rPr lang="en-US" dirty="0"/>
              <a:t>PVM, </a:t>
            </a:r>
            <a:r>
              <a:rPr lang="en-US" dirty="0" smtClean="0"/>
              <a:t>p4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Users: </a:t>
            </a:r>
            <a:r>
              <a:rPr lang="en-US" dirty="0"/>
              <a:t>application scientists and library </a:t>
            </a:r>
            <a:r>
              <a:rPr lang="en-US" dirty="0" smtClean="0"/>
              <a:t>writers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MPI-1 finished in 18 months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Incorporates the best ideas in a “standard” way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Each function takes fixed arguments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Each function has fixed semantics</a:t>
            </a:r>
          </a:p>
          <a:p>
            <a:pPr lvl="3">
              <a:lnSpc>
                <a:spcPct val="105000"/>
              </a:lnSpc>
            </a:pPr>
            <a:r>
              <a:rPr lang="en-US" dirty="0" smtClean="0"/>
              <a:t>Standardizes what the MPI implementation provides and what the application can and cannot expect</a:t>
            </a:r>
          </a:p>
          <a:p>
            <a:pPr lvl="3">
              <a:lnSpc>
                <a:spcPct val="105000"/>
              </a:lnSpc>
            </a:pPr>
            <a:r>
              <a:rPr lang="en-US" dirty="0" smtClean="0"/>
              <a:t>Each system can implement it differently as long as the semantics match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MPI is not…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a language or compiler specification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a specific implementation or </a:t>
            </a:r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28600"/>
            <a:ext cx="8402638" cy="976313"/>
          </a:xfrm>
        </p:spPr>
        <p:txBody>
          <a:bodyPr/>
          <a:lstStyle/>
          <a:p>
            <a:r>
              <a:rPr lang="en-US"/>
              <a:t>2 Proceses, 2 Threads, Each Thread Executes this Code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295400"/>
            <a:ext cx="7666037" cy="49434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/>
              <a:t>for (j = 0; j &lt; 2; j++) {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if (rank == 1) {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    </a:t>
            </a:r>
            <a:r>
              <a:rPr lang="en-US" sz="1800" dirty="0">
                <a:solidFill>
                  <a:srgbClr val="ED1C24"/>
                </a:solidFill>
              </a:rPr>
              <a:t>for (</a:t>
            </a:r>
            <a:r>
              <a:rPr lang="en-US" sz="1800" dirty="0" err="1">
                <a:solidFill>
                  <a:srgbClr val="ED1C24"/>
                </a:solidFill>
              </a:rPr>
              <a:t>i</a:t>
            </a:r>
            <a:r>
              <a:rPr lang="en-US" sz="1800" dirty="0">
                <a:solidFill>
                  <a:srgbClr val="ED1C24"/>
                </a:solidFill>
              </a:rPr>
              <a:t> = 0; </a:t>
            </a:r>
            <a:r>
              <a:rPr lang="en-US" sz="1800" dirty="0" err="1">
                <a:solidFill>
                  <a:srgbClr val="ED1C24"/>
                </a:solidFill>
              </a:rPr>
              <a:t>i</a:t>
            </a:r>
            <a:r>
              <a:rPr lang="en-US" sz="1800" dirty="0">
                <a:solidFill>
                  <a:srgbClr val="ED1C24"/>
                </a:solidFill>
              </a:rPr>
              <a:t> &lt; 3; </a:t>
            </a:r>
            <a:r>
              <a:rPr lang="en-US" sz="1800" dirty="0" err="1">
                <a:solidFill>
                  <a:srgbClr val="ED1C24"/>
                </a:solidFill>
              </a:rPr>
              <a:t>i</a:t>
            </a:r>
            <a:r>
              <a:rPr lang="en-US" sz="1800" dirty="0">
                <a:solidFill>
                  <a:srgbClr val="ED1C24"/>
                </a:solidFill>
              </a:rPr>
              <a:t>++)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ED1C24"/>
                </a:solidFill>
              </a:rPr>
              <a:t>		</a:t>
            </a:r>
            <a:r>
              <a:rPr lang="en-US" sz="1800" dirty="0" err="1">
                <a:solidFill>
                  <a:srgbClr val="ED1C24"/>
                </a:solidFill>
              </a:rPr>
              <a:t>MPI_Send</a:t>
            </a:r>
            <a:r>
              <a:rPr lang="en-US" sz="1800" dirty="0">
                <a:solidFill>
                  <a:srgbClr val="ED1C24"/>
                </a:solidFill>
              </a:rPr>
              <a:t>(NULL, 0, MPI_CHAR, 0, 0, MPI_COMM_WORLD);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ED1C24"/>
                </a:solidFill>
              </a:rPr>
              <a:t>         for (</a:t>
            </a:r>
            <a:r>
              <a:rPr lang="en-US" sz="1800" dirty="0" err="1">
                <a:solidFill>
                  <a:srgbClr val="ED1C24"/>
                </a:solidFill>
              </a:rPr>
              <a:t>i</a:t>
            </a:r>
            <a:r>
              <a:rPr lang="en-US" sz="1800" dirty="0">
                <a:solidFill>
                  <a:srgbClr val="ED1C24"/>
                </a:solidFill>
              </a:rPr>
              <a:t> = 0; </a:t>
            </a:r>
            <a:r>
              <a:rPr lang="en-US" sz="1800" dirty="0" err="1">
                <a:solidFill>
                  <a:srgbClr val="ED1C24"/>
                </a:solidFill>
              </a:rPr>
              <a:t>i</a:t>
            </a:r>
            <a:r>
              <a:rPr lang="en-US" sz="1800" dirty="0">
                <a:solidFill>
                  <a:srgbClr val="ED1C24"/>
                </a:solidFill>
              </a:rPr>
              <a:t> &lt; 3; </a:t>
            </a:r>
            <a:r>
              <a:rPr lang="en-US" sz="1800" dirty="0" err="1">
                <a:solidFill>
                  <a:srgbClr val="ED1C24"/>
                </a:solidFill>
              </a:rPr>
              <a:t>i</a:t>
            </a:r>
            <a:r>
              <a:rPr lang="en-US" sz="1800" dirty="0">
                <a:solidFill>
                  <a:srgbClr val="ED1C24"/>
                </a:solidFill>
              </a:rPr>
              <a:t>++)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ED1C24"/>
                </a:solidFill>
              </a:rPr>
              <a:t>		</a:t>
            </a:r>
            <a:r>
              <a:rPr lang="en-US" sz="1800" dirty="0" err="1">
                <a:solidFill>
                  <a:srgbClr val="ED1C24"/>
                </a:solidFill>
              </a:rPr>
              <a:t>MPI_Recv</a:t>
            </a:r>
            <a:r>
              <a:rPr lang="en-US" sz="1800" dirty="0">
                <a:solidFill>
                  <a:srgbClr val="ED1C24"/>
                </a:solidFill>
              </a:rPr>
              <a:t>(NULL, 0, MPI_CHAR, 0, 0, MPI_COMM_WORLD, &amp;stat);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}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else {  /* rank == 0 */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    </a:t>
            </a:r>
            <a:r>
              <a:rPr lang="en-US" sz="1800" dirty="0">
                <a:solidFill>
                  <a:schemeClr val="accent1"/>
                </a:solidFill>
              </a:rPr>
              <a:t>for (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 = 0; 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 &lt; 3; 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++)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chemeClr val="accent1"/>
                </a:solidFill>
              </a:rPr>
              <a:t>		</a:t>
            </a:r>
            <a:r>
              <a:rPr lang="en-US" sz="1800" dirty="0" err="1">
                <a:solidFill>
                  <a:schemeClr val="accent1"/>
                </a:solidFill>
              </a:rPr>
              <a:t>MPI_Recv</a:t>
            </a:r>
            <a:r>
              <a:rPr lang="en-US" sz="1800" dirty="0">
                <a:solidFill>
                  <a:schemeClr val="accent1"/>
                </a:solidFill>
              </a:rPr>
              <a:t>(NULL, 0, MPI_CHAR, 1, 0, MPI_COMM_WORLD, &amp;stat);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chemeClr val="accent1"/>
                </a:solidFill>
              </a:rPr>
              <a:t>         for (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 = 0; 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 &lt; 3; 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++)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chemeClr val="accent1"/>
                </a:solidFill>
              </a:rPr>
              <a:t>		</a:t>
            </a:r>
            <a:r>
              <a:rPr lang="en-US" sz="1800" dirty="0" err="1">
                <a:solidFill>
                  <a:schemeClr val="accent1"/>
                </a:solidFill>
              </a:rPr>
              <a:t>MPI_Send</a:t>
            </a:r>
            <a:r>
              <a:rPr lang="en-US" sz="1800" dirty="0">
                <a:solidFill>
                  <a:schemeClr val="accent1"/>
                </a:solidFill>
              </a:rPr>
              <a:t>(NULL, 0, MPI_CHAR, 1, 0, MPI_COMM_WORLD);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}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Happened</a:t>
            </a:r>
          </a:p>
        </p:txBody>
      </p:sp>
      <p:sp>
        <p:nvSpPr>
          <p:cNvPr id="777231" name="Rectangle 15"/>
          <p:cNvSpPr>
            <a:spLocks noGrp="1" noChangeArrowheads="1"/>
          </p:cNvSpPr>
          <p:nvPr>
            <p:ph idx="1"/>
          </p:nvPr>
        </p:nvSpPr>
        <p:spPr>
          <a:xfrm>
            <a:off x="450850" y="4857750"/>
            <a:ext cx="7935913" cy="1466850"/>
          </a:xfrm>
        </p:spPr>
        <p:txBody>
          <a:bodyPr/>
          <a:lstStyle/>
          <a:p>
            <a:r>
              <a:rPr lang="en-US" dirty="0"/>
              <a:t>All 4 threads stuck in receives because the sends from one iteration got matched with receives from the next iteration</a:t>
            </a:r>
          </a:p>
          <a:p>
            <a:r>
              <a:rPr lang="en-US" dirty="0"/>
              <a:t>Solution: Use iteration number as tag in the messages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777219" name="Text Box 3"/>
          <p:cNvSpPr txBox="1">
            <a:spLocks noChangeArrowheads="1"/>
          </p:cNvSpPr>
          <p:nvPr/>
        </p:nvSpPr>
        <p:spPr bwMode="auto">
          <a:xfrm>
            <a:off x="2474913" y="935038"/>
            <a:ext cx="1073150" cy="454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charset="0"/>
              </a:rPr>
              <a:t>Rank 0</a:t>
            </a:r>
          </a:p>
          <a:p>
            <a:pPr eaLnBrk="0" hangingPunct="0"/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3 </a:t>
            </a:r>
            <a:r>
              <a:rPr lang="en-US" sz="2000" dirty="0" err="1">
                <a:latin typeface="Arial" charset="0"/>
              </a:rPr>
              <a:t>recvs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3 sends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3 </a:t>
            </a:r>
            <a:r>
              <a:rPr lang="en-US" sz="2000" dirty="0" err="1">
                <a:latin typeface="Arial" charset="0"/>
              </a:rPr>
              <a:t>recvs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3 sends</a:t>
            </a:r>
          </a:p>
          <a:p>
            <a:pPr eaLnBrk="0" hangingPunct="0"/>
            <a:endParaRPr lang="en-US" sz="2000" dirty="0">
              <a:latin typeface="Arial" charset="0"/>
            </a:endParaRPr>
          </a:p>
          <a:p>
            <a:pPr eaLnBrk="0" hangingPunct="0"/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3 </a:t>
            </a:r>
            <a:r>
              <a:rPr lang="en-US" sz="2000" dirty="0" err="1">
                <a:latin typeface="Arial" charset="0"/>
              </a:rPr>
              <a:t>recvs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3 sends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3 </a:t>
            </a:r>
            <a:r>
              <a:rPr lang="en-US" sz="2000" dirty="0" err="1">
                <a:latin typeface="Arial" charset="0"/>
              </a:rPr>
              <a:t>recvs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3 sends</a:t>
            </a:r>
          </a:p>
          <a:p>
            <a:pPr eaLnBrk="0" hangingPunct="0"/>
            <a:endParaRPr lang="en-US" sz="3200" dirty="0">
              <a:latin typeface="Arial" charset="0"/>
            </a:endParaRPr>
          </a:p>
          <a:p>
            <a:pPr eaLnBrk="0" hangingPunct="0"/>
            <a:endParaRPr lang="en-US" sz="2000" dirty="0">
              <a:latin typeface="Arial" charset="0"/>
            </a:endParaRPr>
          </a:p>
        </p:txBody>
      </p:sp>
      <p:sp>
        <p:nvSpPr>
          <p:cNvPr id="777220" name="Text Box 4"/>
          <p:cNvSpPr txBox="1">
            <a:spLocks noChangeArrowheads="1"/>
          </p:cNvSpPr>
          <p:nvPr/>
        </p:nvSpPr>
        <p:spPr bwMode="auto">
          <a:xfrm>
            <a:off x="5807075" y="914400"/>
            <a:ext cx="1073150" cy="454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Rank 1</a:t>
            </a:r>
          </a:p>
          <a:p>
            <a:pPr eaLnBrk="0" hangingPunct="0"/>
            <a:endParaRPr lang="en-US" sz="2000">
              <a:latin typeface="Arial" charset="0"/>
            </a:endParaRPr>
          </a:p>
          <a:p>
            <a:pPr eaLnBrk="0" hangingPunct="0"/>
            <a:r>
              <a:rPr lang="en-US" sz="2000">
                <a:latin typeface="Arial" charset="0"/>
              </a:rPr>
              <a:t>3 sends</a:t>
            </a:r>
          </a:p>
          <a:p>
            <a:pPr eaLnBrk="0" hangingPunct="0"/>
            <a:r>
              <a:rPr lang="en-US" sz="2000">
                <a:latin typeface="Arial" charset="0"/>
              </a:rPr>
              <a:t>3 recvs</a:t>
            </a:r>
          </a:p>
          <a:p>
            <a:pPr eaLnBrk="0" hangingPunct="0"/>
            <a:r>
              <a:rPr lang="en-US" sz="2000">
                <a:latin typeface="Arial" charset="0"/>
              </a:rPr>
              <a:t>3 sends</a:t>
            </a:r>
          </a:p>
          <a:p>
            <a:pPr eaLnBrk="0" hangingPunct="0"/>
            <a:r>
              <a:rPr lang="en-US" sz="2000">
                <a:latin typeface="Arial" charset="0"/>
              </a:rPr>
              <a:t>3 recvs</a:t>
            </a:r>
          </a:p>
          <a:p>
            <a:pPr eaLnBrk="0" hangingPunct="0"/>
            <a:endParaRPr lang="en-US" sz="2000">
              <a:latin typeface="Arial" charset="0"/>
            </a:endParaRPr>
          </a:p>
          <a:p>
            <a:pPr eaLnBrk="0" hangingPunct="0"/>
            <a:endParaRPr lang="en-US" sz="2000">
              <a:latin typeface="Arial" charset="0"/>
            </a:endParaRPr>
          </a:p>
          <a:p>
            <a:pPr eaLnBrk="0" hangingPunct="0"/>
            <a:r>
              <a:rPr lang="en-US" sz="2000">
                <a:latin typeface="Arial" charset="0"/>
              </a:rPr>
              <a:t>3 sends</a:t>
            </a:r>
          </a:p>
          <a:p>
            <a:pPr eaLnBrk="0" hangingPunct="0"/>
            <a:r>
              <a:rPr lang="en-US" sz="2000">
                <a:latin typeface="Arial" charset="0"/>
              </a:rPr>
              <a:t>3 recvs</a:t>
            </a:r>
          </a:p>
          <a:p>
            <a:pPr eaLnBrk="0" hangingPunct="0"/>
            <a:r>
              <a:rPr lang="en-US" sz="2000">
                <a:latin typeface="Arial" charset="0"/>
              </a:rPr>
              <a:t>3 sends</a:t>
            </a:r>
          </a:p>
          <a:p>
            <a:pPr eaLnBrk="0" hangingPunct="0"/>
            <a:r>
              <a:rPr lang="en-US" sz="2000">
                <a:latin typeface="Arial" charset="0"/>
              </a:rPr>
              <a:t>3 recvs</a:t>
            </a:r>
          </a:p>
          <a:p>
            <a:pPr eaLnBrk="0" hangingPunct="0"/>
            <a:endParaRPr lang="en-US" sz="3200">
              <a:latin typeface="Arial" charset="0"/>
            </a:endParaRPr>
          </a:p>
          <a:p>
            <a:pPr eaLnBrk="0" hangingPunct="0"/>
            <a:endParaRPr lang="en-US" sz="2000">
              <a:latin typeface="Arial" charset="0"/>
            </a:endParaRPr>
          </a:p>
        </p:txBody>
      </p:sp>
      <p:sp>
        <p:nvSpPr>
          <p:cNvPr id="777221" name="Text Box 5"/>
          <p:cNvSpPr txBox="1">
            <a:spLocks noChangeArrowheads="1"/>
          </p:cNvSpPr>
          <p:nvPr/>
        </p:nvSpPr>
        <p:spPr bwMode="auto">
          <a:xfrm>
            <a:off x="588963" y="1987550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Thread 1</a:t>
            </a:r>
          </a:p>
        </p:txBody>
      </p:sp>
      <p:sp>
        <p:nvSpPr>
          <p:cNvPr id="777222" name="Text Box 6"/>
          <p:cNvSpPr txBox="1">
            <a:spLocks noChangeArrowheads="1"/>
          </p:cNvSpPr>
          <p:nvPr/>
        </p:nvSpPr>
        <p:spPr bwMode="auto">
          <a:xfrm>
            <a:off x="588963" y="3840163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942977"/>
                </a:solidFill>
                <a:latin typeface="Arial" charset="0"/>
              </a:rPr>
              <a:t>Thread 2</a:t>
            </a:r>
          </a:p>
        </p:txBody>
      </p:sp>
      <p:sp>
        <p:nvSpPr>
          <p:cNvPr id="777223" name="Line 7"/>
          <p:cNvSpPr>
            <a:spLocks noChangeShapeType="1"/>
          </p:cNvSpPr>
          <p:nvPr/>
        </p:nvSpPr>
        <p:spPr bwMode="auto">
          <a:xfrm>
            <a:off x="2427288" y="2208213"/>
            <a:ext cx="1211262" cy="0"/>
          </a:xfrm>
          <a:prstGeom prst="line">
            <a:avLst/>
          </a:prstGeom>
          <a:noFill/>
          <a:ln w="28575">
            <a:solidFill>
              <a:srgbClr val="2E319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224" name="Line 8"/>
          <p:cNvSpPr>
            <a:spLocks noChangeShapeType="1"/>
          </p:cNvSpPr>
          <p:nvPr/>
        </p:nvSpPr>
        <p:spPr bwMode="auto">
          <a:xfrm>
            <a:off x="2389188" y="4030663"/>
            <a:ext cx="1211262" cy="0"/>
          </a:xfrm>
          <a:prstGeom prst="line">
            <a:avLst/>
          </a:prstGeom>
          <a:noFill/>
          <a:ln w="28575">
            <a:solidFill>
              <a:srgbClr val="2E319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225" name="Line 9"/>
          <p:cNvSpPr>
            <a:spLocks noChangeShapeType="1"/>
          </p:cNvSpPr>
          <p:nvPr/>
        </p:nvSpPr>
        <p:spPr bwMode="auto">
          <a:xfrm>
            <a:off x="5751513" y="2184400"/>
            <a:ext cx="1211262" cy="0"/>
          </a:xfrm>
          <a:prstGeom prst="line">
            <a:avLst/>
          </a:prstGeom>
          <a:noFill/>
          <a:ln w="28575">
            <a:solidFill>
              <a:srgbClr val="2E319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226" name="Line 10"/>
          <p:cNvSpPr>
            <a:spLocks noChangeShapeType="1"/>
          </p:cNvSpPr>
          <p:nvPr/>
        </p:nvSpPr>
        <p:spPr bwMode="auto">
          <a:xfrm>
            <a:off x="5754688" y="4027488"/>
            <a:ext cx="1211262" cy="0"/>
          </a:xfrm>
          <a:prstGeom prst="line">
            <a:avLst/>
          </a:prstGeom>
          <a:noFill/>
          <a:ln w="28575">
            <a:solidFill>
              <a:srgbClr val="2E319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227" name="Line 11"/>
          <p:cNvSpPr>
            <a:spLocks noChangeShapeType="1"/>
          </p:cNvSpPr>
          <p:nvPr/>
        </p:nvSpPr>
        <p:spPr bwMode="auto">
          <a:xfrm>
            <a:off x="3605213" y="2376488"/>
            <a:ext cx="414337" cy="0"/>
          </a:xfrm>
          <a:prstGeom prst="line">
            <a:avLst/>
          </a:prstGeom>
          <a:noFill/>
          <a:ln w="57150">
            <a:solidFill>
              <a:srgbClr val="ED1C24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228" name="Line 12"/>
          <p:cNvSpPr>
            <a:spLocks noChangeShapeType="1"/>
          </p:cNvSpPr>
          <p:nvPr/>
        </p:nvSpPr>
        <p:spPr bwMode="auto">
          <a:xfrm>
            <a:off x="3640138" y="4219575"/>
            <a:ext cx="414337" cy="0"/>
          </a:xfrm>
          <a:prstGeom prst="line">
            <a:avLst/>
          </a:prstGeom>
          <a:noFill/>
          <a:ln w="57150">
            <a:solidFill>
              <a:srgbClr val="ED1C24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229" name="Line 13"/>
          <p:cNvSpPr>
            <a:spLocks noChangeShapeType="1"/>
          </p:cNvSpPr>
          <p:nvPr/>
        </p:nvSpPr>
        <p:spPr bwMode="auto">
          <a:xfrm>
            <a:off x="6956425" y="2039938"/>
            <a:ext cx="414338" cy="0"/>
          </a:xfrm>
          <a:prstGeom prst="line">
            <a:avLst/>
          </a:prstGeom>
          <a:noFill/>
          <a:ln w="57150">
            <a:solidFill>
              <a:srgbClr val="ED1C24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230" name="Line 14"/>
          <p:cNvSpPr>
            <a:spLocks noChangeShapeType="1"/>
          </p:cNvSpPr>
          <p:nvPr/>
        </p:nvSpPr>
        <p:spPr bwMode="auto">
          <a:xfrm>
            <a:off x="6948488" y="4497388"/>
            <a:ext cx="414337" cy="0"/>
          </a:xfrm>
          <a:prstGeom prst="line">
            <a:avLst/>
          </a:prstGeom>
          <a:noFill/>
          <a:ln w="57150">
            <a:solidFill>
              <a:srgbClr val="ED1C24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31" grpId="0" build="p"/>
      <p:bldP spid="777227" grpId="0" animBg="1"/>
      <p:bldP spid="777228" grpId="0" animBg="1"/>
      <p:bldP spid="777229" grpId="0" animBg="1"/>
      <p:bldP spid="7772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Programming with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MPI-3 allows different processes to allocate shared memory through MPI</a:t>
            </a:r>
          </a:p>
          <a:p>
            <a:pPr lvl="1"/>
            <a:r>
              <a:rPr lang="en-US" dirty="0" err="1" smtClean="0"/>
              <a:t>MPI_Win_allocate_shared</a:t>
            </a:r>
            <a:endParaRPr lang="en-US" dirty="0" smtClean="0"/>
          </a:p>
          <a:p>
            <a:r>
              <a:rPr lang="en-US" dirty="0" smtClean="0"/>
              <a:t>Uses many of the concepts of one-sided communication</a:t>
            </a:r>
          </a:p>
          <a:p>
            <a:r>
              <a:rPr lang="en-US" dirty="0" smtClean="0"/>
              <a:t>Applications can do hybrid programming using MPI or load/store accesses on the shared memory window</a:t>
            </a:r>
          </a:p>
          <a:p>
            <a:r>
              <a:rPr lang="en-US" dirty="0" smtClean="0"/>
              <a:t>Other MPI functions can be used to synchronize access to shared memory regions</a:t>
            </a:r>
          </a:p>
          <a:p>
            <a:r>
              <a:rPr lang="en-US" dirty="0" smtClean="0"/>
              <a:t>Much simpler to program than threads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71638"/>
            <a:ext cx="8224838" cy="1069975"/>
          </a:xfrm>
        </p:spPr>
        <p:txBody>
          <a:bodyPr/>
          <a:lstStyle/>
          <a:p>
            <a:r>
              <a:rPr lang="en-US" dirty="0" smtClean="0"/>
              <a:t>Advanced Topics: Nonblocking Collectives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Nonblocking Collective Communication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500" dirty="0" smtClean="0"/>
              <a:t>Nonblocking communication</a:t>
            </a:r>
          </a:p>
          <a:p>
            <a:pPr lvl="1"/>
            <a:r>
              <a:rPr lang="en-US" dirty="0" smtClean="0"/>
              <a:t>Deadlock avoidance</a:t>
            </a:r>
          </a:p>
          <a:p>
            <a:pPr lvl="1"/>
            <a:r>
              <a:rPr lang="en-US" dirty="0" smtClean="0"/>
              <a:t>Overlapping communication/computation</a:t>
            </a:r>
          </a:p>
          <a:p>
            <a:r>
              <a:rPr lang="en-US" sz="3500" dirty="0" smtClean="0"/>
              <a:t>Collective communication</a:t>
            </a:r>
          </a:p>
          <a:p>
            <a:pPr lvl="1"/>
            <a:r>
              <a:rPr lang="en-US" dirty="0" smtClean="0"/>
              <a:t>Collection of pre-defined optimized routines</a:t>
            </a:r>
          </a:p>
          <a:p>
            <a:r>
              <a:rPr lang="en-US" sz="3500" dirty="0" smtClean="0"/>
              <a:t>Nonblocking collective communication</a:t>
            </a:r>
          </a:p>
          <a:p>
            <a:pPr lvl="1"/>
            <a:r>
              <a:rPr lang="en-US" dirty="0" smtClean="0"/>
              <a:t>Combines both techniques (more than the sum of the parts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  <a:p>
            <a:pPr lvl="1"/>
            <a:r>
              <a:rPr lang="en-US" dirty="0" smtClean="0"/>
              <a:t>System noise/imbalance resiliency</a:t>
            </a:r>
          </a:p>
          <a:p>
            <a:pPr lvl="1"/>
            <a:r>
              <a:rPr lang="en-US" dirty="0" smtClean="0"/>
              <a:t>Semantic advantages</a:t>
            </a:r>
          </a:p>
          <a:p>
            <a:pPr lvl="1"/>
            <a:r>
              <a:rPr lang="en-US" dirty="0" smtClean="0"/>
              <a:t>Examples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Nonblocking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 are simple:</a:t>
            </a:r>
          </a:p>
          <a:p>
            <a:pPr lvl="1"/>
            <a:r>
              <a:rPr lang="en-US" dirty="0" smtClean="0"/>
              <a:t>Function returns no matter what</a:t>
            </a:r>
          </a:p>
          <a:p>
            <a:pPr lvl="1"/>
            <a:r>
              <a:rPr lang="en-US" dirty="0" smtClean="0"/>
              <a:t>No progress guarantee!</a:t>
            </a:r>
          </a:p>
          <a:p>
            <a:r>
              <a:rPr lang="en-US" sz="2800" dirty="0" smtClean="0"/>
              <a:t>E.g., </a:t>
            </a:r>
            <a:r>
              <a:rPr lang="en-US" sz="2800" dirty="0" err="1" smtClean="0"/>
              <a:t>MPI_Isend</a:t>
            </a:r>
            <a:r>
              <a:rPr lang="en-US" sz="2800" dirty="0" smtClean="0"/>
              <a:t>(&lt;send-</a:t>
            </a:r>
            <a:r>
              <a:rPr lang="en-US" sz="2800" dirty="0" err="1" smtClean="0"/>
              <a:t>args</a:t>
            </a:r>
            <a:r>
              <a:rPr lang="en-US" sz="2800" dirty="0" smtClean="0"/>
              <a:t>&gt;, </a:t>
            </a:r>
            <a:r>
              <a:rPr lang="en-US" sz="2800" dirty="0" err="1" smtClean="0"/>
              <a:t>MPI_Request</a:t>
            </a:r>
            <a:r>
              <a:rPr lang="en-US" sz="2800" dirty="0" smtClean="0"/>
              <a:t> *</a:t>
            </a:r>
            <a:r>
              <a:rPr lang="en-US" sz="2800" dirty="0" err="1" smtClean="0"/>
              <a:t>req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Nonblocking tests:</a:t>
            </a:r>
          </a:p>
          <a:p>
            <a:pPr lvl="1"/>
            <a:r>
              <a:rPr lang="en-US" sz="2400" dirty="0" smtClean="0"/>
              <a:t>Test, </a:t>
            </a:r>
            <a:r>
              <a:rPr lang="en-US" sz="2400" dirty="0" err="1" smtClean="0"/>
              <a:t>Testany</a:t>
            </a:r>
            <a:r>
              <a:rPr lang="en-US" sz="2400" dirty="0" smtClean="0"/>
              <a:t>, </a:t>
            </a:r>
            <a:r>
              <a:rPr lang="en-US" sz="2400" dirty="0" err="1" smtClean="0"/>
              <a:t>Testall</a:t>
            </a:r>
            <a:r>
              <a:rPr lang="en-US" sz="2400" dirty="0" smtClean="0"/>
              <a:t>, </a:t>
            </a:r>
            <a:r>
              <a:rPr lang="en-US" sz="2400" dirty="0" err="1" smtClean="0"/>
              <a:t>Testsome</a:t>
            </a:r>
            <a:endParaRPr lang="en-US" sz="2400" dirty="0" smtClean="0"/>
          </a:p>
          <a:p>
            <a:r>
              <a:rPr lang="en-US" sz="2800" dirty="0" smtClean="0"/>
              <a:t>Blocking wait:</a:t>
            </a:r>
          </a:p>
          <a:p>
            <a:pPr lvl="1"/>
            <a:r>
              <a:rPr lang="en-US" sz="2400" dirty="0" smtClean="0"/>
              <a:t>Wait, </a:t>
            </a:r>
            <a:r>
              <a:rPr lang="en-US" sz="2400" dirty="0" err="1" smtClean="0"/>
              <a:t>Waitany</a:t>
            </a:r>
            <a:r>
              <a:rPr lang="en-US" sz="2400" dirty="0" smtClean="0"/>
              <a:t>, </a:t>
            </a:r>
            <a:r>
              <a:rPr lang="en-US" sz="2400" dirty="0" err="1" smtClean="0"/>
              <a:t>Waitall</a:t>
            </a:r>
            <a:r>
              <a:rPr lang="en-US" sz="2400" dirty="0" smtClean="0"/>
              <a:t>, </a:t>
            </a:r>
            <a:r>
              <a:rPr lang="en-US" sz="2400" dirty="0" err="1" smtClean="0"/>
              <a:t>Waitsome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Nonblocking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Blocking vs. nonblocking communication</a:t>
            </a:r>
          </a:p>
          <a:p>
            <a:pPr lvl="1"/>
            <a:r>
              <a:rPr lang="en-US" dirty="0" smtClean="0"/>
              <a:t>Mostly equivalent, nonblocking has constant request management overhead</a:t>
            </a:r>
          </a:p>
          <a:p>
            <a:pPr lvl="1"/>
            <a:r>
              <a:rPr lang="en-US" dirty="0" smtClean="0"/>
              <a:t>Nonblocking may have other non-trivial overheads</a:t>
            </a:r>
          </a:p>
          <a:p>
            <a:r>
              <a:rPr lang="en-US" dirty="0" smtClean="0"/>
              <a:t>Request queue length</a:t>
            </a:r>
          </a:p>
          <a:p>
            <a:pPr lvl="1"/>
            <a:r>
              <a:rPr lang="en-US" dirty="0" smtClean="0"/>
              <a:t>Linear impact on </a:t>
            </a:r>
            <a:br>
              <a:rPr lang="en-US" dirty="0" smtClean="0"/>
            </a:b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E.g., BG/P: 100ns/request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Tune unexpected  queue length!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pic>
        <p:nvPicPr>
          <p:cNvPr id="2050" name="Picture 2" descr="X:\pubs\2010\mpi-model\img\req_queue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505200"/>
            <a:ext cx="3733800" cy="261366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Three types: </a:t>
            </a:r>
          </a:p>
          <a:p>
            <a:pPr lvl="1"/>
            <a:r>
              <a:rPr lang="en-US" dirty="0" smtClean="0"/>
              <a:t>Synchronization (Barrier)</a:t>
            </a:r>
          </a:p>
          <a:p>
            <a:pPr lvl="1"/>
            <a:r>
              <a:rPr lang="en-US" dirty="0" smtClean="0"/>
              <a:t>Data Movement (Scatter, Gather, </a:t>
            </a:r>
            <a:r>
              <a:rPr lang="en-US" dirty="0" err="1" smtClean="0"/>
              <a:t>Alltoall</a:t>
            </a:r>
            <a:r>
              <a:rPr lang="en-US" dirty="0" smtClean="0"/>
              <a:t>, </a:t>
            </a:r>
            <a:r>
              <a:rPr lang="en-US" dirty="0" err="1" smtClean="0"/>
              <a:t>Allgather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Reductions (Reduce, </a:t>
            </a:r>
            <a:r>
              <a:rPr lang="en-US" dirty="0" err="1" smtClean="0"/>
              <a:t>Allreduce</a:t>
            </a:r>
            <a:r>
              <a:rPr lang="en-US" dirty="0" smtClean="0"/>
              <a:t>, (Ex)Scan, </a:t>
            </a:r>
            <a:r>
              <a:rPr lang="en-US" dirty="0" err="1" smtClean="0"/>
              <a:t>Reduce_scatter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Common semantics: </a:t>
            </a:r>
          </a:p>
          <a:p>
            <a:pPr lvl="1"/>
            <a:r>
              <a:rPr lang="en-US" dirty="0" smtClean="0"/>
              <a:t>no tags (communicators can serve as such)</a:t>
            </a:r>
          </a:p>
          <a:p>
            <a:pPr lvl="1"/>
            <a:r>
              <a:rPr lang="en-US" dirty="0" smtClean="0"/>
              <a:t>Not necessarily synchronizing (only barrier and all*)</a:t>
            </a:r>
          </a:p>
          <a:p>
            <a:r>
              <a:rPr lang="en-US" dirty="0" smtClean="0"/>
              <a:t>Overview of functions and performance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Nonblocking Collective Communication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Nonblocking variants of all collectives</a:t>
            </a:r>
          </a:p>
          <a:p>
            <a:pPr lvl="1"/>
            <a:r>
              <a:rPr lang="en-US" dirty="0" err="1" smtClean="0"/>
              <a:t>MPI_Ibcast</a:t>
            </a:r>
            <a:r>
              <a:rPr lang="en-US" dirty="0" smtClean="0"/>
              <a:t>(&lt;</a:t>
            </a:r>
            <a:r>
              <a:rPr lang="en-US" dirty="0" err="1" smtClean="0"/>
              <a:t>bcast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&gt;, </a:t>
            </a:r>
            <a:r>
              <a:rPr lang="en-US" dirty="0" err="1" smtClean="0"/>
              <a:t>MPI_Request</a:t>
            </a:r>
            <a:r>
              <a:rPr lang="en-US" dirty="0" smtClean="0"/>
              <a:t> *</a:t>
            </a:r>
            <a:r>
              <a:rPr lang="en-US" dirty="0" err="1" smtClean="0"/>
              <a:t>req</a:t>
            </a:r>
            <a:r>
              <a:rPr lang="en-US" dirty="0" smtClean="0"/>
              <a:t>);</a:t>
            </a:r>
          </a:p>
          <a:p>
            <a:r>
              <a:rPr lang="en-US" sz="3600" dirty="0" smtClean="0"/>
              <a:t>Semantics:</a:t>
            </a:r>
          </a:p>
          <a:p>
            <a:pPr lvl="1"/>
            <a:r>
              <a:rPr lang="en-US" dirty="0" smtClean="0"/>
              <a:t>Function returns no matter what</a:t>
            </a:r>
          </a:p>
          <a:p>
            <a:pPr lvl="1"/>
            <a:r>
              <a:rPr lang="en-US" dirty="0" smtClean="0"/>
              <a:t>No guaranteed progress (quality of implementation)</a:t>
            </a:r>
          </a:p>
          <a:p>
            <a:pPr lvl="1"/>
            <a:r>
              <a:rPr lang="en-US" dirty="0" smtClean="0"/>
              <a:t>Usual completion calls (wait, test) + mixing</a:t>
            </a:r>
          </a:p>
          <a:p>
            <a:pPr lvl="1"/>
            <a:r>
              <a:rPr lang="en-US" dirty="0" smtClean="0"/>
              <a:t>Out-of order completion</a:t>
            </a:r>
          </a:p>
          <a:p>
            <a:r>
              <a:rPr lang="en-US" sz="3600" dirty="0" smtClean="0"/>
              <a:t>Restrictions:</a:t>
            </a:r>
          </a:p>
          <a:p>
            <a:pPr lvl="1"/>
            <a:r>
              <a:rPr lang="en-US" dirty="0" smtClean="0"/>
              <a:t>No tags, in-order matching</a:t>
            </a:r>
          </a:p>
          <a:p>
            <a:pPr lvl="1"/>
            <a:r>
              <a:rPr lang="en-US" dirty="0" smtClean="0"/>
              <a:t>Send and vector buffers may not be touched  during operation</a:t>
            </a:r>
          </a:p>
          <a:p>
            <a:pPr lvl="1"/>
            <a:r>
              <a:rPr lang="en-US" dirty="0" err="1" smtClean="0"/>
              <a:t>MPI_Cancel</a:t>
            </a:r>
            <a:r>
              <a:rPr lang="en-US" dirty="0" smtClean="0"/>
              <a:t> not supported</a:t>
            </a:r>
          </a:p>
          <a:p>
            <a:pPr lvl="1"/>
            <a:r>
              <a:rPr lang="en-US" dirty="0" smtClean="0"/>
              <a:t>No matching with blocking collectives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3407" y="6248400"/>
            <a:ext cx="764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al.: Implementation and Performance Analysis of Non-Blocking Collective Operations for MPI</a:t>
            </a:r>
            <a:endParaRPr lang="en-US" sz="1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Nonblocking Collective Communication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dirty="0" smtClean="0"/>
              <a:t>Semantic advantages:</a:t>
            </a:r>
          </a:p>
          <a:p>
            <a:pPr lvl="1"/>
            <a:r>
              <a:rPr lang="en-US" sz="2400" dirty="0" smtClean="0"/>
              <a:t>Enable asynchronous progression (and manual)</a:t>
            </a:r>
          </a:p>
          <a:p>
            <a:pPr lvl="2"/>
            <a:r>
              <a:rPr lang="en-US" sz="2000" dirty="0" smtClean="0"/>
              <a:t>Software </a:t>
            </a:r>
            <a:r>
              <a:rPr lang="en-US" sz="2000" dirty="0" err="1" smtClean="0"/>
              <a:t>pipelinling</a:t>
            </a:r>
            <a:endParaRPr lang="en-US" sz="2000" dirty="0" smtClean="0"/>
          </a:p>
          <a:p>
            <a:pPr lvl="1"/>
            <a:r>
              <a:rPr lang="en-US" sz="2400" dirty="0" smtClean="0"/>
              <a:t>Decouple </a:t>
            </a:r>
            <a:r>
              <a:rPr lang="en-US" sz="2400" dirty="0"/>
              <a:t>d</a:t>
            </a:r>
            <a:r>
              <a:rPr lang="en-US" sz="2400" dirty="0" smtClean="0"/>
              <a:t>ata transfer and synchronization</a:t>
            </a:r>
          </a:p>
          <a:p>
            <a:pPr lvl="2"/>
            <a:r>
              <a:rPr lang="en-US" sz="2000" dirty="0" smtClean="0"/>
              <a:t>Noise resiliency!</a:t>
            </a:r>
          </a:p>
          <a:p>
            <a:pPr lvl="1"/>
            <a:r>
              <a:rPr lang="en-US" sz="2400" dirty="0" smtClean="0"/>
              <a:t>Allow overlapping communicators</a:t>
            </a:r>
          </a:p>
          <a:p>
            <a:pPr lvl="2"/>
            <a:r>
              <a:rPr lang="en-US" sz="2000" dirty="0" smtClean="0"/>
              <a:t>See also neighborhood collectives</a:t>
            </a:r>
          </a:p>
          <a:p>
            <a:pPr lvl="1"/>
            <a:r>
              <a:rPr lang="en-US" sz="2400" dirty="0" smtClean="0"/>
              <a:t>Multiple outstanding operations at any time</a:t>
            </a:r>
          </a:p>
          <a:p>
            <a:pPr lvl="2"/>
            <a:r>
              <a:rPr lang="en-US" sz="2000" dirty="0" smtClean="0"/>
              <a:t>Enables pipelining window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749" y="6248400"/>
            <a:ext cx="764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al.: Implementation and Performance Analysis of Non-Blocking Collective Operations for MPI</a:t>
            </a:r>
            <a:endParaRPr lang="en-US" sz="1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MPI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 smtClean="0"/>
              <a:t>MPI-2 was released in 2000</a:t>
            </a:r>
          </a:p>
          <a:p>
            <a:pPr lvl="1"/>
            <a:r>
              <a:rPr lang="en-US" dirty="0" smtClean="0"/>
              <a:t>Several additional features including MPI + threads, MPI-I/O, remote memory access functionality and many others</a:t>
            </a:r>
          </a:p>
          <a:p>
            <a:r>
              <a:rPr lang="en-US" dirty="0" smtClean="0"/>
              <a:t>MPI-2.1 (2008) and MPI-2.2 (2009) were recently released with some corrections to the standard and small features</a:t>
            </a:r>
          </a:p>
          <a:p>
            <a:r>
              <a:rPr lang="en-US" dirty="0" smtClean="0"/>
              <a:t>MPI-3 (2012) added several new features to MPI</a:t>
            </a:r>
          </a:p>
          <a:p>
            <a:r>
              <a:rPr lang="en-US" dirty="0" smtClean="0"/>
              <a:t>The </a:t>
            </a:r>
            <a:r>
              <a:rPr lang="en-US" dirty="0"/>
              <a:t>Standard itself:</a:t>
            </a:r>
          </a:p>
          <a:p>
            <a:pPr lvl="1"/>
            <a:r>
              <a:rPr lang="en-US" dirty="0"/>
              <a:t>at </a:t>
            </a:r>
            <a:r>
              <a:rPr lang="en-US" dirty="0">
                <a:hlinkClick r:id="rId2"/>
              </a:rPr>
              <a:t>http://www.mpi-forum.org</a:t>
            </a:r>
            <a:endParaRPr lang="en-US" dirty="0"/>
          </a:p>
          <a:p>
            <a:pPr lvl="1"/>
            <a:r>
              <a:rPr lang="en-US" dirty="0"/>
              <a:t>All MPI official releases, in both postscript and HTML</a:t>
            </a:r>
          </a:p>
          <a:p>
            <a:r>
              <a:rPr lang="en-US" dirty="0"/>
              <a:t>Other information on Web:</a:t>
            </a:r>
          </a:p>
          <a:p>
            <a:pPr lvl="1"/>
            <a:r>
              <a:rPr lang="en-US" dirty="0"/>
              <a:t>at </a:t>
            </a:r>
            <a:r>
              <a:rPr lang="en-US" dirty="0">
                <a:hlinkClick r:id="rId3"/>
              </a:rPr>
              <a:t>http://www.mcs.anl.gov/mpi</a:t>
            </a:r>
          </a:p>
          <a:p>
            <a:pPr lvl="1"/>
            <a:r>
              <a:rPr lang="en-US" dirty="0"/>
              <a:t>pointers to lots of </a:t>
            </a:r>
            <a:r>
              <a:rPr lang="en-US" dirty="0" smtClean="0"/>
              <a:t>material including tutorials</a:t>
            </a:r>
            <a:r>
              <a:rPr lang="en-US" dirty="0"/>
              <a:t>, a FAQ, other MPI </a:t>
            </a:r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Nonblocking Collectives Overlap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Software pipelining</a:t>
            </a:r>
          </a:p>
          <a:p>
            <a:pPr lvl="1"/>
            <a:r>
              <a:rPr lang="en-US" dirty="0" smtClean="0"/>
              <a:t>More complex parameters </a:t>
            </a:r>
          </a:p>
          <a:p>
            <a:pPr lvl="1"/>
            <a:r>
              <a:rPr lang="en-US" dirty="0" smtClean="0"/>
              <a:t>Progression issues</a:t>
            </a:r>
          </a:p>
          <a:p>
            <a:pPr lvl="1"/>
            <a:r>
              <a:rPr lang="en-US" dirty="0" smtClean="0"/>
              <a:t>Not scale-invariant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3912" y="6248400"/>
            <a:ext cx="701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Hoefler: Leveraging Non-blocking Collective Communication in High-performance Applications</a:t>
            </a:r>
            <a:endParaRPr lang="en-US" sz="1400" i="1" dirty="0"/>
          </a:p>
        </p:txBody>
      </p:sp>
      <p:pic>
        <p:nvPicPr>
          <p:cNvPr id="10" name="Picture 9" descr="no_overlap_co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886200"/>
            <a:ext cx="4520802" cy="1991202"/>
          </a:xfrm>
          <a:prstGeom prst="rect">
            <a:avLst/>
          </a:prstGeom>
        </p:spPr>
      </p:pic>
      <p:pic>
        <p:nvPicPr>
          <p:cNvPr id="11" name="Picture 10" descr="overlap_co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3886200"/>
            <a:ext cx="3188579" cy="1990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Non-Blocking Barrier?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that be good for? Well, quite a bit!</a:t>
            </a:r>
          </a:p>
          <a:p>
            <a:r>
              <a:rPr lang="en-US" dirty="0" smtClean="0"/>
              <a:t>Semantics:</a:t>
            </a:r>
          </a:p>
          <a:p>
            <a:pPr lvl="1"/>
            <a:r>
              <a:rPr lang="en-US" dirty="0" smtClean="0"/>
              <a:t>MPI_Ibarrier() – calling process entered the barrier, </a:t>
            </a:r>
            <a:r>
              <a:rPr lang="en-US" b="1" dirty="0" smtClean="0"/>
              <a:t>no</a:t>
            </a:r>
            <a:r>
              <a:rPr lang="en-US" dirty="0" smtClean="0"/>
              <a:t> synchronization happens</a:t>
            </a:r>
          </a:p>
          <a:p>
            <a:pPr lvl="1"/>
            <a:r>
              <a:rPr lang="en-US" dirty="0" smtClean="0"/>
              <a:t>Synchronization </a:t>
            </a:r>
            <a:r>
              <a:rPr lang="en-US" b="1" dirty="0" smtClean="0"/>
              <a:t>may</a:t>
            </a:r>
            <a:r>
              <a:rPr lang="en-US" dirty="0" smtClean="0"/>
              <a:t> happen asynchronously</a:t>
            </a:r>
          </a:p>
          <a:p>
            <a:pPr lvl="1"/>
            <a:r>
              <a:rPr lang="en-US" dirty="0" err="1" smtClean="0"/>
              <a:t>MPI_Test</a:t>
            </a:r>
            <a:r>
              <a:rPr lang="en-US" dirty="0"/>
              <a:t>/</a:t>
            </a:r>
            <a:r>
              <a:rPr lang="en-US" dirty="0" smtClean="0"/>
              <a:t>Wait() – synchronization happens</a:t>
            </a:r>
            <a:r>
              <a:rPr lang="en-US" b="1" dirty="0" smtClean="0"/>
              <a:t> if </a:t>
            </a:r>
            <a:r>
              <a:rPr lang="en-US" dirty="0" smtClean="0"/>
              <a:t>necessary</a:t>
            </a:r>
          </a:p>
          <a:p>
            <a:r>
              <a:rPr lang="en-US" dirty="0" smtClean="0"/>
              <a:t>Uses: </a:t>
            </a:r>
          </a:p>
          <a:p>
            <a:pPr lvl="1"/>
            <a:r>
              <a:rPr lang="en-US" dirty="0" smtClean="0"/>
              <a:t>Overlap barrier latency (small benefit)</a:t>
            </a:r>
          </a:p>
          <a:p>
            <a:pPr lvl="1"/>
            <a:r>
              <a:rPr lang="en-US" dirty="0" smtClean="0"/>
              <a:t>Use the split semantics! Processes </a:t>
            </a:r>
            <a:r>
              <a:rPr lang="en-US" b="1" dirty="0" smtClean="0"/>
              <a:t>notify</a:t>
            </a:r>
            <a:r>
              <a:rPr lang="en-US" dirty="0" smtClean="0"/>
              <a:t> non-collectively but </a:t>
            </a:r>
            <a:r>
              <a:rPr lang="en-US" b="1" dirty="0" smtClean="0"/>
              <a:t>synchronize</a:t>
            </a:r>
            <a:r>
              <a:rPr lang="en-US" dirty="0" smtClean="0"/>
              <a:t> collectively!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Semantics Example: DSDE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Sparse Data Exchange</a:t>
            </a:r>
          </a:p>
          <a:p>
            <a:pPr lvl="1"/>
            <a:r>
              <a:rPr lang="en-US" dirty="0" smtClean="0"/>
              <a:t>Dynamic: comm. pattern varies across iterations</a:t>
            </a:r>
          </a:p>
          <a:p>
            <a:pPr lvl="1"/>
            <a:r>
              <a:rPr lang="en-US" dirty="0" smtClean="0"/>
              <a:t>Sparse: number of neighbors is limited (                  )</a:t>
            </a:r>
          </a:p>
          <a:p>
            <a:pPr lvl="1"/>
            <a:r>
              <a:rPr lang="en-US" dirty="0" smtClean="0"/>
              <a:t>Data exchange: only senders know neighbors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410200" y="2209800"/>
            <a:ext cx="914400" cy="249551"/>
          </a:xfrm>
          <a:prstGeom prst="rect">
            <a:avLst/>
          </a:prstGeom>
        </p:spPr>
      </p:pic>
      <p:pic>
        <p:nvPicPr>
          <p:cNvPr id="5" name="Picture 3" descr="X:\pubs\2009\ibarrier\talk\1.ep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733800"/>
            <a:ext cx="2713120" cy="234695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09600" y="6248400"/>
            <a:ext cx="640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</a:t>
            </a:r>
            <a:r>
              <a:rPr lang="en-US" sz="1400" i="1" dirty="0" err="1" smtClean="0"/>
              <a:t>al.:Scalable</a:t>
            </a:r>
            <a:r>
              <a:rPr lang="en-US" sz="1400" i="1" dirty="0" smtClean="0"/>
              <a:t> Communication Protocols for Dynamic Sparse Data Exchange</a:t>
            </a:r>
            <a:endParaRPr lang="en-US" sz="140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Sparse Data Exchange (DSDE)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Main Problem: metadata</a:t>
            </a:r>
          </a:p>
          <a:p>
            <a:pPr lvl="1"/>
            <a:r>
              <a:rPr lang="en-US" dirty="0" smtClean="0"/>
              <a:t>Determine who wants to send how much data to me </a:t>
            </a:r>
            <a:br>
              <a:rPr lang="en-US" dirty="0" smtClean="0"/>
            </a:br>
            <a:r>
              <a:rPr lang="en-US" dirty="0" smtClean="0"/>
              <a:t>(I must post receive and reserve memory)</a:t>
            </a:r>
          </a:p>
          <a:p>
            <a:pPr lvl="1">
              <a:buNone/>
            </a:pPr>
            <a:r>
              <a:rPr lang="en-US" dirty="0" smtClean="0"/>
              <a:t>OR:</a:t>
            </a:r>
          </a:p>
          <a:p>
            <a:pPr lvl="1"/>
            <a:r>
              <a:rPr lang="en-US" dirty="0" smtClean="0"/>
              <a:t>Use MPI semantics:</a:t>
            </a:r>
          </a:p>
          <a:p>
            <a:pPr lvl="2"/>
            <a:r>
              <a:rPr lang="en-US" dirty="0" smtClean="0"/>
              <a:t>Unknown sender </a:t>
            </a:r>
          </a:p>
          <a:p>
            <a:pPr lvl="3"/>
            <a:r>
              <a:rPr lang="en-US" dirty="0" smtClean="0"/>
              <a:t>MPI_ANY_SOURCE</a:t>
            </a:r>
          </a:p>
          <a:p>
            <a:pPr lvl="2"/>
            <a:r>
              <a:rPr lang="en-US" dirty="0" smtClean="0"/>
              <a:t>Unknown message size</a:t>
            </a:r>
          </a:p>
          <a:p>
            <a:pPr lvl="3"/>
            <a:r>
              <a:rPr lang="en-US" dirty="0" smtClean="0"/>
              <a:t>MPI_PROBE</a:t>
            </a:r>
          </a:p>
          <a:p>
            <a:pPr lvl="2"/>
            <a:r>
              <a:rPr lang="en-US" dirty="0" smtClean="0"/>
              <a:t>Reduces problem to counting</a:t>
            </a:r>
            <a:br>
              <a:rPr lang="en-US" dirty="0" smtClean="0"/>
            </a:br>
            <a:r>
              <a:rPr lang="en-US" dirty="0" smtClean="0"/>
              <a:t>the number of neighbors </a:t>
            </a:r>
          </a:p>
          <a:p>
            <a:pPr lvl="2"/>
            <a:r>
              <a:rPr lang="en-US" dirty="0" smtClean="0"/>
              <a:t>Allow faster implementation!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pic>
        <p:nvPicPr>
          <p:cNvPr id="2051" name="Picture 3" descr="X:\pubs\2009\ibarrier\talk\1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8700" y="2628900"/>
            <a:ext cx="4078491" cy="352806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02748" y="6248400"/>
            <a:ext cx="640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et </a:t>
            </a:r>
            <a:r>
              <a:rPr lang="en-US" sz="1400" i="1" dirty="0" err="1" smtClean="0"/>
              <a:t>al.:Scalable</a:t>
            </a:r>
            <a:r>
              <a:rPr lang="en-US" sz="1400" i="1" dirty="0" smtClean="0"/>
              <a:t> Communication Protocols for Dynamic Sparse Data Exchange</a:t>
            </a:r>
            <a:endParaRPr lang="en-US" sz="1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Alltoall</a:t>
            </a:r>
            <a:r>
              <a:rPr lang="en-US" dirty="0" smtClean="0"/>
              <a:t> (PEX)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Bases on Personalized Exchange (           )</a:t>
            </a:r>
          </a:p>
          <a:p>
            <a:pPr lvl="1"/>
            <a:r>
              <a:rPr lang="en-US" dirty="0" smtClean="0"/>
              <a:t>Processes exchange</a:t>
            </a:r>
            <a:br>
              <a:rPr lang="en-US" dirty="0" smtClean="0"/>
            </a:br>
            <a:r>
              <a:rPr lang="en-US" dirty="0" smtClean="0"/>
              <a:t>metadata (sizes) </a:t>
            </a:r>
            <a:br>
              <a:rPr lang="en-US" dirty="0" smtClean="0"/>
            </a:br>
            <a:r>
              <a:rPr lang="en-US" dirty="0" smtClean="0"/>
              <a:t>about neighborhoods </a:t>
            </a:r>
            <a:br>
              <a:rPr lang="en-US" dirty="0" smtClean="0"/>
            </a:br>
            <a:r>
              <a:rPr lang="en-US" dirty="0" smtClean="0"/>
              <a:t>with all-to-all</a:t>
            </a:r>
          </a:p>
          <a:p>
            <a:pPr lvl="1"/>
            <a:r>
              <a:rPr lang="en-US" dirty="0" smtClean="0"/>
              <a:t>Processes post </a:t>
            </a:r>
            <a:br>
              <a:rPr lang="en-US" dirty="0" smtClean="0"/>
            </a:br>
            <a:r>
              <a:rPr lang="en-US" dirty="0" smtClean="0"/>
              <a:t>receives afterwards</a:t>
            </a:r>
          </a:p>
          <a:p>
            <a:pPr lvl="1"/>
            <a:r>
              <a:rPr lang="en-US" dirty="0" smtClean="0"/>
              <a:t>Most intuitive but </a:t>
            </a:r>
            <a:br>
              <a:rPr lang="en-US" dirty="0" smtClean="0"/>
            </a:br>
            <a:r>
              <a:rPr lang="en-US" dirty="0" smtClean="0"/>
              <a:t>least performance </a:t>
            </a:r>
            <a:br>
              <a:rPr lang="en-US" dirty="0" smtClean="0"/>
            </a:br>
            <a:r>
              <a:rPr lang="en-US" dirty="0" smtClean="0"/>
              <a:t>and scalability!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876800" y="1441704"/>
            <a:ext cx="675155" cy="310896"/>
          </a:xfrm>
          <a:prstGeom prst="rect">
            <a:avLst/>
          </a:prstGeom>
        </p:spPr>
      </p:pic>
      <p:pic>
        <p:nvPicPr>
          <p:cNvPr id="8" name="Picture 3" descr="X:\pubs\2009\ibarrier\talk\4.ep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6543" y="1981200"/>
            <a:ext cx="4820623" cy="368960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02748" y="6248400"/>
            <a:ext cx="640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et </a:t>
            </a:r>
            <a:r>
              <a:rPr lang="en-US" sz="1400" i="1" dirty="0" err="1" smtClean="0"/>
              <a:t>al.:Scalable</a:t>
            </a:r>
            <a:r>
              <a:rPr lang="en-US" sz="1400" i="1" dirty="0" smtClean="0"/>
              <a:t> Communication Protocols for Dynamic Sparse Data Exchange</a:t>
            </a:r>
            <a:endParaRPr lang="en-US" sz="1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Reduce_scatter</a:t>
            </a:r>
            <a:r>
              <a:rPr lang="en-US" dirty="0" smtClean="0"/>
              <a:t> (PCX)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Bases on Personalized Census (             )</a:t>
            </a:r>
          </a:p>
          <a:p>
            <a:pPr lvl="1"/>
            <a:r>
              <a:rPr lang="en-US" dirty="0" smtClean="0"/>
              <a:t>Processes exchange</a:t>
            </a:r>
            <a:br>
              <a:rPr lang="en-US" dirty="0" smtClean="0"/>
            </a:br>
            <a:r>
              <a:rPr lang="en-US" dirty="0" smtClean="0"/>
              <a:t>metadata (counts) about </a:t>
            </a:r>
            <a:br>
              <a:rPr lang="en-US" dirty="0" smtClean="0"/>
            </a:br>
            <a:r>
              <a:rPr lang="en-US" dirty="0" smtClean="0"/>
              <a:t>neighborhoods with</a:t>
            </a:r>
            <a:br>
              <a:rPr lang="en-US" dirty="0" smtClean="0"/>
            </a:br>
            <a:r>
              <a:rPr lang="en-US" dirty="0" err="1" smtClean="0"/>
              <a:t>reduce_scatter</a:t>
            </a:r>
            <a:endParaRPr lang="en-US" dirty="0" smtClean="0"/>
          </a:p>
          <a:p>
            <a:pPr lvl="1"/>
            <a:r>
              <a:rPr lang="en-US" dirty="0" smtClean="0"/>
              <a:t>Receivers checks with</a:t>
            </a:r>
            <a:br>
              <a:rPr lang="en-US" dirty="0" smtClean="0"/>
            </a:br>
            <a:r>
              <a:rPr lang="en-US" dirty="0" smtClean="0"/>
              <a:t>wildcard MPI_IPROBE</a:t>
            </a:r>
            <a:br>
              <a:rPr lang="en-US" dirty="0" smtClean="0"/>
            </a:br>
            <a:r>
              <a:rPr lang="en-US" dirty="0" smtClean="0"/>
              <a:t>and receives messages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Better than PEX but</a:t>
            </a:r>
            <a:br>
              <a:rPr lang="en-US" dirty="0" smtClean="0"/>
            </a:br>
            <a:r>
              <a:rPr lang="en-US" dirty="0" smtClean="0"/>
              <a:t>non-deterministic!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114800" y="1371600"/>
            <a:ext cx="675155" cy="310896"/>
          </a:xfrm>
          <a:prstGeom prst="rect">
            <a:avLst/>
          </a:prstGeom>
        </p:spPr>
      </p:pic>
      <p:pic>
        <p:nvPicPr>
          <p:cNvPr id="7" name="Picture 2" descr="X:\pubs\2009\ibarrier\talk\5.ep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2900" y="1695450"/>
            <a:ext cx="4991100" cy="428109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02748" y="6245423"/>
            <a:ext cx="640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et </a:t>
            </a:r>
            <a:r>
              <a:rPr lang="en-US" sz="1400" i="1" dirty="0" err="1" smtClean="0"/>
              <a:t>al.:Scalable</a:t>
            </a:r>
            <a:r>
              <a:rPr lang="en-US" sz="1400" i="1" dirty="0" smtClean="0"/>
              <a:t> Communication Protocols for Dynamic Sparse Data Exchange</a:t>
            </a:r>
            <a:endParaRPr lang="en-US" sz="1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MPI_Ibarrier (NBX)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Complexity - census (barrier):   (                     )</a:t>
            </a:r>
          </a:p>
          <a:p>
            <a:pPr lvl="1"/>
            <a:r>
              <a:rPr lang="en-US" dirty="0" smtClean="0"/>
              <a:t>Combines metadata with actual transmission</a:t>
            </a:r>
          </a:p>
          <a:p>
            <a:pPr lvl="1"/>
            <a:r>
              <a:rPr lang="en-US" dirty="0" smtClean="0"/>
              <a:t>Point-to-point</a:t>
            </a:r>
            <a:br>
              <a:rPr lang="en-US" dirty="0" smtClean="0"/>
            </a:br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Continue receiving</a:t>
            </a:r>
            <a:br>
              <a:rPr lang="en-US" dirty="0" smtClean="0"/>
            </a:br>
            <a:r>
              <a:rPr lang="en-US" dirty="0" smtClean="0"/>
              <a:t>until barrier completes</a:t>
            </a:r>
          </a:p>
          <a:p>
            <a:pPr lvl="1"/>
            <a:r>
              <a:rPr lang="en-US" dirty="0" smtClean="0"/>
              <a:t>Processes start coll.</a:t>
            </a:r>
            <a:br>
              <a:rPr lang="en-US" dirty="0" smtClean="0"/>
            </a:br>
            <a:r>
              <a:rPr lang="en-US" dirty="0" smtClean="0"/>
              <a:t>synch. (barrier) when</a:t>
            </a:r>
            <a:br>
              <a:rPr lang="en-US" dirty="0" smtClean="0"/>
            </a:br>
            <a:r>
              <a:rPr lang="en-US" dirty="0" smtClean="0"/>
              <a:t>p2p phase ended</a:t>
            </a:r>
          </a:p>
          <a:p>
            <a:pPr lvl="2"/>
            <a:r>
              <a:rPr lang="en-US" dirty="0" smtClean="0"/>
              <a:t>barrier = distributed </a:t>
            </a:r>
            <a:br>
              <a:rPr lang="en-US" dirty="0" smtClean="0"/>
            </a:br>
            <a:r>
              <a:rPr lang="en-US" dirty="0" smtClean="0"/>
              <a:t>marker!</a:t>
            </a:r>
          </a:p>
          <a:p>
            <a:pPr lvl="1"/>
            <a:r>
              <a:rPr lang="en-US" dirty="0" smtClean="0"/>
              <a:t>Better than PEX,</a:t>
            </a:r>
            <a:br>
              <a:rPr lang="en-US" dirty="0" smtClean="0"/>
            </a:br>
            <a:r>
              <a:rPr lang="en-US" dirty="0" smtClean="0"/>
              <a:t>PCX, RSX!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pic>
        <p:nvPicPr>
          <p:cNvPr id="4098" name="Picture 2" descr="X:\pubs\2009\ibarrier\talk\7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8281" y="2217420"/>
            <a:ext cx="4955719" cy="3939540"/>
          </a:xfrm>
          <a:prstGeom prst="rect">
            <a:avLst/>
          </a:prstGeom>
          <a:noFill/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648200" y="1371600"/>
            <a:ext cx="1158695" cy="274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748" y="6245423"/>
            <a:ext cx="640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et </a:t>
            </a:r>
            <a:r>
              <a:rPr lang="en-US" sz="1400" i="1" dirty="0" err="1" smtClean="0"/>
              <a:t>al.:Scalable</a:t>
            </a:r>
            <a:r>
              <a:rPr lang="en-US" sz="1400" i="1" dirty="0" smtClean="0"/>
              <a:t> Communication Protocols for Dynamic Sparse Data Exchange</a:t>
            </a:r>
            <a:endParaRPr lang="en-US" sz="1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On a clustered </a:t>
            </a:r>
            <a:r>
              <a:rPr lang="en-US" dirty="0" err="1" smtClean="0"/>
              <a:t>Erd</a:t>
            </a:r>
            <a:r>
              <a:rPr lang="hu-HU" dirty="0" smtClean="0"/>
              <a:t>ő</a:t>
            </a:r>
            <a:r>
              <a:rPr lang="en-US" dirty="0" smtClean="0"/>
              <a:t>s-</a:t>
            </a:r>
            <a:r>
              <a:rPr lang="en-US" dirty="0" err="1" smtClean="0"/>
              <a:t>Rényi</a:t>
            </a:r>
            <a:r>
              <a:rPr lang="en-US" dirty="0" smtClean="0"/>
              <a:t> graph, weak scaling</a:t>
            </a:r>
          </a:p>
          <a:p>
            <a:pPr lvl="1"/>
            <a:r>
              <a:rPr lang="en-US" dirty="0" smtClean="0"/>
              <a:t>6.75 million edges per node (filled 1 </a:t>
            </a:r>
            <a:r>
              <a:rPr lang="en-US" dirty="0" err="1" smtClean="0"/>
              <a:t>GiB</a:t>
            </a:r>
            <a:r>
              <a:rPr lang="en-US" dirty="0" smtClean="0"/>
              <a:t>)</a:t>
            </a:r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6"/>
            <a:endParaRPr lang="en-US" dirty="0" smtClean="0"/>
          </a:p>
          <a:p>
            <a:r>
              <a:rPr lang="en-US" dirty="0" smtClean="0"/>
              <a:t>HW barrier support is significant at large scale!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pic>
        <p:nvPicPr>
          <p:cNvPr id="9219" name="Picture 3" descr="X:\pubs\2009\ibarrier\img\bgp_bfs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35213"/>
            <a:ext cx="4572001" cy="3200400"/>
          </a:xfrm>
          <a:prstGeom prst="rect">
            <a:avLst/>
          </a:prstGeom>
          <a:noFill/>
        </p:spPr>
      </p:pic>
      <p:pic>
        <p:nvPicPr>
          <p:cNvPr id="9220" name="Picture 4" descr="X:\pubs\2009\ibarrier\img\bigred_bfs.ep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335213"/>
            <a:ext cx="4572000" cy="3200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14400" y="2150547"/>
            <a:ext cx="333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BlueGene</a:t>
            </a:r>
            <a:r>
              <a:rPr lang="en-US" dirty="0" smtClean="0"/>
              <a:t>/P – with HW barrier!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2150547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Myrinet</a:t>
            </a:r>
            <a:r>
              <a:rPr lang="en-US" dirty="0" smtClean="0"/>
              <a:t> 2000 with LibNBC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2748" y="6248400"/>
            <a:ext cx="640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et </a:t>
            </a:r>
            <a:r>
              <a:rPr lang="en-US" sz="1400" i="1" dirty="0" err="1" smtClean="0"/>
              <a:t>al.:Scalable</a:t>
            </a:r>
            <a:r>
              <a:rPr lang="en-US" sz="1400" i="1" dirty="0" smtClean="0"/>
              <a:t> Communication Protocols for Dynamic Sparse Data Exchange</a:t>
            </a:r>
            <a:endParaRPr lang="en-US" sz="1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Complex Example: 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36216"/>
            <a:ext cx="8686800" cy="41549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for(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x=0; x&lt;n/p; ++x)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1d_fft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(/* x-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stencil */);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// pack data for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alltoall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MPI_Alltoall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(&amp;in, n/p*n/p,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cplx_t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&amp;out, n/p*n/p,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cplx_t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// unpack data from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alltoall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and transpose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for(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y=0; y&lt;n/p; ++y)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1d_fft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(/* y-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stencil */);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// pack data for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alltoall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MPI_Alltoall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(&amp;in, n/p*n/p,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cplx_t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&amp;out, n/p*n/p,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cplx_t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// unpack data from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alltoall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and transpose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6248400"/>
            <a:ext cx="701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Hoefler</a:t>
            </a:r>
            <a:r>
              <a:rPr lang="en-US" sz="1400" i="1" dirty="0" smtClean="0"/>
              <a:t>: Leveraging Non-blocking Collective Communication in High-performance Applications</a:t>
            </a:r>
            <a:endParaRPr lang="en-US" sz="14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Software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466195"/>
            <a:ext cx="8915400" cy="440120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MPI_Request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nb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for(int b=0; b&lt;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nb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 ++b) { 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loop over blocks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for(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x=b*n/p/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nb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 x&lt;(b+1)n/p/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nb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++x)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1d_fft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(/* x-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stencil*/);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// pack b-</a:t>
            </a:r>
            <a:r>
              <a:rPr lang="en-US" sz="20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block of data for </a:t>
            </a:r>
            <a:r>
              <a:rPr lang="en-US" sz="20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alltoall</a:t>
            </a:r>
            <a:endParaRPr lang="en-US" sz="2000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MPI_Ialltoall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(&amp;in, n/p*n/p/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bs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cplx_t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&amp;out, n/p*n/p,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cplx_t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comm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&amp;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[b]);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MPI_Waitall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nb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MPI_STATUSES_IGNORE);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modified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unpack data from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alltoall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and transpose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y=0; y&lt;n/p; ++y)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1d_fft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(/* y-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stencil */);</a:t>
            </a:r>
          </a:p>
          <a:p>
            <a:pPr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// pack data for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alltoall</a:t>
            </a:r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MPI_Alltoall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(&amp;in, n/p*n/p,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cplx_t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&amp;out, n/p*n/p,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cplx_t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// unpack data from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alltoall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and transpose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912" y="6248400"/>
            <a:ext cx="701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Hoefler</a:t>
            </a:r>
            <a:r>
              <a:rPr lang="en-US" sz="1400" i="1" dirty="0" smtClean="0"/>
              <a:t>: Leveraging Non-blocking Collective Communication in High-performance Applications</a:t>
            </a:r>
            <a:endParaRPr lang="en-US" sz="14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considerations while using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indent="-282575"/>
            <a:r>
              <a:rPr lang="en-US" dirty="0"/>
              <a:t>All parallelism is explicit: the programmer is responsible for correctly identifying parallelism and implementing parallel algorithms using MPI </a:t>
            </a:r>
            <a:r>
              <a:rPr lang="en-US" dirty="0" smtClean="0"/>
              <a:t>constructs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Complex Example: 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parameter: </a:t>
            </a:r>
            <a:r>
              <a:rPr lang="en-US" dirty="0" err="1" smtClean="0"/>
              <a:t>nb</a:t>
            </a:r>
            <a:r>
              <a:rPr lang="en-US" dirty="0" smtClean="0"/>
              <a:t> vs. n </a:t>
            </a:r>
            <a:r>
              <a:rPr lang="en-US" dirty="0" smtClean="0">
                <a:sym typeface="Wingdings" pitchFamily="2" charset="2"/>
              </a:rPr>
              <a:t> blocksize</a:t>
            </a:r>
          </a:p>
          <a:p>
            <a:r>
              <a:rPr lang="en-US" dirty="0" smtClean="0"/>
              <a:t>Strike balance between k-1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alltoall</a:t>
            </a:r>
            <a:r>
              <a:rPr lang="en-US" dirty="0" smtClean="0"/>
              <a:t> and </a:t>
            </a:r>
            <a:r>
              <a:rPr lang="en-US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> FFT stencil block</a:t>
            </a:r>
          </a:p>
          <a:p>
            <a:r>
              <a:rPr lang="en-US" dirty="0" smtClean="0"/>
              <a:t>Costs per iteration:</a:t>
            </a:r>
          </a:p>
          <a:p>
            <a:pPr lvl="1"/>
            <a:r>
              <a:rPr lang="en-US" dirty="0" err="1" smtClean="0"/>
              <a:t>Alltoall</a:t>
            </a:r>
            <a:r>
              <a:rPr lang="en-US" dirty="0" smtClean="0"/>
              <a:t> (bandwidth) costs: T</a:t>
            </a:r>
            <a:r>
              <a:rPr lang="en-US" baseline="-25000" dirty="0" smtClean="0"/>
              <a:t>a2a</a:t>
            </a:r>
            <a:r>
              <a:rPr lang="en-US" dirty="0" smtClean="0"/>
              <a:t> ≈ n</a:t>
            </a:r>
            <a:r>
              <a:rPr lang="en-US" baseline="30000" dirty="0" smtClean="0"/>
              <a:t>2</a:t>
            </a:r>
            <a:r>
              <a:rPr lang="en-US" dirty="0" smtClean="0"/>
              <a:t>/p/</a:t>
            </a:r>
            <a:r>
              <a:rPr lang="en-US" dirty="0" err="1" smtClean="0"/>
              <a:t>nb</a:t>
            </a:r>
            <a:r>
              <a:rPr lang="en-US" dirty="0" smtClean="0"/>
              <a:t> * </a:t>
            </a:r>
            <a:r>
              <a:rPr lang="el-GR" dirty="0" smtClean="0">
                <a:latin typeface="Arial"/>
                <a:cs typeface="Arial"/>
              </a:rPr>
              <a:t>β</a:t>
            </a:r>
            <a:endParaRPr lang="en-US" dirty="0" smtClean="0"/>
          </a:p>
          <a:p>
            <a:pPr lvl="1"/>
            <a:r>
              <a:rPr lang="en-US" dirty="0" smtClean="0"/>
              <a:t>FFT costs: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fft</a:t>
            </a:r>
            <a:r>
              <a:rPr lang="en-US" dirty="0" smtClean="0"/>
              <a:t> ≈ n/p/</a:t>
            </a:r>
            <a:r>
              <a:rPr lang="en-US" dirty="0" err="1" smtClean="0"/>
              <a:t>nb</a:t>
            </a:r>
            <a:r>
              <a:rPr lang="en-US" dirty="0" smtClean="0"/>
              <a:t> * T</a:t>
            </a:r>
            <a:r>
              <a:rPr lang="en-US" baseline="-25000" dirty="0" smtClean="0"/>
              <a:t>1DFFT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Adjust blocksize parameters to actual machine</a:t>
            </a:r>
          </a:p>
          <a:p>
            <a:pPr lvl="1"/>
            <a:r>
              <a:rPr lang="en-US" dirty="0" smtClean="0"/>
              <a:t>Either with model or simple sweep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912" y="6248400"/>
            <a:ext cx="701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Hoefler</a:t>
            </a:r>
            <a:r>
              <a:rPr lang="en-US" sz="1400" i="1" dirty="0" smtClean="0"/>
              <a:t>: Leveraging Non-blocking Collective Communication in High-performance Applications</a:t>
            </a:r>
            <a:endParaRPr lang="en-US" sz="1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Nonblocking And Collective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Nonblocking </a:t>
            </a:r>
            <a:r>
              <a:rPr lang="en-US" dirty="0" err="1" smtClean="0"/>
              <a:t>comm</a:t>
            </a:r>
            <a:r>
              <a:rPr lang="en-US" dirty="0" smtClean="0"/>
              <a:t> does two things:</a:t>
            </a:r>
          </a:p>
          <a:p>
            <a:pPr lvl="1"/>
            <a:r>
              <a:rPr lang="en-US" dirty="0" smtClean="0"/>
              <a:t>Overlap and relax synchronization</a:t>
            </a:r>
          </a:p>
          <a:p>
            <a:r>
              <a:rPr lang="en-US" dirty="0" smtClean="0"/>
              <a:t>Collective </a:t>
            </a:r>
            <a:r>
              <a:rPr lang="en-US" dirty="0" err="1" smtClean="0"/>
              <a:t>comm</a:t>
            </a:r>
            <a:r>
              <a:rPr lang="en-US" dirty="0" smtClean="0"/>
              <a:t> does one thing</a:t>
            </a:r>
          </a:p>
          <a:p>
            <a:pPr lvl="1"/>
            <a:r>
              <a:rPr lang="en-US" dirty="0" smtClean="0"/>
              <a:t>Specialized pre-optimized routines </a:t>
            </a:r>
          </a:p>
          <a:p>
            <a:pPr lvl="1"/>
            <a:r>
              <a:rPr lang="en-US" dirty="0" smtClean="0"/>
              <a:t>Performance portability</a:t>
            </a:r>
          </a:p>
          <a:p>
            <a:pPr lvl="1"/>
            <a:r>
              <a:rPr lang="en-US" dirty="0" smtClean="0"/>
              <a:t>Hopefully transparent performance</a:t>
            </a:r>
          </a:p>
          <a:p>
            <a:r>
              <a:rPr lang="en-US" dirty="0" smtClean="0"/>
              <a:t>They can be composed</a:t>
            </a:r>
          </a:p>
          <a:p>
            <a:pPr lvl="1"/>
            <a:r>
              <a:rPr lang="en-US" dirty="0" smtClean="0"/>
              <a:t>E.g., software pipelining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71638"/>
            <a:ext cx="8224838" cy="1069975"/>
          </a:xfrm>
        </p:spPr>
        <p:txBody>
          <a:bodyPr/>
          <a:lstStyle/>
          <a:p>
            <a:r>
              <a:rPr lang="en-US" dirty="0" smtClean="0"/>
              <a:t>Advanced Topics: One-sided Communication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667000"/>
          </a:xfrm>
        </p:spPr>
        <p:txBody>
          <a:bodyPr/>
          <a:lstStyle/>
          <a:p>
            <a:r>
              <a:rPr lang="en-US" dirty="0" smtClean="0"/>
              <a:t>The basic idea of one-sided communication models is to decouple data movement with process synchronization</a:t>
            </a:r>
          </a:p>
          <a:p>
            <a:pPr lvl="1"/>
            <a:r>
              <a:rPr lang="en-US" dirty="0" smtClean="0"/>
              <a:t>Should be able move data without requiring that the remote process synchronize</a:t>
            </a:r>
          </a:p>
          <a:p>
            <a:pPr lvl="1"/>
            <a:r>
              <a:rPr lang="en-US" dirty="0" smtClean="0"/>
              <a:t>Each process exposes a part of its memory to other processes</a:t>
            </a:r>
          </a:p>
          <a:p>
            <a:pPr lvl="1"/>
            <a:r>
              <a:rPr lang="en-US" dirty="0" smtClean="0"/>
              <a:t>Other processes can directly read from or write to this memory</a:t>
            </a:r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429000" y="3733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Process 1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953000" y="3733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Process 2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477000" y="3733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Process 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581400" y="5257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105400" y="5257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29400" y="5257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05000" y="3733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Process 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057400" y="5257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752600" y="4191000"/>
            <a:ext cx="6096000" cy="1143000"/>
          </a:xfrm>
          <a:prstGeom prst="roundRect">
            <a:avLst/>
          </a:prstGeom>
          <a:solidFill>
            <a:srgbClr val="92D050">
              <a:alpha val="65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057400" y="4267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581400" y="4267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105400" y="4267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629400" y="4267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3124940" y="4652639"/>
            <a:ext cx="821184" cy="983942"/>
          </a:xfrm>
          <a:custGeom>
            <a:avLst/>
            <a:gdLst>
              <a:gd name="connsiteX0" fmla="*/ 0 w 821184"/>
              <a:gd name="connsiteY0" fmla="*/ 850777 h 983942"/>
              <a:gd name="connsiteX1" fmla="*/ 559293 w 821184"/>
              <a:gd name="connsiteY1" fmla="*/ 96175 h 983942"/>
              <a:gd name="connsiteX2" fmla="*/ 727969 w 821184"/>
              <a:gd name="connsiteY2" fmla="*/ 273728 h 983942"/>
              <a:gd name="connsiteX3" fmla="*/ 0 w 821184"/>
              <a:gd name="connsiteY3" fmla="*/ 983942 h 98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184" h="983942">
                <a:moveTo>
                  <a:pt x="0" y="850777"/>
                </a:moveTo>
                <a:cubicBezTo>
                  <a:pt x="218982" y="521563"/>
                  <a:pt x="437965" y="192350"/>
                  <a:pt x="559293" y="96175"/>
                </a:cubicBezTo>
                <a:cubicBezTo>
                  <a:pt x="680621" y="0"/>
                  <a:pt x="821184" y="125767"/>
                  <a:pt x="727969" y="273728"/>
                </a:cubicBezTo>
                <a:cubicBezTo>
                  <a:pt x="634754" y="421689"/>
                  <a:pt x="317377" y="702815"/>
                  <a:pt x="0" y="983942"/>
                </a:cubicBezTo>
              </a:path>
            </a:pathLst>
          </a:custGeom>
          <a:noFill/>
          <a:ln w="25400" cap="sq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3124200" y="4953000"/>
            <a:ext cx="4419600" cy="1295400"/>
          </a:xfrm>
          <a:custGeom>
            <a:avLst/>
            <a:gdLst>
              <a:gd name="connsiteX0" fmla="*/ 0 w 821184"/>
              <a:gd name="connsiteY0" fmla="*/ 850777 h 983942"/>
              <a:gd name="connsiteX1" fmla="*/ 559293 w 821184"/>
              <a:gd name="connsiteY1" fmla="*/ 96175 h 983942"/>
              <a:gd name="connsiteX2" fmla="*/ 727969 w 821184"/>
              <a:gd name="connsiteY2" fmla="*/ 273728 h 983942"/>
              <a:gd name="connsiteX3" fmla="*/ 0 w 821184"/>
              <a:gd name="connsiteY3" fmla="*/ 983942 h 98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184" h="983942">
                <a:moveTo>
                  <a:pt x="0" y="850777"/>
                </a:moveTo>
                <a:cubicBezTo>
                  <a:pt x="218982" y="521563"/>
                  <a:pt x="437965" y="192350"/>
                  <a:pt x="559293" y="96175"/>
                </a:cubicBezTo>
                <a:cubicBezTo>
                  <a:pt x="680621" y="0"/>
                  <a:pt x="821184" y="125767"/>
                  <a:pt x="727969" y="273728"/>
                </a:cubicBezTo>
                <a:cubicBezTo>
                  <a:pt x="634754" y="421689"/>
                  <a:pt x="317377" y="702815"/>
                  <a:pt x="0" y="983942"/>
                </a:cubicBezTo>
              </a:path>
            </a:pathLst>
          </a:custGeom>
          <a:noFill/>
          <a:ln w="25400" cap="sq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800" y="4343400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</a:rPr>
              <a:t>Global Address Space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3124200" y="4876800"/>
            <a:ext cx="2133600" cy="99060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sm" len="sm"/>
            <a:tailEnd type="stealth" w="lg" len="lg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2057400" y="4267200"/>
            <a:ext cx="914400" cy="1981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581400" y="4267200"/>
            <a:ext cx="914400" cy="1981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105400" y="4267200"/>
            <a:ext cx="914400" cy="1981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629400" y="4267200"/>
            <a:ext cx="914400" cy="1981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0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8" grpId="0" animBg="1"/>
      <p:bldP spid="19" grpId="0" animBg="1"/>
      <p:bldP spid="20" grpId="0"/>
      <p:bldP spid="22" grpId="0" animBg="1"/>
      <p:bldP spid="23" grpId="0" animBg="1"/>
      <p:bldP spid="24" grpId="0" animBg="1"/>
      <p:bldP spid="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Two-sided </a:t>
            </a:r>
            <a:r>
              <a:rPr lang="en-US" dirty="0" smtClean="0"/>
              <a:t>Communication Example</a:t>
            </a:r>
            <a:endParaRPr lang="en-US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603846" y="4852969"/>
            <a:ext cx="3335414" cy="60127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-65" charset="-127"/>
                <a:cs typeface="굴림" pitchFamily="-65" charset="-127"/>
              </a:rPr>
              <a:t>MPI implementation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11784" y="1403757"/>
            <a:ext cx="2676088" cy="30521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165908" y="1402359"/>
            <a:ext cx="2676088" cy="30521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76838" y="4851571"/>
            <a:ext cx="3456264" cy="60127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-65" charset="-127"/>
                <a:cs typeface="굴림" pitchFamily="-65" charset="-127"/>
              </a:rPr>
              <a:t>MPI implementation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00224" y="3250578"/>
            <a:ext cx="393192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33624" y="3250578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720179" y="4582490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2253579" y="4582490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735163" y="2988517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Send</a:t>
            </a:r>
            <a:endParaRPr lang="en-US" sz="1200" dirty="0">
              <a:latin typeface="+mj-lt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2098" y="2988517"/>
            <a:ext cx="482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Recv</a:t>
            </a:r>
            <a:endParaRPr lang="en-US" sz="1200" dirty="0">
              <a:latin typeface="+mj-lt"/>
              <a:cs typeface="Arial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rot="5400000">
            <a:off x="6360694" y="4583888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>
            <a:off x="6885705" y="4583888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8120542" y="1767918"/>
            <a:ext cx="662731" cy="429998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rot="16200000" flipH="1">
            <a:off x="2130804" y="3775047"/>
            <a:ext cx="4781722" cy="33555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ounded Rectangle 24"/>
          <p:cNvSpPr/>
          <p:nvPr/>
        </p:nvSpPr>
        <p:spPr bwMode="auto">
          <a:xfrm>
            <a:off x="3155663" y="1410748"/>
            <a:ext cx="1139502" cy="1359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Processor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3266040" y="1825130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3787556" y="1826528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3267438" y="2279534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3788954" y="2280932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4860028" y="1412146"/>
            <a:ext cx="1139502" cy="1359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Processor</a:t>
            </a: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4970405" y="1826528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5491921" y="1827926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971803" y="2280932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5493319" y="2282330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423961" y="3243587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957361" y="3243587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58900" y="2981526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Send</a:t>
            </a:r>
            <a:endParaRPr lang="en-US" sz="1200" dirty="0">
              <a:latin typeface="+mj-lt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5835" y="2981526"/>
            <a:ext cx="482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Recv</a:t>
            </a:r>
            <a:endParaRPr lang="en-US" sz="1200" dirty="0">
              <a:latin typeface="+mj-lt"/>
              <a:cs typeface="Arial"/>
            </a:endParaRPr>
          </a:p>
        </p:txBody>
      </p:sp>
      <p:cxnSp>
        <p:nvCxnSpPr>
          <p:cNvPr id="42" name="Straight Connector 41"/>
          <p:cNvCxnSpPr>
            <a:stCxn id="30" idx="3"/>
          </p:cNvCxnSpPr>
          <p:nvPr/>
        </p:nvCxnSpPr>
        <p:spPr bwMode="auto">
          <a:xfrm flipV="1">
            <a:off x="5999530" y="2072081"/>
            <a:ext cx="1114334" cy="19574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endCxn id="44" idx="0"/>
          </p:cNvCxnSpPr>
          <p:nvPr/>
        </p:nvCxnSpPr>
        <p:spPr bwMode="auto">
          <a:xfrm rot="16200000" flipH="1">
            <a:off x="6108264" y="3077679"/>
            <a:ext cx="2044756" cy="33557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6962863" y="4116836"/>
            <a:ext cx="369116" cy="1867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03451" y="1677037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13415" y="4118234"/>
            <a:ext cx="369116" cy="1867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rot="10800000">
            <a:off x="1996581" y="2088859"/>
            <a:ext cx="1159083" cy="1399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rot="16200000" flipH="1">
            <a:off x="967211" y="3104243"/>
            <a:ext cx="2044756" cy="33557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rot="5400000">
            <a:off x="37755" y="3703740"/>
            <a:ext cx="2751583" cy="8386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1409350" y="5092117"/>
            <a:ext cx="6233021" cy="16778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16200000" flipV="1">
            <a:off x="6258188" y="3665988"/>
            <a:ext cx="2843869" cy="8392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404849" y="2106274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97858" y="2527122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54" name="Straight Connector 53"/>
          <p:cNvCxnSpPr>
            <a:stCxn id="45" idx="3"/>
          </p:cNvCxnSpPr>
          <p:nvPr/>
        </p:nvCxnSpPr>
        <p:spPr bwMode="auto">
          <a:xfrm>
            <a:off x="998290" y="1870364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1008077" y="2316379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1001086" y="2712060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1251358" y="2316378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rot="5400000">
            <a:off x="988314" y="2095402"/>
            <a:ext cx="442202" cy="2799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989712" y="2488542"/>
            <a:ext cx="442202" cy="2799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8120542" y="2239100"/>
            <a:ext cx="664129" cy="429998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>
            <a:off x="7701093" y="2239860"/>
            <a:ext cx="184561" cy="3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rot="5400000" flipH="1" flipV="1">
            <a:off x="7776595" y="2105637"/>
            <a:ext cx="268447" cy="0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rot="5400000" flipH="1" flipV="1">
            <a:off x="7794773" y="2340530"/>
            <a:ext cx="233492" cy="1396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4" name="Straight Connector 63"/>
          <p:cNvCxnSpPr>
            <a:endCxn id="23" idx="1"/>
          </p:cNvCxnSpPr>
          <p:nvPr/>
        </p:nvCxnSpPr>
        <p:spPr bwMode="auto">
          <a:xfrm>
            <a:off x="7927596" y="1971413"/>
            <a:ext cx="192946" cy="11504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stealth" w="sm" len="sm"/>
          </a:ln>
          <a:effectLst/>
        </p:spPr>
      </p:cxnSp>
      <p:cxnSp>
        <p:nvCxnSpPr>
          <p:cNvPr id="65" name="Straight Connector 64"/>
          <p:cNvCxnSpPr>
            <a:endCxn id="60" idx="1"/>
          </p:cNvCxnSpPr>
          <p:nvPr/>
        </p:nvCxnSpPr>
        <p:spPr bwMode="auto">
          <a:xfrm flipV="1">
            <a:off x="7910818" y="2454099"/>
            <a:ext cx="209724" cy="12264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stealth" w="sm" len="sm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6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02036E-6 L -0.00017 0.1286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69489E-6 L 0.00104 0.12515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6" grpId="0" animBg="1"/>
      <p:bldP spid="46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</a:t>
            </a:r>
            <a:r>
              <a:rPr lang="en-US" dirty="0"/>
              <a:t>Communication Example</a:t>
            </a:r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603846" y="4827802"/>
            <a:ext cx="3335414" cy="60127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-65" charset="-127"/>
                <a:cs typeface="굴림" pitchFamily="-65" charset="-127"/>
              </a:rPr>
              <a:t>MPI implementation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11784" y="1378590"/>
            <a:ext cx="2676088" cy="30521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165908" y="1377192"/>
            <a:ext cx="2676088" cy="30521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6838" y="4826404"/>
            <a:ext cx="3456264" cy="60127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-65" charset="-127"/>
                <a:cs typeface="굴림" pitchFamily="-65" charset="-127"/>
              </a:rPr>
              <a:t>MPI implementation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00224" y="3225411"/>
            <a:ext cx="393192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33624" y="3225411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rot="5400000">
            <a:off x="1720179" y="4557323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2253579" y="4557323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735163" y="2963350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Send</a:t>
            </a:r>
            <a:endParaRPr lang="en-US" sz="1200" dirty="0">
              <a:latin typeface="+mj-lt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2098" y="2963350"/>
            <a:ext cx="482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Recv</a:t>
            </a:r>
            <a:endParaRPr lang="en-US" sz="1200" dirty="0">
              <a:latin typeface="+mj-lt"/>
              <a:cs typeface="Arial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rot="5400000">
            <a:off x="6360694" y="4558721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6885705" y="4558721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8120542" y="2002810"/>
            <a:ext cx="662731" cy="429998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rot="16200000" flipH="1">
            <a:off x="2130804" y="3749880"/>
            <a:ext cx="4781722" cy="33555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ounded Rectangle 22"/>
          <p:cNvSpPr/>
          <p:nvPr/>
        </p:nvSpPr>
        <p:spPr bwMode="auto">
          <a:xfrm>
            <a:off x="3155663" y="1385581"/>
            <a:ext cx="1139502" cy="1359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Processor</a:t>
            </a: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3266040" y="1799963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3787556" y="1801361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3267438" y="2254367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3788954" y="2255765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4860028" y="1386979"/>
            <a:ext cx="1139502" cy="1359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Processor</a:t>
            </a: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4970405" y="1801361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491921" y="1802759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4971803" y="2255765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5493319" y="2257163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23961" y="3218420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957361" y="3218420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58900" y="2956359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Send</a:t>
            </a:r>
            <a:endParaRPr lang="en-US" sz="1200" dirty="0">
              <a:latin typeface="+mj-lt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05835" y="2956359"/>
            <a:ext cx="482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Recv</a:t>
            </a:r>
            <a:endParaRPr lang="en-US" sz="1200" dirty="0">
              <a:latin typeface="+mj-lt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03451" y="1651870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813415" y="4093067"/>
            <a:ext cx="369116" cy="1867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 rot="10800000">
            <a:off x="1996581" y="2063692"/>
            <a:ext cx="1159083" cy="1399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16200000" flipH="1">
            <a:off x="967211" y="3079076"/>
            <a:ext cx="2044756" cy="33557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>
            <a:off x="37755" y="3678573"/>
            <a:ext cx="2751583" cy="8386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1409350" y="5066950"/>
            <a:ext cx="6233021" cy="16778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16200000" flipV="1">
            <a:off x="6258188" y="3640821"/>
            <a:ext cx="2843869" cy="8392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404849" y="2081107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7858" y="2501955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49" name="Straight Connector 48"/>
          <p:cNvCxnSpPr>
            <a:stCxn id="40" idx="3"/>
          </p:cNvCxnSpPr>
          <p:nvPr/>
        </p:nvCxnSpPr>
        <p:spPr bwMode="auto">
          <a:xfrm>
            <a:off x="998290" y="1845197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1008077" y="2291212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001086" y="2686893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1251358" y="2291211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rot="5400000">
            <a:off x="988314" y="2070235"/>
            <a:ext cx="442202" cy="2799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rot="5400000">
            <a:off x="989712" y="2463375"/>
            <a:ext cx="442202" cy="2799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endCxn id="21" idx="1"/>
          </p:cNvCxnSpPr>
          <p:nvPr/>
        </p:nvCxnSpPr>
        <p:spPr bwMode="auto">
          <a:xfrm>
            <a:off x="7701094" y="2214693"/>
            <a:ext cx="419448" cy="3116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stealth" w="med" len="sm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2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02036E-6 L -0.00017 0.1286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One-sided and Two-sided Programming</a:t>
            </a:r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92199" y="987981"/>
            <a:ext cx="11414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/>
              <a:t>Process 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38599" y="1019731"/>
            <a:ext cx="13160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/>
              <a:t>Process 1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373399" y="1070531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298305" y="1429306"/>
            <a:ext cx="127515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smtClean="0"/>
              <a:t>SEND(data)</a:t>
            </a:r>
            <a:endParaRPr lang="en-US" b="1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335512" y="3135868"/>
            <a:ext cx="125252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smtClean="0"/>
              <a:t>RECV(data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549416" y="1613971"/>
            <a:ext cx="1585983" cy="1706563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triangle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51349" y="1521381"/>
            <a:ext cx="30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DELAY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Left Brace 12"/>
          <p:cNvSpPr/>
          <p:nvPr/>
        </p:nvSpPr>
        <p:spPr bwMode="auto">
          <a:xfrm>
            <a:off x="2093749" y="1429306"/>
            <a:ext cx="222250" cy="2075894"/>
          </a:xfrm>
          <a:prstGeom prst="leftBrac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98350" y="1845052"/>
            <a:ext cx="1295399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 smtClean="0"/>
              <a:t>Even the sending process is delayed</a:t>
            </a:r>
            <a:endParaRPr lang="en-US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392199" y="3886200"/>
            <a:ext cx="11414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/>
              <a:t>Process 0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338599" y="3917950"/>
            <a:ext cx="13160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/>
              <a:t>Process 1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4373399" y="39687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364027" y="4327525"/>
            <a:ext cx="114371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smtClean="0"/>
              <a:t>PUT(data)</a:t>
            </a:r>
            <a:endParaRPr lang="en-US" b="1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3549416" y="4512190"/>
            <a:ext cx="1860784" cy="184667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triangle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751349" y="4419600"/>
            <a:ext cx="30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DELAY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Left Brace 21"/>
          <p:cNvSpPr/>
          <p:nvPr/>
        </p:nvSpPr>
        <p:spPr bwMode="auto">
          <a:xfrm>
            <a:off x="2093749" y="4327525"/>
            <a:ext cx="222250" cy="2075894"/>
          </a:xfrm>
          <a:prstGeom prst="leftBrac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798350" y="4572000"/>
            <a:ext cx="1295399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 smtClean="0"/>
              <a:t>Delay in process 1 does not affect process 0</a:t>
            </a:r>
            <a:endParaRPr lang="en-US" dirty="0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369414" y="4964668"/>
            <a:ext cx="112928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smtClean="0"/>
              <a:t>GET(data)</a:t>
            </a:r>
            <a:endParaRPr lang="en-US" b="1" dirty="0"/>
          </a:p>
        </p:txBody>
      </p:sp>
      <p:cxnSp>
        <p:nvCxnSpPr>
          <p:cNvPr id="26" name="Curved Connector 25"/>
          <p:cNvCxnSpPr>
            <a:stCxn id="24" idx="3"/>
          </p:cNvCxnSpPr>
          <p:nvPr/>
        </p:nvCxnSpPr>
        <p:spPr bwMode="auto">
          <a:xfrm>
            <a:off x="3498698" y="5149334"/>
            <a:ext cx="9040" cy="634663"/>
          </a:xfrm>
          <a:prstGeom prst="curvedConnector3">
            <a:avLst>
              <a:gd name="adj1" fmla="val 21205431"/>
            </a:avLst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 to know in MPI 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remote accessible memory?</a:t>
            </a:r>
          </a:p>
          <a:p>
            <a:r>
              <a:rPr lang="en-US" dirty="0" smtClean="0"/>
              <a:t>Reading, Writing and Updating remote memory</a:t>
            </a:r>
          </a:p>
          <a:p>
            <a:r>
              <a:rPr lang="en-US" dirty="0" smtClean="0"/>
              <a:t>Data Synchronization</a:t>
            </a:r>
          </a:p>
          <a:p>
            <a:r>
              <a:rPr lang="en-US" dirty="0" smtClean="0"/>
              <a:t>Memory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22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Public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memory created by a process is, by default, only locally accessible</a:t>
            </a:r>
          </a:p>
          <a:p>
            <a:pPr lvl="1"/>
            <a:r>
              <a:rPr lang="en-US" dirty="0" smtClean="0"/>
              <a:t>X = </a:t>
            </a:r>
            <a:r>
              <a:rPr lang="en-US" dirty="0" err="1" smtClean="0"/>
              <a:t>malloc</a:t>
            </a:r>
            <a:r>
              <a:rPr lang="en-US" dirty="0" smtClean="0"/>
              <a:t>(100);</a:t>
            </a:r>
          </a:p>
          <a:p>
            <a:r>
              <a:rPr lang="en-US" dirty="0" smtClean="0"/>
              <a:t>Once the memory is created, the user has to make an explicit MPI call to declare a memory region as remotely accessible</a:t>
            </a:r>
          </a:p>
          <a:p>
            <a:pPr lvl="1"/>
            <a:r>
              <a:rPr lang="en-US" dirty="0" smtClean="0"/>
              <a:t>MPI terminology for remotely accessible memory is a “window”</a:t>
            </a:r>
          </a:p>
          <a:p>
            <a:pPr lvl="1"/>
            <a:r>
              <a:rPr lang="en-US" dirty="0" smtClean="0"/>
              <a:t>A group of processes collectively create a “window”</a:t>
            </a:r>
          </a:p>
          <a:p>
            <a:r>
              <a:rPr lang="en-US" dirty="0" smtClean="0"/>
              <a:t>Once a memory region is declared as remotely accessible, all processes in the window can read/write data to this memory without explicitly synchronizing with the target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creation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models exist</a:t>
            </a:r>
          </a:p>
          <a:p>
            <a:pPr lvl="1"/>
            <a:r>
              <a:rPr lang="en-US" dirty="0" smtClean="0"/>
              <a:t>MPI_WIN_CREATE</a:t>
            </a:r>
          </a:p>
          <a:p>
            <a:pPr lvl="2"/>
            <a:r>
              <a:rPr lang="en-US" dirty="0" smtClean="0"/>
              <a:t>You already have an allocated buffer that you would like to make remotely accessible</a:t>
            </a:r>
          </a:p>
          <a:p>
            <a:pPr lvl="1"/>
            <a:r>
              <a:rPr lang="en-US" dirty="0" smtClean="0"/>
              <a:t>MPI_WIN_ALLOCATE</a:t>
            </a:r>
          </a:p>
          <a:p>
            <a:pPr lvl="2"/>
            <a:r>
              <a:rPr lang="en-US" dirty="0" smtClean="0"/>
              <a:t>You want to create a buffer and directly make it remotely accessible</a:t>
            </a:r>
          </a:p>
          <a:p>
            <a:pPr lvl="1"/>
            <a:r>
              <a:rPr lang="en-US" dirty="0" smtClean="0"/>
              <a:t>MPI_WIN_CREATE_DYNAMIC</a:t>
            </a:r>
          </a:p>
          <a:p>
            <a:pPr lvl="2"/>
            <a:r>
              <a:rPr lang="en-US" dirty="0" smtClean="0"/>
              <a:t>You don’t have a buffer yet, but will have one in the future</a:t>
            </a:r>
          </a:p>
          <a:p>
            <a:pPr lvl="1"/>
            <a:r>
              <a:rPr lang="en-US" dirty="0" smtClean="0"/>
              <a:t>MPI_WIN_ALLOCATE_SHARED</a:t>
            </a:r>
          </a:p>
          <a:p>
            <a:pPr lvl="2"/>
            <a:r>
              <a:rPr lang="en-US" dirty="0" smtClean="0"/>
              <a:t>You want multiple processes on the same node share a buffer</a:t>
            </a:r>
          </a:p>
          <a:p>
            <a:pPr lvl="2"/>
            <a:r>
              <a:rPr lang="en-US" dirty="0" smtClean="0"/>
              <a:t>We will not cover this model today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Sort using MPI Send/</a:t>
            </a:r>
            <a:r>
              <a:rPr lang="en-US" dirty="0" err="1" smtClean="0"/>
              <a:t>Recv</a:t>
            </a:r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718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67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90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862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3434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8006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24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578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150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1722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620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8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2192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764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1336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35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5908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45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0480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292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4864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9436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4008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8580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24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152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rot="16200000" flipH="1">
            <a:off x="5524500" y="2094706"/>
            <a:ext cx="4572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07261" y="206827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Rank 0</a:t>
            </a:r>
            <a:endParaRPr lang="en-US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7391400" y="20566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Rank 1</a:t>
            </a:r>
            <a:endParaRPr lang="en-US" b="1" i="1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16002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8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0574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9718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35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6294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30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4290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45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8862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3434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8006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2578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7150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1722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24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15000" y="205660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O(N </a:t>
            </a:r>
            <a:r>
              <a:rPr lang="en-US" sz="1400" dirty="0" smtClean="0"/>
              <a:t>log</a:t>
            </a:r>
            <a:r>
              <a:rPr lang="en-US" sz="1400" i="1" dirty="0" smtClean="0"/>
              <a:t> N)</a:t>
            </a:r>
            <a:endParaRPr lang="en-US" sz="1400" i="1" dirty="0"/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3848100" y="1713706"/>
            <a:ext cx="990600" cy="1588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 rot="10800000" flipV="1">
            <a:off x="5181600" y="3123405"/>
            <a:ext cx="1066800" cy="457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16002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20574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5146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9718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6294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4290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8862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19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43434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23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8006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24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52578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1722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45</a:t>
            </a:r>
          </a:p>
        </p:txBody>
      </p:sp>
      <p:cxnSp>
        <p:nvCxnSpPr>
          <p:cNvPr id="61" name="Straight Connector 60"/>
          <p:cNvCxnSpPr/>
          <p:nvPr/>
        </p:nvCxnSpPr>
        <p:spPr bwMode="auto">
          <a:xfrm rot="5400000">
            <a:off x="3848894" y="3922712"/>
            <a:ext cx="990600" cy="1588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rot="16200000" flipH="1">
            <a:off x="4267201" y="4723606"/>
            <a:ext cx="609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887517" y="10784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Rank 0</a:t>
            </a:r>
            <a:endParaRPr lang="en-US" b="1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977902" y="32786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Rank 0</a:t>
            </a:r>
            <a:endParaRPr lang="en-US" b="1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1223343" y="47236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Rank 0</a:t>
            </a:r>
            <a:endParaRPr lang="en-US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MPI_WIN_CREATE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/>
          <a:lstStyle/>
          <a:p>
            <a:r>
              <a:rPr lang="en-US" dirty="0" smtClean="0"/>
              <a:t>Expose a region of memory in an RMA window</a:t>
            </a:r>
          </a:p>
          <a:p>
            <a:pPr lvl="1"/>
            <a:r>
              <a:rPr lang="en-US" dirty="0" smtClean="0"/>
              <a:t>Only data exposed in a window can be accessed with RMA ops.</a:t>
            </a:r>
          </a:p>
          <a:p>
            <a:r>
              <a:rPr lang="en-US" dirty="0" smtClean="0"/>
              <a:t>Arguments:</a:t>
            </a:r>
          </a:p>
          <a:p>
            <a:pPr lvl="1"/>
            <a:r>
              <a:rPr lang="en-US" dirty="0" smtClean="0"/>
              <a:t>base	- pointer to local data to expose</a:t>
            </a:r>
          </a:p>
          <a:p>
            <a:pPr lvl="1"/>
            <a:r>
              <a:rPr lang="en-US" dirty="0" smtClean="0"/>
              <a:t>size	- size of local data in bytes (nonnegative integer)</a:t>
            </a:r>
          </a:p>
          <a:p>
            <a:pPr lvl="1"/>
            <a:r>
              <a:rPr lang="en-US" dirty="0" err="1" smtClean="0"/>
              <a:t>disp_unit</a:t>
            </a:r>
            <a:r>
              <a:rPr lang="en-US" dirty="0" smtClean="0"/>
              <a:t>	- local unit size for displacements, in bytes (positive integer)</a:t>
            </a:r>
          </a:p>
          <a:p>
            <a:pPr lvl="1"/>
            <a:r>
              <a:rPr lang="en-US" dirty="0" smtClean="0"/>
              <a:t>info	- info argument (handle)</a:t>
            </a:r>
          </a:p>
          <a:p>
            <a:pPr lvl="1"/>
            <a:r>
              <a:rPr lang="en-US" dirty="0" err="1" smtClean="0"/>
              <a:t>comm</a:t>
            </a:r>
            <a:r>
              <a:rPr lang="en-US" dirty="0" smtClean="0"/>
              <a:t>	- communicator (handle)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19100" y="1143000"/>
            <a:ext cx="8305800" cy="1447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MPI_Win_create(void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*base,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MPI_Aint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size, 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		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disp_unit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MPI_Info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info,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		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MPI_Comm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comm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*win)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Menlo Regular"/>
              <a:cs typeface="Menlo Regular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MPI_WIN_CREATE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33400" y="838200"/>
            <a:ext cx="8229600" cy="548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*a;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win;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create private memory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a = (void *)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(1000 *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use private memory like you normally would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a[0] = 1;  a[1] = 2;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collectively declare memory as remotely accessible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MPI_Win_create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(a, 1000,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), MPI_INFO_NULL,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			MPI_COMM_WORLD, &amp;win);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 /* Array ‘a’ is now accessibly by all processes in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* MPI_COMM_WORLD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MPI_Win_free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(&amp;win);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1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(); return 0;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MPI_WIN_ALLOCATE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458200" cy="3657600"/>
          </a:xfrm>
        </p:spPr>
        <p:txBody>
          <a:bodyPr/>
          <a:lstStyle/>
          <a:p>
            <a:r>
              <a:rPr lang="en-US" dirty="0" smtClean="0"/>
              <a:t>Create a remotely accessible memory region in an RMA window</a:t>
            </a:r>
          </a:p>
          <a:p>
            <a:pPr lvl="1"/>
            <a:r>
              <a:rPr lang="en-US" dirty="0" smtClean="0"/>
              <a:t>Only data exposed in a window can be accessed with RMA ops.</a:t>
            </a:r>
          </a:p>
          <a:p>
            <a:r>
              <a:rPr lang="en-US" dirty="0" smtClean="0"/>
              <a:t>Arguments:</a:t>
            </a:r>
          </a:p>
          <a:p>
            <a:pPr lvl="1"/>
            <a:r>
              <a:rPr lang="en-US" dirty="0" smtClean="0"/>
              <a:t>size	- size of local data in bytes (nonnegative integer)</a:t>
            </a:r>
          </a:p>
          <a:p>
            <a:pPr lvl="1"/>
            <a:r>
              <a:rPr lang="en-US" dirty="0" err="1" smtClean="0"/>
              <a:t>disp_unit</a:t>
            </a:r>
            <a:r>
              <a:rPr lang="en-US" dirty="0" smtClean="0"/>
              <a:t>	- local unit size for displacements, in bytes (positive integer)</a:t>
            </a:r>
          </a:p>
          <a:p>
            <a:pPr lvl="1"/>
            <a:r>
              <a:rPr lang="en-US" dirty="0" smtClean="0"/>
              <a:t>info	- info argument (handle)</a:t>
            </a:r>
          </a:p>
          <a:p>
            <a:pPr lvl="1"/>
            <a:r>
              <a:rPr lang="en-US" dirty="0" err="1" smtClean="0"/>
              <a:t>comm</a:t>
            </a:r>
            <a:r>
              <a:rPr lang="en-US" dirty="0" smtClean="0"/>
              <a:t>	- communicator (handle)</a:t>
            </a:r>
          </a:p>
          <a:p>
            <a:pPr lvl="1"/>
            <a:r>
              <a:rPr lang="en-US" dirty="0" smtClean="0"/>
              <a:t>base	- pointer to exposed local data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19100" y="1143000"/>
            <a:ext cx="8305800" cy="1447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MPI_Win_allocate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MPI_Aint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size,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disp_unit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MPI_Info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info,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		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MPI_Comm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comm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void *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baseptr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*win)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Menlo Regular"/>
              <a:cs typeface="Menlo Regular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MPI_WIN_ALLOCATE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33400" y="1219200"/>
            <a:ext cx="8229600" cy="449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*a;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win;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collectively create remotely accessible memory in the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window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MPI_Win_allocate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(1000,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), MPI_INFO_NULL,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			MPI_COMM_WORLD, &amp;a, &amp;win);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 /* Array ‘a’ is now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accessible from all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processes in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* MPI_COMM_WORLD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MPI_Win_free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(&amp;win);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1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(); return 0;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MPI_WIN_CREATE_DYNAMIC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dirty="0" smtClean="0"/>
              <a:t>Create an RMA window, to which data can later be attached</a:t>
            </a:r>
          </a:p>
          <a:p>
            <a:pPr lvl="1"/>
            <a:r>
              <a:rPr lang="en-US" dirty="0" smtClean="0"/>
              <a:t>Only data exposed in a window can be accessed with RMA ops</a:t>
            </a:r>
            <a:endParaRPr lang="en-US" dirty="0"/>
          </a:p>
          <a:p>
            <a:r>
              <a:rPr lang="en-US" dirty="0" smtClean="0"/>
              <a:t>Application can dynamically attach memory to this window</a:t>
            </a:r>
          </a:p>
          <a:p>
            <a:r>
              <a:rPr lang="en-US" dirty="0" smtClean="0"/>
              <a:t>Application can access data on this window only after a memory region has been attached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19100" y="1066800"/>
            <a:ext cx="83058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MPI_Win_create_dynamic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(…,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MPI_Comm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comm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*win)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Menlo Regular"/>
              <a:cs typeface="Menlo Regular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MPI_WIN_CREATE_DYNAMIC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400" y="838200"/>
            <a:ext cx="8839200" cy="571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*a;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win;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MPI_Win_create_dynamic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(MPI_INFO_NULL, MPI_COMM_WORLD, &amp;win);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create private memory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a = (void *)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(1000 *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use private memory like you normally would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a[0] = 1;  a[1] = 2;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locally declare memory as remotely accessible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MPI_Win_attach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(win, a, 1000);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/* Array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‘a’ is now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accessible from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all processes in </a:t>
            </a: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undeclare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public memory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MPI_Win_detach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(win, a);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MPI_Win_free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(&amp;win);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1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(); return 0;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provides ability to read, write and atomically modify data in remotely accessible memory regions</a:t>
            </a:r>
          </a:p>
          <a:p>
            <a:pPr lvl="1"/>
            <a:r>
              <a:rPr lang="en-US" dirty="0" smtClean="0"/>
              <a:t>MPI_GET</a:t>
            </a:r>
          </a:p>
          <a:p>
            <a:pPr lvl="1"/>
            <a:r>
              <a:rPr lang="en-US" dirty="0" smtClean="0"/>
              <a:t>MPI_PUT</a:t>
            </a:r>
          </a:p>
          <a:p>
            <a:pPr lvl="1"/>
            <a:r>
              <a:rPr lang="en-US" dirty="0" smtClean="0"/>
              <a:t>MPI_ACCUMULATE</a:t>
            </a:r>
          </a:p>
          <a:p>
            <a:pPr lvl="1"/>
            <a:r>
              <a:rPr lang="en-US" dirty="0" smtClean="0"/>
              <a:t>MPI_GET_ACCUMULATE</a:t>
            </a:r>
          </a:p>
          <a:p>
            <a:pPr lvl="1"/>
            <a:r>
              <a:rPr lang="en-US" dirty="0" smtClean="0"/>
              <a:t>MPI_COMPARE_AND_SWAP</a:t>
            </a:r>
          </a:p>
          <a:p>
            <a:pPr lvl="1"/>
            <a:r>
              <a:rPr lang="en-US" dirty="0" smtClean="0"/>
              <a:t>MPI_FETCH_AND_OP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b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movement: </a:t>
            </a:r>
            <a:r>
              <a:rPr lang="en-US" sz="2600" b="1" i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MPI_Get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(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	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origin_addr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origin_count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origin_datatype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	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target_rank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	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target_disp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target_count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target_datatype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	win)</a:t>
            </a:r>
            <a:endParaRPr lang="en-US" sz="1800" b="1" dirty="0" smtClean="0">
              <a:solidFill>
                <a:srgbClr val="616161"/>
              </a:solidFill>
            </a:endParaRPr>
          </a:p>
          <a:p>
            <a:r>
              <a:rPr lang="en-US" dirty="0" smtClean="0">
                <a:solidFill>
                  <a:srgbClr val="616161"/>
                </a:solidFill>
              </a:rPr>
              <a:t>Move dat</a:t>
            </a:r>
            <a:r>
              <a:rPr lang="en-US" dirty="0" smtClean="0"/>
              <a:t>a </a:t>
            </a:r>
            <a:r>
              <a:rPr lang="en-US" u="sng" dirty="0" smtClean="0"/>
              <a:t>to</a:t>
            </a:r>
            <a:r>
              <a:rPr lang="en-US" dirty="0" smtClean="0"/>
              <a:t> origin, </a:t>
            </a:r>
            <a:r>
              <a:rPr lang="en-US" u="sng" dirty="0" smtClean="0"/>
              <a:t>from</a:t>
            </a:r>
            <a:r>
              <a:rPr lang="en-US" dirty="0" smtClean="0"/>
              <a:t> target</a:t>
            </a:r>
          </a:p>
          <a:p>
            <a:r>
              <a:rPr lang="en-US" dirty="0" smtClean="0"/>
              <a:t>Separate data description triples for </a:t>
            </a:r>
            <a:r>
              <a:rPr lang="en-US" dirty="0" smtClean="0">
                <a:solidFill>
                  <a:srgbClr val="616161"/>
                </a:solidFill>
              </a:rPr>
              <a:t>origin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616161"/>
                </a:solidFill>
              </a:rPr>
              <a:t>target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6400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876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5029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6553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>
            <a:off x="5029994" y="5192474"/>
            <a:ext cx="22860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5" idx="3"/>
          </p:cNvCxnSpPr>
          <p:nvPr/>
        </p:nvCxnSpPr>
        <p:spPr bwMode="auto">
          <a:xfrm flipV="1">
            <a:off x="5638800" y="4876800"/>
            <a:ext cx="1143000" cy="964168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5181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0" y="601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 Process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722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Process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48600" y="4495800"/>
            <a:ext cx="97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RMA</a:t>
            </a:r>
          </a:p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848600" y="5498068"/>
            <a:ext cx="75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movement: </a:t>
            </a:r>
            <a:r>
              <a:rPr lang="en-US" i="1" dirty="0" smtClean="0"/>
              <a:t>Put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err="1" smtClean="0">
                <a:latin typeface="Monaco"/>
                <a:cs typeface="Monaco"/>
              </a:rPr>
              <a:t>MPI_Put</a:t>
            </a:r>
            <a:r>
              <a:rPr lang="en-US" sz="1800" b="1" dirty="0" smtClean="0">
                <a:latin typeface="Monaco"/>
                <a:cs typeface="Monaco"/>
              </a:rPr>
              <a:t>(</a:t>
            </a:r>
          </a:p>
          <a:p>
            <a:pPr>
              <a:buNone/>
            </a:pPr>
            <a:r>
              <a:rPr lang="en-US" sz="1800" b="1" dirty="0" smtClean="0">
                <a:latin typeface="Monaco"/>
                <a:cs typeface="Monaco"/>
              </a:rPr>
              <a:t>	</a:t>
            </a:r>
            <a:r>
              <a:rPr lang="en-US" sz="1800" b="1" dirty="0" err="1" smtClean="0">
                <a:latin typeface="Monaco"/>
                <a:cs typeface="Monaco"/>
              </a:rPr>
              <a:t>origin_addr</a:t>
            </a:r>
            <a:r>
              <a:rPr lang="en-US" sz="1800" b="1" dirty="0" smtClean="0">
                <a:latin typeface="Monaco"/>
                <a:cs typeface="Monaco"/>
              </a:rPr>
              <a:t>, </a:t>
            </a:r>
            <a:r>
              <a:rPr lang="en-US" sz="1800" b="1" dirty="0" err="1" smtClean="0">
                <a:latin typeface="Monaco"/>
                <a:cs typeface="Monaco"/>
              </a:rPr>
              <a:t>origin_count</a:t>
            </a:r>
            <a:r>
              <a:rPr lang="en-US" sz="1800" b="1" dirty="0" smtClean="0">
                <a:latin typeface="Monaco"/>
                <a:cs typeface="Monaco"/>
              </a:rPr>
              <a:t>, </a:t>
            </a:r>
            <a:r>
              <a:rPr lang="en-US" sz="1800" b="1" dirty="0" err="1" smtClean="0">
                <a:latin typeface="Monaco"/>
                <a:cs typeface="Monaco"/>
              </a:rPr>
              <a:t>origin_datatype</a:t>
            </a:r>
            <a:r>
              <a:rPr lang="en-US" sz="1800" b="1" dirty="0" smtClean="0"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latin typeface="Monaco"/>
                <a:cs typeface="Monaco"/>
              </a:rPr>
              <a:t>	</a:t>
            </a:r>
            <a:r>
              <a:rPr lang="en-US" sz="1800" b="1" dirty="0" err="1" smtClean="0">
                <a:latin typeface="Monaco"/>
                <a:cs typeface="Monaco"/>
              </a:rPr>
              <a:t>target_rank</a:t>
            </a:r>
            <a:r>
              <a:rPr lang="en-US" sz="1800" b="1" dirty="0" smtClean="0"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latin typeface="Monaco"/>
                <a:cs typeface="Monaco"/>
              </a:rPr>
              <a:t>	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target_disp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target_count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target_datatype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latin typeface="Monaco"/>
                <a:cs typeface="Monaco"/>
              </a:rPr>
              <a:t>	win)</a:t>
            </a:r>
          </a:p>
          <a:p>
            <a:r>
              <a:rPr lang="en-US" dirty="0" smtClean="0"/>
              <a:t>Move data </a:t>
            </a:r>
            <a:r>
              <a:rPr lang="en-US" u="sng" dirty="0" smtClean="0"/>
              <a:t>from</a:t>
            </a:r>
            <a:r>
              <a:rPr lang="en-US" dirty="0" smtClean="0"/>
              <a:t> origin, </a:t>
            </a:r>
            <a:r>
              <a:rPr lang="en-US" u="sng" dirty="0" smtClean="0"/>
              <a:t>to</a:t>
            </a:r>
            <a:r>
              <a:rPr lang="en-US" dirty="0" smtClean="0"/>
              <a:t> target</a:t>
            </a:r>
          </a:p>
          <a:p>
            <a:r>
              <a:rPr lang="en-US" dirty="0" smtClean="0"/>
              <a:t>Same arguments as </a:t>
            </a:r>
            <a:r>
              <a:rPr lang="en-US" dirty="0" err="1" smtClean="0"/>
              <a:t>MPI_Get</a:t>
            </a:r>
            <a:endParaRPr lang="en-US" dirty="0" smtClean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6400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876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5029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6553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 bwMode="auto">
          <a:xfrm rot="5400000">
            <a:off x="5029994" y="5192474"/>
            <a:ext cx="22860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3"/>
          </p:cNvCxnSpPr>
          <p:nvPr/>
        </p:nvCxnSpPr>
        <p:spPr bwMode="auto">
          <a:xfrm flipV="1">
            <a:off x="5638800" y="4876800"/>
            <a:ext cx="1143000" cy="9641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5181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705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22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Process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48600" y="4495800"/>
            <a:ext cx="97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RMA</a:t>
            </a:r>
          </a:p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5498068"/>
            <a:ext cx="75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0" y="601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 Process</a:t>
            </a:r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b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aggregation: </a:t>
            </a:r>
            <a:r>
              <a:rPr lang="en-US" sz="2600" b="1" i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Accumulate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657600"/>
          </a:xfrm>
        </p:spPr>
        <p:txBody>
          <a:bodyPr/>
          <a:lstStyle/>
          <a:p>
            <a:r>
              <a:rPr lang="en-US" dirty="0" smtClean="0"/>
              <a:t>Like </a:t>
            </a:r>
            <a:r>
              <a:rPr lang="en-US" dirty="0" err="1" smtClean="0"/>
              <a:t>MPI_Put</a:t>
            </a:r>
            <a:r>
              <a:rPr lang="en-US" dirty="0" smtClean="0"/>
              <a:t>, but applies an </a:t>
            </a:r>
            <a:r>
              <a:rPr lang="en-US" dirty="0" err="1" smtClean="0"/>
              <a:t>MPI_Op</a:t>
            </a:r>
            <a:r>
              <a:rPr lang="en-US" dirty="0" smtClean="0"/>
              <a:t> instead</a:t>
            </a:r>
          </a:p>
          <a:p>
            <a:pPr lvl="1"/>
            <a:r>
              <a:rPr lang="en-US" dirty="0" smtClean="0"/>
              <a:t>Predefined ops only, no user-defined!</a:t>
            </a:r>
          </a:p>
          <a:p>
            <a:r>
              <a:rPr lang="en-US" dirty="0" smtClean="0"/>
              <a:t>Result ends up at target buffer</a:t>
            </a:r>
          </a:p>
          <a:p>
            <a:r>
              <a:rPr lang="en-US" dirty="0" smtClean="0"/>
              <a:t>Different data layouts between target/origin OK, basic type elements must match</a:t>
            </a:r>
          </a:p>
          <a:p>
            <a:r>
              <a:rPr lang="en-US" dirty="0" smtClean="0"/>
              <a:t>Put-like behavior with MPI_REPLACE (implements </a:t>
            </a:r>
            <a:r>
              <a:rPr lang="en-US" i="1" dirty="0" smtClean="0"/>
              <a:t>f(</a:t>
            </a:r>
            <a:r>
              <a:rPr lang="en-US" i="1" dirty="0" err="1" smtClean="0"/>
              <a:t>a,b</a:t>
            </a:r>
            <a:r>
              <a:rPr lang="en-US" i="1" dirty="0" smtClean="0"/>
              <a:t>)=b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Atomic PUT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400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876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5029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553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 rot="5400000">
            <a:off x="5029994" y="5192474"/>
            <a:ext cx="22860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3"/>
          </p:cNvCxnSpPr>
          <p:nvPr/>
        </p:nvCxnSpPr>
        <p:spPr bwMode="auto">
          <a:xfrm flipV="1">
            <a:off x="5638800" y="4876800"/>
            <a:ext cx="1143000" cy="9641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181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05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Process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4495800"/>
            <a:ext cx="97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RMA</a:t>
            </a:r>
          </a:p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48600" y="5498068"/>
            <a:ext cx="75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05600" y="4572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+=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01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 Process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5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04800" y="609600"/>
            <a:ext cx="8458200" cy="579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/>
          <a:lstStyle/>
          <a:p>
            <a:r>
              <a:rPr lang="en-US" dirty="0"/>
              <a:t>Parallel Sort using MPI </a:t>
            </a:r>
            <a:r>
              <a:rPr lang="en-US" dirty="0" smtClean="0"/>
              <a:t>Send/</a:t>
            </a:r>
            <a:r>
              <a:rPr lang="en-US" dirty="0" err="1" smtClean="0"/>
              <a:t>Recv</a:t>
            </a:r>
            <a:r>
              <a:rPr lang="en-US" dirty="0"/>
              <a:t> </a:t>
            </a:r>
            <a:r>
              <a:rPr lang="en-US" dirty="0" smtClean="0"/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8305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mpi.h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rank;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a[1000], b[500];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(MPI_COMM_WORLD, &amp;rank);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(rank == 0)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(&amp;a[500], 500, MPI_INT, 1, 0, MPI_COMM_WORLD);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sort(a, 500);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(b,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500, MPI_INT, 1, 0,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MPI_COMM_WORLD, &amp;status);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/* Serial: Merge array b and sorted part of array a */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 (rank == 1) {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(b,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500, MPI_INT, 0, 0, MPI_COMM_WORLD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status);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sort(b, 500);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(b,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500, MPI_INT, 0, 0, MPI_COMM_WORLD);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b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aggregation: </a:t>
            </a:r>
            <a:r>
              <a:rPr lang="en-US" i="1" dirty="0"/>
              <a:t>G</a:t>
            </a:r>
            <a:r>
              <a:rPr lang="en-US" sz="2600" b="1" i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et Accumulate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657600"/>
          </a:xfrm>
        </p:spPr>
        <p:txBody>
          <a:bodyPr/>
          <a:lstStyle/>
          <a:p>
            <a:r>
              <a:rPr lang="en-US" dirty="0" smtClean="0"/>
              <a:t>Like </a:t>
            </a:r>
            <a:r>
              <a:rPr lang="en-US" dirty="0" err="1" smtClean="0"/>
              <a:t>MPI_Get</a:t>
            </a:r>
            <a:r>
              <a:rPr lang="en-US" dirty="0" smtClean="0"/>
              <a:t>, but applies an </a:t>
            </a:r>
            <a:r>
              <a:rPr lang="en-US" dirty="0" err="1" smtClean="0"/>
              <a:t>MPI_Op</a:t>
            </a:r>
            <a:r>
              <a:rPr lang="en-US" dirty="0" smtClean="0"/>
              <a:t> instead</a:t>
            </a:r>
          </a:p>
          <a:p>
            <a:pPr lvl="1"/>
            <a:r>
              <a:rPr lang="en-US" dirty="0" smtClean="0"/>
              <a:t>Predefined ops only, no user-defined!</a:t>
            </a:r>
          </a:p>
          <a:p>
            <a:r>
              <a:rPr lang="en-US" dirty="0" smtClean="0"/>
              <a:t>Result at target buffer; original data comes to the source</a:t>
            </a:r>
          </a:p>
          <a:p>
            <a:r>
              <a:rPr lang="en-US" dirty="0" smtClean="0"/>
              <a:t>Different data layouts between target/origin OK, basic type elements must match</a:t>
            </a:r>
          </a:p>
          <a:p>
            <a:r>
              <a:rPr lang="en-US" dirty="0" smtClean="0"/>
              <a:t>Get-like behavior with MPI_NO_OP</a:t>
            </a:r>
          </a:p>
          <a:p>
            <a:pPr lvl="1"/>
            <a:r>
              <a:rPr lang="en-US" dirty="0" smtClean="0"/>
              <a:t>Atomic GET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400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876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5029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553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 rot="5400000">
            <a:off x="5029994" y="5192474"/>
            <a:ext cx="22860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181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05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Process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4495800"/>
            <a:ext cx="97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RMA</a:t>
            </a:r>
          </a:p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48600" y="5498068"/>
            <a:ext cx="75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05600" y="4572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+=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01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 Process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5638800" y="4876800"/>
            <a:ext cx="1143000" cy="964168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Footer Placeholder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of Operations in MPI 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Put/Get operations, ordering does not matter</a:t>
            </a:r>
          </a:p>
          <a:p>
            <a:pPr lvl="1"/>
            <a:r>
              <a:rPr lang="en-US" dirty="0" smtClean="0"/>
              <a:t>If you do two PUTs to the same location, the </a:t>
            </a:r>
            <a:r>
              <a:rPr lang="en-US" dirty="0" smtClean="0"/>
              <a:t>result </a:t>
            </a:r>
            <a:r>
              <a:rPr lang="en-US" dirty="0" smtClean="0"/>
              <a:t>can be garbage</a:t>
            </a:r>
          </a:p>
          <a:p>
            <a:r>
              <a:rPr lang="en-US" dirty="0" smtClean="0"/>
              <a:t>Two accumulate operations to the same location are valid</a:t>
            </a:r>
          </a:p>
          <a:p>
            <a:pPr lvl="1"/>
            <a:r>
              <a:rPr lang="en-US" dirty="0" smtClean="0"/>
              <a:t>If you want “atomic PUTs”, you can do accumulates with MPI_REPLACE</a:t>
            </a:r>
          </a:p>
          <a:p>
            <a:r>
              <a:rPr lang="en-US" dirty="0" smtClean="0"/>
              <a:t>All accumulate operations are ordered by default</a:t>
            </a:r>
          </a:p>
          <a:p>
            <a:pPr lvl="1"/>
            <a:r>
              <a:rPr lang="en-US" dirty="0" smtClean="0"/>
              <a:t>User can tell the MPI implementation that (s)he does not require ordering as optimization hints</a:t>
            </a:r>
          </a:p>
          <a:p>
            <a:pPr lvl="1"/>
            <a:r>
              <a:rPr lang="en-US" dirty="0" smtClean="0"/>
              <a:t>You can ask for “read-after-write” ordering, “write-after-write” ordering, or “read-after-read” ordering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Atomic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Compare-and-swap</a:t>
            </a:r>
          </a:p>
          <a:p>
            <a:pPr lvl="1"/>
            <a:r>
              <a:rPr lang="en-US" dirty="0" smtClean="0"/>
              <a:t>Compare the target value with an input value; if they are the same, replace the target with some other value</a:t>
            </a:r>
          </a:p>
          <a:p>
            <a:pPr lvl="1"/>
            <a:r>
              <a:rPr lang="en-US" dirty="0" smtClean="0"/>
              <a:t>Useful for linked list creations – if next pointer is NULL, do something</a:t>
            </a:r>
          </a:p>
          <a:p>
            <a:r>
              <a:rPr lang="en-US" dirty="0" smtClean="0"/>
              <a:t>Fetch-and-Op</a:t>
            </a:r>
          </a:p>
          <a:p>
            <a:pPr lvl="1"/>
            <a:r>
              <a:rPr lang="en-US" dirty="0" smtClean="0"/>
              <a:t>Special case of </a:t>
            </a:r>
            <a:r>
              <a:rPr lang="en-US" dirty="0" err="1" smtClean="0"/>
              <a:t>Get_accumulate</a:t>
            </a:r>
            <a:r>
              <a:rPr lang="en-US" dirty="0" smtClean="0"/>
              <a:t> </a:t>
            </a:r>
            <a:r>
              <a:rPr lang="en-US" dirty="0" smtClean="0"/>
              <a:t>for predefined </a:t>
            </a:r>
            <a:r>
              <a:rPr lang="en-US" dirty="0" err="1" smtClean="0"/>
              <a:t>datatypes</a:t>
            </a:r>
            <a:r>
              <a:rPr lang="en-US" dirty="0" smtClean="0"/>
              <a:t> – faster for the hardware to implement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6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RMA Synchronization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4864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 smtClean="0"/>
              <a:t>RMA data visibility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When is a process allowed to read/write from remotely accessible memory?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How do I know when data written by process X is available for process Y to read?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RMA synchronization models provide these capabilities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MPI RMA model allows data to be accessed only within an “epoch”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Three types of epochs possible: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Fence (active target)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Post-start-complete-wait (active target)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Lock/Unlock (passive target)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Data visibility is managed using RMA synchronization primitives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MPI_WIN_FLUSH, MPI_WIN_FLUSH_ALL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Epochs also perform synchronization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Fence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5410200" cy="5105400"/>
          </a:xfrm>
        </p:spPr>
        <p:txBody>
          <a:bodyPr/>
          <a:lstStyle/>
          <a:p>
            <a:r>
              <a:rPr lang="en-US" sz="1800" dirty="0" err="1" smtClean="0">
                <a:latin typeface="Monaco"/>
                <a:cs typeface="Monaco"/>
              </a:rPr>
              <a:t>MPI_Win_fence</a:t>
            </a:r>
            <a:r>
              <a:rPr lang="en-US" sz="1800" dirty="0" smtClean="0">
                <a:latin typeface="Monaco"/>
                <a:cs typeface="Monaco"/>
              </a:rPr>
              <a:t>(assert, win)</a:t>
            </a:r>
            <a:endParaRPr lang="en-US" sz="2800" dirty="0" smtClean="0"/>
          </a:p>
          <a:p>
            <a:r>
              <a:rPr lang="en-US" sz="2000" dirty="0" smtClean="0"/>
              <a:t>Collective synchronization model -- assume it synchronizes like a barrier</a:t>
            </a:r>
          </a:p>
          <a:p>
            <a:r>
              <a:rPr lang="en-US" sz="2000" dirty="0" smtClean="0"/>
              <a:t>Starts </a:t>
            </a:r>
            <a:r>
              <a:rPr lang="en-US" sz="2000" i="1" dirty="0" smtClean="0"/>
              <a:t>and</a:t>
            </a:r>
            <a:r>
              <a:rPr lang="en-US" sz="2000" dirty="0" smtClean="0"/>
              <a:t> ends access &amp; exposure epochs (usually)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Everyone does an MPI_WIN_FENCE to open an epoch</a:t>
            </a:r>
          </a:p>
          <a:p>
            <a:r>
              <a:rPr lang="en-US" sz="2000" dirty="0" smtClean="0"/>
              <a:t>Everyone issues PUT/GET operations to read/write data</a:t>
            </a:r>
          </a:p>
          <a:p>
            <a:r>
              <a:rPr lang="en-US" sz="2000" dirty="0" smtClean="0"/>
              <a:t>Everyone does an MPI_WIN_FENCE to close the epoch</a:t>
            </a:r>
          </a:p>
        </p:txBody>
      </p:sp>
      <p:cxnSp>
        <p:nvCxnSpPr>
          <p:cNvPr id="6" name="Straight Connector 5"/>
          <p:cNvCxnSpPr>
            <a:stCxn id="10" idx="3"/>
            <a:endCxn id="8" idx="1"/>
          </p:cNvCxnSpPr>
          <p:nvPr/>
        </p:nvCxnSpPr>
        <p:spPr bwMode="auto">
          <a:xfrm>
            <a:off x="6453430" y="1861066"/>
            <a:ext cx="169997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53400" y="1676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Fence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1676400"/>
            <a:ext cx="73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Fence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rot="10800000" flipV="1">
            <a:off x="6553200" y="2743200"/>
            <a:ext cx="1524000" cy="22860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6553200" y="3048000"/>
            <a:ext cx="1524000" cy="30480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 rot="5400000">
            <a:off x="5436960" y="2551906"/>
            <a:ext cx="2209800" cy="1588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rot="5400000">
            <a:off x="6961645" y="2552015"/>
            <a:ext cx="2209224" cy="794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53400" y="2514600"/>
            <a:ext cx="52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Get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2200" y="990600"/>
            <a:ext cx="76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96200" y="990600"/>
            <a:ext cx="75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</a:t>
            </a:r>
          </a:p>
        </p:txBody>
      </p:sp>
      <p:cxnSp>
        <p:nvCxnSpPr>
          <p:cNvPr id="25" name="Straight Connector 24"/>
          <p:cNvCxnSpPr>
            <a:stCxn id="27" idx="3"/>
            <a:endCxn id="26" idx="1"/>
          </p:cNvCxnSpPr>
          <p:nvPr/>
        </p:nvCxnSpPr>
        <p:spPr bwMode="auto">
          <a:xfrm>
            <a:off x="6453430" y="3385066"/>
            <a:ext cx="169997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53400" y="3200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Fence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5000" y="3200400"/>
            <a:ext cx="73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Fence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PSCW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495800" cy="5135563"/>
          </a:xfrm>
        </p:spPr>
        <p:txBody>
          <a:bodyPr/>
          <a:lstStyle/>
          <a:p>
            <a:r>
              <a:rPr lang="en-US" sz="2000" dirty="0" smtClean="0"/>
              <a:t>Target: Exposure epoch</a:t>
            </a:r>
          </a:p>
          <a:p>
            <a:pPr lvl="1"/>
            <a:r>
              <a:rPr lang="en-US" sz="1800" dirty="0" smtClean="0"/>
              <a:t>Opened with MPI_Win_post</a:t>
            </a:r>
          </a:p>
          <a:p>
            <a:pPr lvl="1"/>
            <a:r>
              <a:rPr lang="en-US" sz="1800" dirty="0" smtClean="0"/>
              <a:t>Closed by </a:t>
            </a:r>
            <a:r>
              <a:rPr lang="en-US" sz="1800" dirty="0" err="1" smtClean="0"/>
              <a:t>MPI_Win_wait</a:t>
            </a:r>
            <a:endParaRPr lang="en-US" sz="1800" dirty="0" smtClean="0"/>
          </a:p>
          <a:p>
            <a:r>
              <a:rPr lang="en-US" sz="2000" dirty="0" smtClean="0"/>
              <a:t>Origin: Access epoch</a:t>
            </a:r>
          </a:p>
          <a:p>
            <a:pPr lvl="1"/>
            <a:r>
              <a:rPr lang="en-US" sz="1800" dirty="0" smtClean="0"/>
              <a:t>Opened by MPI_Win_start</a:t>
            </a:r>
          </a:p>
          <a:p>
            <a:pPr lvl="1"/>
            <a:r>
              <a:rPr lang="en-US" sz="1800" dirty="0" smtClean="0"/>
              <a:t>Closed by </a:t>
            </a:r>
            <a:r>
              <a:rPr lang="en-US" sz="1800" dirty="0" err="1" smtClean="0"/>
              <a:t>MPI_Win_compete</a:t>
            </a:r>
            <a:endParaRPr lang="en-US" sz="1800" dirty="0" smtClean="0"/>
          </a:p>
          <a:p>
            <a:r>
              <a:rPr lang="en-US" sz="2000" dirty="0" smtClean="0"/>
              <a:t>All may block, to enforce P-S/C-W ordering</a:t>
            </a:r>
          </a:p>
          <a:p>
            <a:pPr lvl="1"/>
            <a:r>
              <a:rPr lang="en-US" sz="1800" dirty="0" smtClean="0"/>
              <a:t>Processes can be both origins and targets</a:t>
            </a:r>
          </a:p>
          <a:p>
            <a:r>
              <a:rPr lang="en-US" sz="2000" dirty="0" smtClean="0"/>
              <a:t>Like FENCE, but the target may allow a smaller group of processes to access its data</a:t>
            </a:r>
          </a:p>
        </p:txBody>
      </p:sp>
      <p:cxnSp>
        <p:nvCxnSpPr>
          <p:cNvPr id="7" name="Straight Connector 6"/>
          <p:cNvCxnSpPr>
            <a:stCxn id="11" idx="3"/>
            <a:endCxn id="9" idx="1"/>
          </p:cNvCxnSpPr>
          <p:nvPr/>
        </p:nvCxnSpPr>
        <p:spPr bwMode="auto">
          <a:xfrm>
            <a:off x="5728287" y="2538670"/>
            <a:ext cx="1891713" cy="312996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2" idx="3"/>
            <a:endCxn id="10" idx="1"/>
          </p:cNvCxnSpPr>
          <p:nvPr/>
        </p:nvCxnSpPr>
        <p:spPr bwMode="auto">
          <a:xfrm flipV="1">
            <a:off x="5728287" y="3951647"/>
            <a:ext cx="1867086" cy="19541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0" y="2667000"/>
            <a:ext cx="63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Start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5373" y="3766981"/>
            <a:ext cx="109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Complete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2257" y="2354004"/>
            <a:ext cx="5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Post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5400" y="3962400"/>
            <a:ext cx="62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Wait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0800000" flipV="1">
            <a:off x="5867400" y="3352800"/>
            <a:ext cx="1524000" cy="22860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>
            <a:off x="5867400" y="3657600"/>
            <a:ext cx="1524000" cy="30480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rot="5400000">
            <a:off x="4751160" y="3237706"/>
            <a:ext cx="2209800" cy="1588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 rot="5400000">
            <a:off x="6275845" y="3237815"/>
            <a:ext cx="2209224" cy="794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0" y="3124200"/>
            <a:ext cx="52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Get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6400" y="1676400"/>
            <a:ext cx="76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10400" y="1676400"/>
            <a:ext cx="75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Lock/Unlock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514600"/>
          </a:xfrm>
        </p:spPr>
        <p:txBody>
          <a:bodyPr/>
          <a:lstStyle/>
          <a:p>
            <a:r>
              <a:rPr lang="en-US" sz="2000" dirty="0" smtClean="0"/>
              <a:t>Passive mode: One-sided, </a:t>
            </a:r>
            <a:r>
              <a:rPr lang="en-US" sz="2000" i="1" dirty="0" smtClean="0"/>
              <a:t>asynchronous</a:t>
            </a:r>
            <a:r>
              <a:rPr lang="en-US" sz="2000" dirty="0" smtClean="0"/>
              <a:t> communication</a:t>
            </a:r>
          </a:p>
          <a:p>
            <a:pPr lvl="1"/>
            <a:r>
              <a:rPr lang="en-US" dirty="0" smtClean="0"/>
              <a:t>Target does </a:t>
            </a:r>
            <a:r>
              <a:rPr lang="en-US" b="1" dirty="0" smtClean="0"/>
              <a:t>not </a:t>
            </a:r>
            <a:r>
              <a:rPr lang="en-US" dirty="0" smtClean="0"/>
              <a:t>participate in communication operation</a:t>
            </a:r>
          </a:p>
          <a:p>
            <a:r>
              <a:rPr lang="en-US" sz="2000" dirty="0" smtClean="0"/>
              <a:t>Shared memory like model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17594" y="838200"/>
            <a:ext cx="200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Active Target Mode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556194" y="838200"/>
            <a:ext cx="209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Passive Target Mode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 bwMode="auto">
          <a:xfrm rot="5400000">
            <a:off x="4751160" y="2399506"/>
            <a:ext cx="2209800" cy="1588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 bwMode="auto">
          <a:xfrm rot="5400000">
            <a:off x="6275845" y="2399615"/>
            <a:ext cx="2209224" cy="794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20428" y="1571625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Lock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96997" y="2928781"/>
            <a:ext cx="8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Unlock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5856060" y="2068830"/>
            <a:ext cx="1524000" cy="220980"/>
          </a:xfrm>
          <a:prstGeom prst="straightConnector1">
            <a:avLst/>
          </a:prstGeom>
          <a:ln>
            <a:headEnd type="none" w="med" len="med"/>
            <a:tailEnd type="non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rot="10800000" flipV="1">
            <a:off x="5880687" y="2290386"/>
            <a:ext cx="1524000" cy="376614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3" name="Oval 62"/>
          <p:cNvSpPr>
            <a:spLocks/>
          </p:cNvSpPr>
          <p:nvPr/>
        </p:nvSpPr>
        <p:spPr bwMode="auto">
          <a:xfrm>
            <a:off x="5782205" y="1663827"/>
            <a:ext cx="155448" cy="155448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4" name="Oval 63"/>
          <p:cNvSpPr>
            <a:spLocks/>
          </p:cNvSpPr>
          <p:nvPr/>
        </p:nvSpPr>
        <p:spPr bwMode="auto">
          <a:xfrm>
            <a:off x="5782205" y="3044952"/>
            <a:ext cx="155448" cy="155448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07066" y="1905000"/>
            <a:ext cx="52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Get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8" name="Straight Connector 27"/>
          <p:cNvCxnSpPr>
            <a:stCxn id="32" idx="3"/>
            <a:endCxn id="30" idx="1"/>
          </p:cNvCxnSpPr>
          <p:nvPr/>
        </p:nvCxnSpPr>
        <p:spPr bwMode="auto">
          <a:xfrm>
            <a:off x="1613487" y="1700470"/>
            <a:ext cx="1891713" cy="312996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3" idx="3"/>
            <a:endCxn id="31" idx="1"/>
          </p:cNvCxnSpPr>
          <p:nvPr/>
        </p:nvCxnSpPr>
        <p:spPr bwMode="auto">
          <a:xfrm flipV="1">
            <a:off x="1613487" y="3113447"/>
            <a:ext cx="1867086" cy="19541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5200" y="1828800"/>
            <a:ext cx="63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Start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80573" y="2928781"/>
            <a:ext cx="109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Complete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27457" y="1515804"/>
            <a:ext cx="5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Post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0600" y="3124200"/>
            <a:ext cx="62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Wait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rot="10800000" flipV="1">
            <a:off x="1752600" y="2514600"/>
            <a:ext cx="1524000" cy="22860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 bwMode="auto">
          <a:xfrm>
            <a:off x="1752600" y="2819400"/>
            <a:ext cx="1524000" cy="30480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 rot="5400000">
            <a:off x="636360" y="2399506"/>
            <a:ext cx="2209800" cy="1588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auto">
          <a:xfrm rot="5400000">
            <a:off x="2161045" y="2399615"/>
            <a:ext cx="2209224" cy="794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05200" y="2286000"/>
            <a:ext cx="52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Get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Passive Target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/>
          <a:lstStyle/>
          <a:p>
            <a:r>
              <a:rPr lang="en-US" dirty="0" smtClean="0"/>
              <a:t>Begin/end passive mode epoch</a:t>
            </a:r>
          </a:p>
          <a:p>
            <a:pPr lvl="1"/>
            <a:r>
              <a:rPr lang="en-US" dirty="0" smtClean="0"/>
              <a:t>Doesn’t function like a mutex, name can be confusing</a:t>
            </a:r>
          </a:p>
          <a:p>
            <a:pPr lvl="1"/>
            <a:r>
              <a:rPr lang="en-US" dirty="0" smtClean="0"/>
              <a:t>Communication operations within epoch are all nonblocking</a:t>
            </a:r>
          </a:p>
          <a:p>
            <a:r>
              <a:rPr lang="en-US" dirty="0" smtClean="0"/>
              <a:t>Lock type</a:t>
            </a:r>
          </a:p>
          <a:p>
            <a:pPr lvl="1"/>
            <a:r>
              <a:rPr lang="en-US" dirty="0" smtClean="0"/>
              <a:t>SHARED: Other processes using shared can access concurrently</a:t>
            </a:r>
          </a:p>
          <a:p>
            <a:pPr lvl="1"/>
            <a:r>
              <a:rPr lang="en-US" dirty="0" smtClean="0"/>
              <a:t>EXCLUSIVE: No other processes can access concurrently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19100" y="1143000"/>
            <a:ext cx="8305800" cy="1447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 MPI_Win_lock(int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lock_type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int rank, int assert,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win)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chemeClr val="bg2">
                  <a:lumMod val="10000"/>
                </a:schemeClr>
              </a:solidFill>
              <a:latin typeface="Menlo Regular"/>
              <a:cs typeface="Menlo Regular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 MPI_Win_unlock(int rank, MPI_Win win)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Menlo Regular"/>
              <a:cs typeface="Menlo Regular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I use passive mode?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RMA performance advantages from low protocol overheads</a:t>
            </a:r>
          </a:p>
          <a:p>
            <a:pPr lvl="1"/>
            <a:r>
              <a:rPr lang="en-US" dirty="0" smtClean="0"/>
              <a:t>Two-sided: Matching, </a:t>
            </a:r>
            <a:r>
              <a:rPr lang="en-US" dirty="0" err="1" smtClean="0"/>
              <a:t>queueing</a:t>
            </a:r>
            <a:r>
              <a:rPr lang="en-US" dirty="0" smtClean="0"/>
              <a:t>, buffering, unexpected receives, etc…</a:t>
            </a:r>
          </a:p>
          <a:p>
            <a:pPr lvl="1"/>
            <a:r>
              <a:rPr lang="en-US" dirty="0" smtClean="0"/>
              <a:t>Direct support from high-speed interconnects (e.g. </a:t>
            </a:r>
            <a:r>
              <a:rPr lang="en-US" dirty="0" err="1" smtClean="0"/>
              <a:t>InfiniBand</a:t>
            </a:r>
            <a:r>
              <a:rPr lang="en-US" dirty="0" smtClean="0"/>
              <a:t>)</a:t>
            </a:r>
            <a:endParaRPr lang="en-US" sz="1200" dirty="0" smtClean="0"/>
          </a:p>
          <a:p>
            <a:r>
              <a:rPr lang="en-US" dirty="0" smtClean="0"/>
              <a:t>Passive mode: </a:t>
            </a:r>
            <a:r>
              <a:rPr lang="en-US" i="1" dirty="0" smtClean="0"/>
              <a:t>asynchronous</a:t>
            </a:r>
            <a:r>
              <a:rPr lang="en-US" dirty="0" smtClean="0"/>
              <a:t> one-sided communication</a:t>
            </a:r>
          </a:p>
          <a:p>
            <a:pPr lvl="1"/>
            <a:r>
              <a:rPr lang="en-US" dirty="0" smtClean="0"/>
              <a:t>Data characteristics:</a:t>
            </a:r>
          </a:p>
          <a:p>
            <a:pPr lvl="2"/>
            <a:r>
              <a:rPr lang="en-US" dirty="0" smtClean="0"/>
              <a:t>Big data analysis requiring memory aggregation</a:t>
            </a:r>
          </a:p>
          <a:p>
            <a:pPr lvl="2"/>
            <a:r>
              <a:rPr lang="en-US" dirty="0" smtClean="0"/>
              <a:t>Asynchronous data exchange</a:t>
            </a:r>
          </a:p>
          <a:p>
            <a:pPr lvl="2"/>
            <a:r>
              <a:rPr lang="en-US" dirty="0" smtClean="0"/>
              <a:t>Data-dependent access pattern</a:t>
            </a:r>
          </a:p>
          <a:p>
            <a:pPr lvl="1"/>
            <a:r>
              <a:rPr lang="en-US" dirty="0" smtClean="0"/>
              <a:t>Computation characteristics:</a:t>
            </a:r>
          </a:p>
          <a:p>
            <a:pPr lvl="2"/>
            <a:r>
              <a:rPr lang="en-US" dirty="0" smtClean="0"/>
              <a:t>Adaptive methods (e.g. AMR, MADNESS)</a:t>
            </a:r>
          </a:p>
          <a:p>
            <a:pPr lvl="2"/>
            <a:r>
              <a:rPr lang="en-US" dirty="0" smtClean="0"/>
              <a:t>Asynchronous dynamic load balancing</a:t>
            </a:r>
            <a:endParaRPr lang="en-US" sz="1200" dirty="0" smtClean="0"/>
          </a:p>
          <a:p>
            <a:r>
              <a:rPr lang="en-US" dirty="0" smtClean="0"/>
              <a:t>Common structure: shared arrays</a:t>
            </a:r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48" descr="MHEA28-XTC-en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5135" y="1898872"/>
            <a:ext cx="838200" cy="78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RMA 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5486401" cy="5135563"/>
          </a:xfrm>
        </p:spPr>
        <p:txBody>
          <a:bodyPr/>
          <a:lstStyle/>
          <a:p>
            <a:r>
              <a:rPr lang="en-US" dirty="0" smtClean="0"/>
              <a:t>Window: Expose memory for RMA</a:t>
            </a:r>
          </a:p>
          <a:p>
            <a:pPr lvl="1"/>
            <a:r>
              <a:rPr lang="en-US" dirty="0" smtClean="0"/>
              <a:t>Logical public and private copies</a:t>
            </a:r>
          </a:p>
          <a:p>
            <a:pPr lvl="1"/>
            <a:r>
              <a:rPr lang="en-US" dirty="0" smtClean="0"/>
              <a:t>Portable data consistency model</a:t>
            </a:r>
          </a:p>
          <a:p>
            <a:r>
              <a:rPr lang="en-US" dirty="0" smtClean="0"/>
              <a:t>Accesses must occur within an epoch</a:t>
            </a:r>
          </a:p>
          <a:p>
            <a:r>
              <a:rPr lang="en-US" dirty="0" smtClean="0"/>
              <a:t>Active and Passive synchronization modes</a:t>
            </a:r>
          </a:p>
          <a:p>
            <a:pPr lvl="1"/>
            <a:r>
              <a:rPr lang="en-US" dirty="0" smtClean="0"/>
              <a:t>Active: target participates</a:t>
            </a:r>
          </a:p>
          <a:p>
            <a:pPr lvl="1"/>
            <a:r>
              <a:rPr lang="en-US" dirty="0" smtClean="0"/>
              <a:t>Passive: target does not participate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rot="5400000">
            <a:off x="4495800" y="2513806"/>
            <a:ext cx="22860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5638800" y="3047206"/>
            <a:ext cx="13716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802596">
            <a:off x="5770419" y="2875138"/>
            <a:ext cx="12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Epoch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989806"/>
            <a:ext cx="81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71735" y="1001474"/>
            <a:ext cx="81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1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 bwMode="auto">
          <a:xfrm rot="5400000">
            <a:off x="5887150" y="2513012"/>
            <a:ext cx="22860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>
            <a:off x="5638800" y="2666206"/>
            <a:ext cx="13716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5638800" y="2285206"/>
            <a:ext cx="13716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>
            <a:off x="5638800" y="1904206"/>
            <a:ext cx="13716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802596">
            <a:off x="5974456" y="2505489"/>
            <a:ext cx="87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Get(Y)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802596">
            <a:off x="5974457" y="2124489"/>
            <a:ext cx="87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Put(X)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786685">
            <a:off x="5697419" y="1694342"/>
            <a:ext cx="133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Begin Epoch</a:t>
            </a:r>
            <a:endParaRPr lang="en-US" dirty="0"/>
          </a:p>
        </p:txBody>
      </p:sp>
      <p:sp>
        <p:nvSpPr>
          <p:cNvPr id="41" name="Right Brace 40"/>
          <p:cNvSpPr/>
          <p:nvPr/>
        </p:nvSpPr>
        <p:spPr bwMode="auto">
          <a:xfrm rot="10800000">
            <a:off x="5334000" y="1905000"/>
            <a:ext cx="228600" cy="12192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10800000">
            <a:off x="5638800" y="3200400"/>
            <a:ext cx="1371600" cy="304800"/>
          </a:xfrm>
          <a:prstGeom prst="straightConnector1">
            <a:avLst/>
          </a:prstGeom>
          <a:ln>
            <a:prstDash val="dash"/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802596">
            <a:off x="5739701" y="3291991"/>
            <a:ext cx="132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7205135" y="2684462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Public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205135" y="3903662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Private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cxnSp>
        <p:nvCxnSpPr>
          <p:cNvPr id="26" name="Straight Arrow Connector 25"/>
          <p:cNvCxnSpPr>
            <a:stCxn id="21" idx="2"/>
            <a:endCxn id="22" idx="0"/>
          </p:cNvCxnSpPr>
          <p:nvPr/>
        </p:nvCxnSpPr>
        <p:spPr bwMode="auto">
          <a:xfrm rot="5400000">
            <a:off x="7395635" y="3636962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94" descr="AMD-Unleashes-Hydra-8-Core-Competition-for-Nehalems-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33735" y="4665718"/>
            <a:ext cx="511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48" descr="MHEA28-XTC-en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362200"/>
            <a:ext cx="838200" cy="78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 bwMode="auto">
          <a:xfrm>
            <a:off x="8229600" y="3175281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Unified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pic>
        <p:nvPicPr>
          <p:cNvPr id="46" name="Picture 94" descr="AMD-Unleashes-Hydra-8-Core-Competition-for-Nehalems-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58200" y="3935916"/>
            <a:ext cx="511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Non-Blocking communication example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098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70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242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386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958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9530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102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16852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22098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670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242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814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0386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4958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4102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2646" y="27520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3962400" y="214242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553200" y="205455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Blocking Communication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22332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6904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1476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6048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620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5192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9764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4336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42646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22098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6670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42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5814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0386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4958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530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4102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66092" y="533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76646" y="463653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Non-blocking Communication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2438400" y="47244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2895600" y="47244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7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/>
          <a:lstStyle/>
          <a:p>
            <a:r>
              <a:rPr lang="en-US" dirty="0" smtClean="0"/>
              <a:t>MPI RMA Memory Model</a:t>
            </a:r>
            <a:r>
              <a:rPr lang="en-US" dirty="0"/>
              <a:t> </a:t>
            </a:r>
            <a:r>
              <a:rPr lang="en-US" dirty="0" smtClean="0"/>
              <a:t>(separate windows)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56237"/>
            <a:ext cx="8229600" cy="868363"/>
          </a:xfrm>
        </p:spPr>
        <p:txBody>
          <a:bodyPr/>
          <a:lstStyle/>
          <a:p>
            <a:r>
              <a:rPr lang="en-US" dirty="0" smtClean="0"/>
              <a:t>Compatible with non-coherent memory systems</a:t>
            </a:r>
            <a:endParaRPr lang="en-US" dirty="0"/>
          </a:p>
        </p:txBody>
      </p:sp>
      <p:pic>
        <p:nvPicPr>
          <p:cNvPr id="5" name="Picture 148" descr="MHEA28-XTC-en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67822"/>
            <a:ext cx="838200" cy="78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381000" y="2353412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Public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81000" y="3572612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Private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 bwMode="auto">
          <a:xfrm rot="5400000">
            <a:off x="571500" y="3305912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4" descr="AMD-Unleashes-Hydra-8-Core-Competition-for-Nehalems-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334668"/>
            <a:ext cx="511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 bwMode="auto">
          <a:xfrm>
            <a:off x="2209800" y="23312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209800" y="35504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 bwMode="auto">
          <a:xfrm rot="5400000">
            <a:off x="2400300" y="3283743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 rot="5400000">
            <a:off x="-114300" y="3359943"/>
            <a:ext cx="32766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105400" y="23312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105400" y="35504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0" name="Straight Arrow Connector 19"/>
          <p:cNvCxnSpPr>
            <a:stCxn id="18" idx="2"/>
            <a:endCxn id="19" idx="0"/>
          </p:cNvCxnSpPr>
          <p:nvPr/>
        </p:nvCxnSpPr>
        <p:spPr bwMode="auto">
          <a:xfrm rot="5400000">
            <a:off x="5295900" y="3283743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 bwMode="auto">
          <a:xfrm>
            <a:off x="6553200" y="23312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553200" y="35504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 bwMode="auto">
          <a:xfrm rot="5400000">
            <a:off x="6743700" y="3283743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 bwMode="auto">
          <a:xfrm>
            <a:off x="2362200" y="2483643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743200" y="2636043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257800" y="2559843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638006" y="3779043"/>
            <a:ext cx="229394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5400000">
            <a:off x="2590800" y="2178843"/>
            <a:ext cx="685800" cy="228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7" idx="0"/>
          </p:cNvCxnSpPr>
          <p:nvPr/>
        </p:nvCxnSpPr>
        <p:spPr bwMode="auto">
          <a:xfrm flipH="1" flipV="1">
            <a:off x="2362200" y="1950243"/>
            <a:ext cx="114300" cy="5334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endCxn id="29" idx="0"/>
          </p:cNvCxnSpPr>
          <p:nvPr/>
        </p:nvCxnSpPr>
        <p:spPr bwMode="auto">
          <a:xfrm>
            <a:off x="5257800" y="1951037"/>
            <a:ext cx="114300" cy="608806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30" idx="2"/>
          </p:cNvCxnSpPr>
          <p:nvPr/>
        </p:nvCxnSpPr>
        <p:spPr bwMode="auto">
          <a:xfrm flipH="1">
            <a:off x="5638006" y="4007643"/>
            <a:ext cx="114697" cy="686594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7010400" y="4007643"/>
            <a:ext cx="119802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981200" y="1341437"/>
            <a:ext cx="1375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source</a:t>
            </a:r>
          </a:p>
          <a:p>
            <a:pPr algn="ctr"/>
            <a:r>
              <a:rPr lang="en-US" dirty="0" smtClean="0"/>
              <a:t>Same epoch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3657600" y="23312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657600" y="35504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54" name="Straight Arrow Connector 53"/>
          <p:cNvCxnSpPr>
            <a:stCxn id="52" idx="2"/>
            <a:endCxn id="53" idx="0"/>
          </p:cNvCxnSpPr>
          <p:nvPr/>
        </p:nvCxnSpPr>
        <p:spPr bwMode="auto">
          <a:xfrm rot="5400000">
            <a:off x="3848100" y="3283743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 bwMode="auto">
          <a:xfrm>
            <a:off x="3810000" y="2483643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191000" y="2636043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4038600" y="2178843"/>
            <a:ext cx="685800" cy="228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5" idx="0"/>
          </p:cNvCxnSpPr>
          <p:nvPr/>
        </p:nvCxnSpPr>
        <p:spPr bwMode="auto">
          <a:xfrm flipH="1" flipV="1">
            <a:off x="3810002" y="1950243"/>
            <a:ext cx="114298" cy="5334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429000" y="15692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Diff. Sources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6" idx="0"/>
          </p:cNvCxnSpPr>
          <p:nvPr/>
        </p:nvCxnSpPr>
        <p:spPr bwMode="auto">
          <a:xfrm flipH="1" flipV="1">
            <a:off x="6553200" y="1951037"/>
            <a:ext cx="190500" cy="609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5352385" y="4694237"/>
            <a:ext cx="5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690687" y="4694237"/>
            <a:ext cx="66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6629400" y="2560637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009606" y="3779837"/>
            <a:ext cx="229394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68" name="Straight Arrow Connector 67"/>
          <p:cNvCxnSpPr>
            <a:stCxn id="29" idx="0"/>
          </p:cNvCxnSpPr>
          <p:nvPr/>
        </p:nvCxnSpPr>
        <p:spPr bwMode="auto">
          <a:xfrm flipV="1">
            <a:off x="5372100" y="1938575"/>
            <a:ext cx="323254" cy="62126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tangle 68"/>
          <p:cNvSpPr/>
          <p:nvPr/>
        </p:nvSpPr>
        <p:spPr bwMode="auto">
          <a:xfrm>
            <a:off x="8001000" y="2361406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8001000" y="3580606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73" name="Straight Arrow Connector 72"/>
          <p:cNvCxnSpPr>
            <a:stCxn id="69" idx="2"/>
            <a:endCxn id="72" idx="0"/>
          </p:cNvCxnSpPr>
          <p:nvPr/>
        </p:nvCxnSpPr>
        <p:spPr bwMode="auto">
          <a:xfrm rot="5400000">
            <a:off x="8191500" y="3313906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 bwMode="auto">
          <a:xfrm flipV="1">
            <a:off x="8458200" y="4037806"/>
            <a:ext cx="119802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8138487" y="4724400"/>
            <a:ext cx="66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 bwMode="auto">
          <a:xfrm>
            <a:off x="8077200" y="2590800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8457406" y="3810000"/>
            <a:ext cx="229394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79" name="Straight Arrow Connector 78"/>
          <p:cNvCxnSpPr>
            <a:endCxn id="77" idx="0"/>
          </p:cNvCxnSpPr>
          <p:nvPr/>
        </p:nvCxnSpPr>
        <p:spPr bwMode="auto">
          <a:xfrm>
            <a:off x="8077200" y="1987768"/>
            <a:ext cx="114300" cy="603032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8292112" y="3089572"/>
            <a:ext cx="35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98520" y="3089572"/>
            <a:ext cx="35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/>
          <a:lstStyle/>
          <a:p>
            <a:r>
              <a:rPr lang="en-US" dirty="0" smtClean="0"/>
              <a:t>MPI RMA Memory Model</a:t>
            </a:r>
            <a:r>
              <a:rPr lang="en-US" dirty="0"/>
              <a:t> </a:t>
            </a:r>
            <a:r>
              <a:rPr lang="en-US" dirty="0" smtClean="0"/>
              <a:t>(unified windows)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148" descr="MHEA28-XTC-en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18647"/>
            <a:ext cx="838200" cy="78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381000" y="2604237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Unified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pic>
        <p:nvPicPr>
          <p:cNvPr id="9" name="Picture 94" descr="AMD-Unleashes-Hydra-8-Core-Competition-for-Nehalems-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679825"/>
            <a:ext cx="511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 bwMode="auto">
          <a:xfrm>
            <a:off x="2209800" y="2582068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524794" y="1973262"/>
            <a:ext cx="0" cy="221773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105400" y="2582068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553200" y="2582068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362200" y="2734468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743200" y="2886868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257800" y="2810668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638006" y="2822336"/>
            <a:ext cx="229394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5400000">
            <a:off x="2590800" y="2429668"/>
            <a:ext cx="685800" cy="228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7" idx="0"/>
          </p:cNvCxnSpPr>
          <p:nvPr/>
        </p:nvCxnSpPr>
        <p:spPr bwMode="auto">
          <a:xfrm flipH="1" flipV="1">
            <a:off x="2362200" y="2201068"/>
            <a:ext cx="114300" cy="5334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endCxn id="29" idx="0"/>
          </p:cNvCxnSpPr>
          <p:nvPr/>
        </p:nvCxnSpPr>
        <p:spPr bwMode="auto">
          <a:xfrm>
            <a:off x="5257800" y="2201862"/>
            <a:ext cx="114300" cy="608806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30" idx="2"/>
          </p:cNvCxnSpPr>
          <p:nvPr/>
        </p:nvCxnSpPr>
        <p:spPr bwMode="auto">
          <a:xfrm flipH="1">
            <a:off x="5638006" y="3050936"/>
            <a:ext cx="114697" cy="686594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7010400" y="3050936"/>
            <a:ext cx="119802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981200" y="1592262"/>
            <a:ext cx="1375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source</a:t>
            </a:r>
          </a:p>
          <a:p>
            <a:pPr algn="ctr"/>
            <a:r>
              <a:rPr lang="en-US" dirty="0" smtClean="0"/>
              <a:t>Same epoch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3657600" y="2582068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3810000" y="2734468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191000" y="2886868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4038600" y="2429668"/>
            <a:ext cx="685800" cy="228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5" idx="0"/>
          </p:cNvCxnSpPr>
          <p:nvPr/>
        </p:nvCxnSpPr>
        <p:spPr bwMode="auto">
          <a:xfrm flipH="1" flipV="1">
            <a:off x="3810002" y="2201068"/>
            <a:ext cx="114298" cy="5334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429000" y="18200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Diff. Sources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6" idx="0"/>
          </p:cNvCxnSpPr>
          <p:nvPr/>
        </p:nvCxnSpPr>
        <p:spPr bwMode="auto">
          <a:xfrm flipH="1" flipV="1">
            <a:off x="6553200" y="2201862"/>
            <a:ext cx="190500" cy="609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5352385" y="3737530"/>
            <a:ext cx="5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690687" y="3737530"/>
            <a:ext cx="66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6629400" y="2811462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009606" y="2823130"/>
            <a:ext cx="229394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68" name="Straight Arrow Connector 67"/>
          <p:cNvCxnSpPr>
            <a:stCxn id="29" idx="0"/>
          </p:cNvCxnSpPr>
          <p:nvPr/>
        </p:nvCxnSpPr>
        <p:spPr bwMode="auto">
          <a:xfrm flipV="1">
            <a:off x="5372100" y="2189400"/>
            <a:ext cx="323254" cy="62126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tangle 68"/>
          <p:cNvSpPr/>
          <p:nvPr/>
        </p:nvSpPr>
        <p:spPr bwMode="auto">
          <a:xfrm>
            <a:off x="8001000" y="2612231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V="1">
            <a:off x="8458200" y="3081099"/>
            <a:ext cx="119802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8138487" y="3767693"/>
            <a:ext cx="66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 bwMode="auto">
          <a:xfrm>
            <a:off x="8077200" y="2841625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8457406" y="2853293"/>
            <a:ext cx="229394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79" name="Straight Arrow Connector 78"/>
          <p:cNvCxnSpPr>
            <a:endCxn id="77" idx="0"/>
          </p:cNvCxnSpPr>
          <p:nvPr/>
        </p:nvCxnSpPr>
        <p:spPr bwMode="auto">
          <a:xfrm>
            <a:off x="8077200" y="2238593"/>
            <a:ext cx="114300" cy="603032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Footer Placeholder 3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 RMA Operation Compatibility (Separate)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156204"/>
              </p:ext>
            </p:extLst>
          </p:nvPr>
        </p:nvGraphicFramePr>
        <p:xfrm>
          <a:off x="457200" y="1280223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Load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8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8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Store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8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Get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Put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Acc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3988475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matrix shows the compatibility of MPI-RMA operations when two or more processes access a window at the same target concurrently.</a:t>
            </a:r>
          </a:p>
          <a:p>
            <a:endParaRPr lang="en-US" dirty="0" smtClean="0"/>
          </a:p>
          <a:p>
            <a:pPr>
              <a:tabLst>
                <a:tab pos="623888" algn="l"/>
              </a:tabLst>
            </a:pPr>
            <a:r>
              <a:rPr lang="en-US" dirty="0" smtClean="0"/>
              <a:t>OVL 	– Overlapping operations permitted</a:t>
            </a:r>
          </a:p>
          <a:p>
            <a:pPr>
              <a:tabLst>
                <a:tab pos="623888" algn="l"/>
              </a:tabLst>
            </a:pPr>
            <a:r>
              <a:rPr lang="en-US" dirty="0" smtClean="0"/>
              <a:t>NOVL 	– </a:t>
            </a:r>
            <a:r>
              <a:rPr lang="en-US" dirty="0" err="1" smtClean="0"/>
              <a:t>Nonoverlapping</a:t>
            </a:r>
            <a:r>
              <a:rPr lang="en-US" dirty="0" smtClean="0"/>
              <a:t> operations permitted</a:t>
            </a:r>
          </a:p>
          <a:p>
            <a:pPr>
              <a:tabLst>
                <a:tab pos="623888" algn="l"/>
              </a:tabLst>
            </a:pPr>
            <a:r>
              <a:rPr lang="en-US" dirty="0" smtClean="0"/>
              <a:t>X 	– Combining these operations is OK, but data might be garbage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 RMA Operation Compatibility (Unified)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861201"/>
              </p:ext>
            </p:extLst>
          </p:nvPr>
        </p:nvGraphicFramePr>
        <p:xfrm>
          <a:off x="457200" y="1280223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Load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Store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NOVL</a:t>
                      </a:r>
                      <a:endParaRPr lang="en-US" sz="18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Get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Put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Acc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1" y="3988475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matrix shows the compatibility of MPI-RMA operations when two or more processes access a window at the same target concurrently.</a:t>
            </a:r>
          </a:p>
          <a:p>
            <a:endParaRPr lang="en-US" dirty="0" smtClean="0"/>
          </a:p>
          <a:p>
            <a:pPr>
              <a:tabLst>
                <a:tab pos="623888" algn="l"/>
              </a:tabLst>
            </a:pPr>
            <a:r>
              <a:rPr lang="en-US" dirty="0" smtClean="0"/>
              <a:t>OVL 	– Overlapping operations permitted</a:t>
            </a:r>
          </a:p>
          <a:p>
            <a:pPr>
              <a:tabLst>
                <a:tab pos="623888" algn="l"/>
              </a:tabLst>
            </a:pPr>
            <a:r>
              <a:rPr lang="en-US" dirty="0" smtClean="0"/>
              <a:t>NOVL 	– </a:t>
            </a:r>
            <a:r>
              <a:rPr lang="en-US" dirty="0" err="1" smtClean="0"/>
              <a:t>Nonoverlapping</a:t>
            </a:r>
            <a:r>
              <a:rPr lang="en-US" dirty="0" smtClean="0"/>
              <a:t> operations permitted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71638"/>
            <a:ext cx="8224838" cy="1069975"/>
          </a:xfrm>
        </p:spPr>
        <p:txBody>
          <a:bodyPr/>
          <a:lstStyle/>
          <a:p>
            <a:r>
              <a:rPr lang="en-US" dirty="0" smtClean="0"/>
              <a:t>Advanced Topics: Network Locality and Topology Mapping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Topology Mapping and Neighborhood Collectives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Topology mapping basics</a:t>
            </a:r>
          </a:p>
          <a:p>
            <a:pPr lvl="1"/>
            <a:r>
              <a:rPr lang="en-US" dirty="0" smtClean="0"/>
              <a:t>Allocation mapping vs. rank reordering</a:t>
            </a:r>
          </a:p>
          <a:p>
            <a:pPr lvl="1"/>
            <a:r>
              <a:rPr lang="en-US" dirty="0" smtClean="0"/>
              <a:t>Ad-hoc solutions vs. portability</a:t>
            </a:r>
          </a:p>
          <a:p>
            <a:r>
              <a:rPr lang="en-US" dirty="0" smtClean="0"/>
              <a:t>MPI topologies</a:t>
            </a:r>
          </a:p>
          <a:p>
            <a:pPr lvl="1"/>
            <a:r>
              <a:rPr lang="en-US" dirty="0" smtClean="0"/>
              <a:t>Cartesian</a:t>
            </a:r>
          </a:p>
          <a:p>
            <a:pPr lvl="1"/>
            <a:r>
              <a:rPr lang="en-US" dirty="0" smtClean="0"/>
              <a:t>Distributed graph</a:t>
            </a:r>
          </a:p>
          <a:p>
            <a:r>
              <a:rPr lang="en-US" dirty="0" smtClean="0"/>
              <a:t>Collectives on topologies – neighborhood </a:t>
            </a:r>
            <a:r>
              <a:rPr lang="en-US" dirty="0" smtClean="0"/>
              <a:t>collectives</a:t>
            </a:r>
            <a:endParaRPr lang="en-US" dirty="0" smtClean="0"/>
          </a:p>
          <a:p>
            <a:pPr lvl="1"/>
            <a:r>
              <a:rPr lang="en-US" dirty="0" smtClean="0"/>
              <a:t>Use-cases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Mapping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type: Allocation mapping</a:t>
            </a:r>
          </a:p>
          <a:p>
            <a:pPr lvl="1"/>
            <a:r>
              <a:rPr lang="en-US" dirty="0" smtClean="0"/>
              <a:t>Up-front specification of communication pattern</a:t>
            </a:r>
          </a:p>
          <a:p>
            <a:pPr lvl="1"/>
            <a:r>
              <a:rPr lang="en-US" dirty="0" smtClean="0"/>
              <a:t>Batch system picks good set of nodes for given topology</a:t>
            </a:r>
          </a:p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/>
              <a:t>Not  widely supported by current batch systems</a:t>
            </a:r>
          </a:p>
          <a:p>
            <a:pPr lvl="1"/>
            <a:r>
              <a:rPr lang="en-US" dirty="0" smtClean="0"/>
              <a:t>Either predefined allocation (BG/P), random allocation, or “global bandwidth </a:t>
            </a:r>
            <a:r>
              <a:rPr lang="en-US" dirty="0" smtClean="0"/>
              <a:t>maximization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Also problematic to specify communication pattern upfront, not always possible (or static)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Mapping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Rank reordering </a:t>
            </a:r>
          </a:p>
          <a:p>
            <a:pPr lvl="1"/>
            <a:r>
              <a:rPr lang="en-US" dirty="0" smtClean="0"/>
              <a:t>Change numbering in a given allocation to reduce congestion or dilation</a:t>
            </a:r>
          </a:p>
          <a:p>
            <a:pPr lvl="1"/>
            <a:r>
              <a:rPr lang="en-US" dirty="0" smtClean="0"/>
              <a:t>Sometimes automatic (early IBM SP machines)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Always possible, but effect may be limited (e.g., in a bad allocation)</a:t>
            </a:r>
          </a:p>
          <a:p>
            <a:pPr lvl="1"/>
            <a:r>
              <a:rPr lang="en-US" dirty="0" smtClean="0"/>
              <a:t>Portable way: MPI process topologies</a:t>
            </a:r>
          </a:p>
          <a:p>
            <a:pPr lvl="2"/>
            <a:r>
              <a:rPr lang="en-US" dirty="0" smtClean="0"/>
              <a:t>Network topology is not exposed</a:t>
            </a:r>
          </a:p>
          <a:p>
            <a:pPr lvl="1"/>
            <a:r>
              <a:rPr lang="en-US" dirty="0" smtClean="0"/>
              <a:t>Manual data shuffling after remapping step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On-Node Reordering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pic>
        <p:nvPicPr>
          <p:cNvPr id="70658" name="Picture 2" descr="X:\mpi-forum\tutorial\pics\Koutsovasilis@F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3257550" cy="1091883"/>
          </a:xfrm>
          <a:prstGeom prst="rect">
            <a:avLst/>
          </a:prstGeom>
          <a:noFill/>
        </p:spPr>
      </p:pic>
      <p:pic>
        <p:nvPicPr>
          <p:cNvPr id="9" name="Picture 8" descr="PeterBild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1295400"/>
            <a:ext cx="3061417" cy="1584475"/>
          </a:xfrm>
          <a:prstGeom prst="rect">
            <a:avLst/>
          </a:prstGeom>
        </p:spPr>
      </p:pic>
      <p:pic>
        <p:nvPicPr>
          <p:cNvPr id="10" name="Picture 9" descr="PeterBild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1194" y="3200400"/>
            <a:ext cx="1665406" cy="2910840"/>
          </a:xfrm>
          <a:prstGeom prst="rect">
            <a:avLst/>
          </a:prstGeom>
        </p:spPr>
      </p:pic>
      <p:pic>
        <p:nvPicPr>
          <p:cNvPr id="11" name="Picture 10" descr="PeterBild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30538" y="3200400"/>
            <a:ext cx="1675062" cy="292821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114800" y="1676400"/>
            <a:ext cx="457200" cy="6096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00200" y="2819400"/>
            <a:ext cx="160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Mapping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97873" y="2819400"/>
            <a:ext cx="203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Optimized Mapping</a:t>
            </a:r>
            <a:endParaRPr lang="en-US" dirty="0"/>
          </a:p>
        </p:txBody>
      </p:sp>
      <p:sp>
        <p:nvSpPr>
          <p:cNvPr id="15" name="Curved Left Arrow 14"/>
          <p:cNvSpPr/>
          <p:nvPr/>
        </p:nvSpPr>
        <p:spPr>
          <a:xfrm>
            <a:off x="8001000" y="1905000"/>
            <a:ext cx="990600" cy="1295400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>
            <a:off x="304800" y="3048000"/>
            <a:ext cx="990600" cy="1447800"/>
          </a:xfrm>
          <a:prstGeom prst="curv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429000" y="3581400"/>
            <a:ext cx="1447800" cy="152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Topomap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6248400"/>
            <a:ext cx="922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 </a:t>
            </a:r>
            <a:r>
              <a:rPr lang="en-US" sz="1400" i="1" dirty="0" err="1" smtClean="0"/>
              <a:t>Gottschling</a:t>
            </a:r>
            <a:r>
              <a:rPr lang="en-US" sz="1400" i="1" dirty="0" smtClean="0"/>
              <a:t> et al.: Productive Parallel Linear Algebra Programming with Unstructured Topology </a:t>
            </a:r>
            <a:r>
              <a:rPr lang="en-US" sz="1600" i="1" dirty="0" smtClean="0"/>
              <a:t>Adaption</a:t>
            </a:r>
            <a:endParaRPr lang="en-US" sz="16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Off-Node (Network) Reordering</a:t>
            </a:r>
            <a:endParaRPr lang="en-US" dirty="0"/>
          </a:p>
        </p:txBody>
      </p:sp>
      <p:pic>
        <p:nvPicPr>
          <p:cNvPr id="7" name="Content Placeholder 6" descr="topoma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34293" r="-34293"/>
          <a:stretch>
            <a:fillRect/>
          </a:stretch>
        </p:blipFill>
        <p:spPr>
          <a:xfrm>
            <a:off x="914400" y="1600200"/>
            <a:ext cx="3325324" cy="18288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pic>
        <p:nvPicPr>
          <p:cNvPr id="8" name="Picture 7" descr="topomap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1600200"/>
            <a:ext cx="2057400" cy="2057400"/>
          </a:xfrm>
          <a:prstGeom prst="rect">
            <a:avLst/>
          </a:prstGeom>
        </p:spPr>
      </p:pic>
      <p:pic>
        <p:nvPicPr>
          <p:cNvPr id="9" name="Picture 8" descr="topomap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0" y="3962400"/>
            <a:ext cx="2054149" cy="2072327"/>
          </a:xfrm>
          <a:prstGeom prst="rect">
            <a:avLst/>
          </a:prstGeom>
        </p:spPr>
      </p:pic>
      <p:pic>
        <p:nvPicPr>
          <p:cNvPr id="10" name="Picture 9" descr="topomap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9800" y="4023673"/>
            <a:ext cx="2054149" cy="20723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00200" y="1295400"/>
            <a:ext cx="214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Topology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29377" y="1295400"/>
            <a:ext cx="19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Topology</a:t>
            </a:r>
            <a:endParaRPr lang="en-US" dirty="0"/>
          </a:p>
        </p:txBody>
      </p:sp>
      <p:sp>
        <p:nvSpPr>
          <p:cNvPr id="13" name="Plus 12"/>
          <p:cNvSpPr/>
          <p:nvPr/>
        </p:nvSpPr>
        <p:spPr>
          <a:xfrm>
            <a:off x="4038600" y="1905000"/>
            <a:ext cx="1219200" cy="1066800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qual 13"/>
          <p:cNvSpPr/>
          <p:nvPr/>
        </p:nvSpPr>
        <p:spPr>
          <a:xfrm>
            <a:off x="457200" y="4343400"/>
            <a:ext cx="990600" cy="914400"/>
          </a:xfrm>
          <a:prstGeom prst="mathEqua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7717" y="3581400"/>
            <a:ext cx="160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Mapping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3657600"/>
            <a:ext cx="18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Optimal Mapping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114800" y="4191000"/>
            <a:ext cx="1447800" cy="152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Topomap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04800" y="1066800"/>
            <a:ext cx="8458200" cy="487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A Non-Blocking communication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main(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 **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[...snip...]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if (rank == 0)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     for (i=0; i&lt; 100; i++)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/* Compute each data element and send it out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data[i</a:t>
            </a:r>
            <a:r>
              <a:rPr lang="en-US" sz="1600" b="1" dirty="0">
                <a:latin typeface="Courier New" pitchFamily="49" charset="0"/>
              </a:rPr>
              <a:t>]</a:t>
            </a:r>
            <a:r>
              <a:rPr lang="en-US" sz="1600" b="1" dirty="0" smtClean="0">
                <a:latin typeface="Courier New" pitchFamily="49" charset="0"/>
              </a:rPr>
              <a:t> = compute(i);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</a:t>
            </a:r>
            <a:r>
              <a:rPr lang="en-US" sz="1600" b="1" dirty="0" err="1" smtClean="0">
                <a:latin typeface="Courier New" pitchFamily="49" charset="0"/>
              </a:rPr>
              <a:t>MPI_Isend</a:t>
            </a:r>
            <a:r>
              <a:rPr lang="en-US" sz="1600" b="1" dirty="0" smtClean="0">
                <a:latin typeface="Courier New" pitchFamily="49" charset="0"/>
              </a:rPr>
              <a:t>(&amp;data[i</a:t>
            </a:r>
            <a:r>
              <a:rPr lang="en-US" sz="1600" b="1" dirty="0">
                <a:latin typeface="Courier New" pitchFamily="49" charset="0"/>
              </a:rPr>
              <a:t>]</a:t>
            </a:r>
            <a:r>
              <a:rPr lang="en-US" sz="1600" b="1" dirty="0" smtClean="0">
                <a:latin typeface="Courier New" pitchFamily="49" charset="0"/>
              </a:rPr>
              <a:t>, 1, MPI_INT, 1, 0, MPI_COMM_WORLD,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          &amp;request[i]);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MPI_Waitall</a:t>
            </a:r>
            <a:r>
              <a:rPr lang="en-US" sz="1600" b="1" dirty="0" smtClean="0">
                <a:latin typeface="Courier New" pitchFamily="49" charset="0"/>
              </a:rPr>
              <a:t>(100, request, MPI_STATUSES_IGNORE)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else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for (i = 0; </a:t>
            </a:r>
            <a:r>
              <a:rPr lang="en-US" sz="1600" b="1" dirty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 &lt; 100;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</a:rPr>
              <a:t>MPI_Recv</a:t>
            </a:r>
            <a:r>
              <a:rPr lang="en-US" sz="1600" b="1" dirty="0" smtClean="0">
                <a:latin typeface="Courier New" pitchFamily="49" charset="0"/>
              </a:rPr>
              <a:t>(&amp;data[i], 1, MPI_INT, 0, 0, MPI_COMM_WORLD,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         MPI_STATUS_IGNORE);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[...snip...]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}</a:t>
            </a:r>
            <a:endParaRPr lang="en-US" sz="1600" b="1" dirty="0" smtClean="0">
              <a:latin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Topology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Convenience functions (in MPI-1)</a:t>
            </a:r>
          </a:p>
          <a:p>
            <a:pPr lvl="1"/>
            <a:r>
              <a:rPr lang="en-US" dirty="0" smtClean="0"/>
              <a:t>Create a graph and query it, nothing else</a:t>
            </a:r>
          </a:p>
          <a:p>
            <a:pPr lvl="1"/>
            <a:r>
              <a:rPr lang="en-US" dirty="0" smtClean="0"/>
              <a:t>Useful especially for Cartesian topologies</a:t>
            </a:r>
          </a:p>
          <a:p>
            <a:pPr lvl="2"/>
            <a:r>
              <a:rPr lang="en-US" dirty="0" smtClean="0"/>
              <a:t>Query neighbors in n-dimensional space</a:t>
            </a:r>
          </a:p>
          <a:p>
            <a:pPr lvl="1"/>
            <a:r>
              <a:rPr lang="en-US" dirty="0" smtClean="0"/>
              <a:t>Graph topology: each rank specifies full graph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r>
              <a:rPr lang="en-US" dirty="0" smtClean="0"/>
              <a:t>Scalable Graph topology (MPI-2.2)</a:t>
            </a:r>
          </a:p>
          <a:p>
            <a:pPr lvl="1"/>
            <a:r>
              <a:rPr lang="en-US" dirty="0" smtClean="0"/>
              <a:t>Graph topology: each rank specifies its neighbors </a:t>
            </a:r>
            <a:r>
              <a:rPr lang="en-US" b="1" smtClean="0"/>
              <a:t>or</a:t>
            </a:r>
            <a:r>
              <a:rPr lang="en-US" smtClean="0"/>
              <a:t> an arbitrary </a:t>
            </a:r>
            <a:r>
              <a:rPr lang="en-US" dirty="0" smtClean="0"/>
              <a:t>subset of the graph</a:t>
            </a:r>
          </a:p>
          <a:p>
            <a:r>
              <a:rPr lang="en-US" dirty="0" smtClean="0"/>
              <a:t>Neighborhood collectives (MPI-3.0)</a:t>
            </a:r>
          </a:p>
          <a:p>
            <a:pPr lvl="1"/>
            <a:r>
              <a:rPr lang="en-US" dirty="0" smtClean="0"/>
              <a:t>Adding communication functions defined on graph topologies (neighborhood of distance one)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MPI_Cart_create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Specify </a:t>
            </a:r>
            <a:r>
              <a:rPr lang="en-US" dirty="0" err="1" smtClean="0"/>
              <a:t>ndims</a:t>
            </a:r>
            <a:r>
              <a:rPr lang="en-US" dirty="0" smtClean="0"/>
              <a:t>-dimensional topology</a:t>
            </a:r>
          </a:p>
          <a:p>
            <a:pPr lvl="1"/>
            <a:r>
              <a:rPr lang="en-US" dirty="0" smtClean="0"/>
              <a:t>Optionally periodic in each dimension (Torus)</a:t>
            </a:r>
          </a:p>
          <a:p>
            <a:r>
              <a:rPr lang="en-US" dirty="0" smtClean="0"/>
              <a:t>Some processes may return MPI_COMM_NULL</a:t>
            </a:r>
          </a:p>
          <a:p>
            <a:pPr lvl="1"/>
            <a:r>
              <a:rPr lang="en-US" dirty="0" smtClean="0"/>
              <a:t>Product sum of dims must be &lt;= P</a:t>
            </a:r>
          </a:p>
          <a:p>
            <a:r>
              <a:rPr lang="en-US" dirty="0" smtClean="0"/>
              <a:t>Reorder argument allows for topology mapping</a:t>
            </a:r>
          </a:p>
          <a:p>
            <a:pPr lvl="1"/>
            <a:r>
              <a:rPr lang="en-US" dirty="0" smtClean="0"/>
              <a:t>Each calling process may have a new rank in the created communicator</a:t>
            </a:r>
          </a:p>
          <a:p>
            <a:pPr lvl="1"/>
            <a:r>
              <a:rPr lang="en-US" dirty="0" smtClean="0"/>
              <a:t>Data has to be remapped manually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MPI_Cart_create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comm_old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ndims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const int *dims, const int *periods, int reorder,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comm_cart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MPI_Cart_create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Creates logical 3-d Torus of size 5x5x5</a:t>
            </a:r>
          </a:p>
          <a:p>
            <a:endParaRPr lang="en-US" dirty="0" smtClean="0"/>
          </a:p>
          <a:p>
            <a:r>
              <a:rPr lang="en-US" dirty="0" smtClean="0"/>
              <a:t>But we’re starting MPI processes with a one-dimensional argument (-p X)</a:t>
            </a:r>
          </a:p>
          <a:p>
            <a:pPr lvl="1"/>
            <a:r>
              <a:rPr lang="en-US" dirty="0" smtClean="0"/>
              <a:t>User has to determine size of each dimension</a:t>
            </a:r>
          </a:p>
          <a:p>
            <a:pPr lvl="1"/>
            <a:r>
              <a:rPr lang="en-US" dirty="0" smtClean="0"/>
              <a:t>Often as “square” as possible, MPI can help!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1569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 dims[3] = {5,5,5};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 periods[3] = {1,1,1};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topocomm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MPI_Cart_create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3, dims, periods, 0, &amp;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topocomm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MPI_Dims_create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dims array for </a:t>
            </a:r>
            <a:r>
              <a:rPr lang="en-US" dirty="0" err="1" smtClean="0"/>
              <a:t>Cart_create</a:t>
            </a:r>
            <a:r>
              <a:rPr lang="en-US" dirty="0" smtClean="0"/>
              <a:t> with </a:t>
            </a:r>
            <a:r>
              <a:rPr lang="en-US" dirty="0" err="1" smtClean="0"/>
              <a:t>nnodes</a:t>
            </a:r>
            <a:r>
              <a:rPr lang="en-US" dirty="0" smtClean="0"/>
              <a:t> and </a:t>
            </a:r>
            <a:r>
              <a:rPr lang="en-US" dirty="0" err="1" smtClean="0"/>
              <a:t>ndims</a:t>
            </a:r>
            <a:endParaRPr lang="en-US" dirty="0" smtClean="0"/>
          </a:p>
          <a:p>
            <a:pPr lvl="1"/>
            <a:r>
              <a:rPr lang="en-US" dirty="0" smtClean="0"/>
              <a:t>Dimensions are as close as possible (well, in theory)</a:t>
            </a:r>
          </a:p>
          <a:p>
            <a:r>
              <a:rPr lang="en-US" dirty="0" smtClean="0"/>
              <a:t>Non-zero entries in dims will not be changed</a:t>
            </a:r>
          </a:p>
          <a:p>
            <a:pPr lvl="1"/>
            <a:r>
              <a:rPr lang="en-US" dirty="0" err="1" smtClean="0"/>
              <a:t>nnodes</a:t>
            </a:r>
            <a:r>
              <a:rPr lang="en-US" dirty="0" smtClean="0"/>
              <a:t> must be multiple of all non-zeroes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MPI_Dims_create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nnodes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ndims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*dims)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MPI_Dims_create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Makes life a little bit easier</a:t>
            </a:r>
          </a:p>
          <a:p>
            <a:pPr lvl="1"/>
            <a:r>
              <a:rPr lang="en-US" dirty="0" smtClean="0"/>
              <a:t>Some problems may be better with a non-square layout though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26776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 p;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MPI_Comm_size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(MPI_COMM_WORLD, &amp;p);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MPI_Dims_create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(p, 3, dims);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 periods[3] = {1,1,1};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topocomm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MPI_Cart_create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3, dims, periods, 0, &amp;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topocomm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Cartesian Query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support and convenience!</a:t>
            </a:r>
          </a:p>
          <a:p>
            <a:r>
              <a:rPr lang="en-US" dirty="0" err="1" smtClean="0"/>
              <a:t>MPI_Cartdim_get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Gets dimensions of a Cartesian communicator</a:t>
            </a:r>
          </a:p>
          <a:p>
            <a:r>
              <a:rPr lang="en-US" dirty="0" err="1" smtClean="0"/>
              <a:t>MPI_Cart_get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Gets size of dimensions</a:t>
            </a:r>
          </a:p>
          <a:p>
            <a:r>
              <a:rPr lang="en-US" dirty="0" err="1" smtClean="0"/>
              <a:t>MPI_Cart_rank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Translate coordinates to rank</a:t>
            </a:r>
          </a:p>
          <a:p>
            <a:r>
              <a:rPr lang="en-US" dirty="0" err="1" smtClean="0"/>
              <a:t>MPI_Cart_coords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Translate rank to coordinates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Cartesian Communication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Shift in one dimension</a:t>
            </a:r>
          </a:p>
          <a:p>
            <a:pPr lvl="1"/>
            <a:r>
              <a:rPr lang="en-US" dirty="0" smtClean="0"/>
              <a:t>Dimensions are numbered from 0 to ndims-1</a:t>
            </a:r>
          </a:p>
          <a:p>
            <a:pPr lvl="1"/>
            <a:r>
              <a:rPr lang="en-US" dirty="0" smtClean="0"/>
              <a:t>Displacement indicates neighbor distance (-1, 1, …)</a:t>
            </a:r>
          </a:p>
          <a:p>
            <a:pPr lvl="1"/>
            <a:r>
              <a:rPr lang="en-US" dirty="0" smtClean="0"/>
              <a:t>May return MPI_PROC_NULL</a:t>
            </a:r>
          </a:p>
          <a:p>
            <a:r>
              <a:rPr lang="en-US" dirty="0" smtClean="0"/>
              <a:t>Very convenient, all you need for nearest neighbor communication</a:t>
            </a:r>
          </a:p>
          <a:p>
            <a:pPr lvl="1"/>
            <a:r>
              <a:rPr lang="en-US" dirty="0" smtClean="0"/>
              <a:t>No “over the edge” though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MPI_Cart_shift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direction,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disp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rank_source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rank_dest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MPI_Graph_create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Don’t use!!!!!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nnodes</a:t>
            </a:r>
            <a:r>
              <a:rPr lang="en-US" dirty="0" smtClean="0"/>
              <a:t> is the total number of nodes</a:t>
            </a:r>
          </a:p>
          <a:p>
            <a:r>
              <a:rPr lang="en-US" dirty="0" smtClean="0"/>
              <a:t>index </a:t>
            </a:r>
            <a:r>
              <a:rPr lang="en-US" dirty="0" err="1" smtClean="0"/>
              <a:t>i</a:t>
            </a:r>
            <a:r>
              <a:rPr lang="en-US" dirty="0" smtClean="0"/>
              <a:t> stores the total number of neighbors for the first </a:t>
            </a:r>
            <a:r>
              <a:rPr lang="en-US" dirty="0" err="1" smtClean="0"/>
              <a:t>i</a:t>
            </a:r>
            <a:r>
              <a:rPr lang="en-US" dirty="0" smtClean="0"/>
              <a:t> nodes (sum)</a:t>
            </a:r>
          </a:p>
          <a:p>
            <a:pPr lvl="1"/>
            <a:r>
              <a:rPr lang="en-US" dirty="0" smtClean="0"/>
              <a:t>Acts as offset into edges array</a:t>
            </a:r>
          </a:p>
          <a:p>
            <a:r>
              <a:rPr lang="en-US" dirty="0" smtClean="0"/>
              <a:t>edges stores the edge list for all processes</a:t>
            </a:r>
          </a:p>
          <a:p>
            <a:pPr lvl="1"/>
            <a:r>
              <a:rPr lang="en-US" dirty="0" smtClean="0"/>
              <a:t>Edge list for process j starts at index[j] in edges</a:t>
            </a:r>
          </a:p>
          <a:p>
            <a:pPr lvl="1"/>
            <a:r>
              <a:rPr lang="en-US" dirty="0" smtClean="0"/>
              <a:t>Process j has index[j+1]-index[j] edges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95271"/>
            <a:ext cx="8686800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MPI_Graph_create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comm_old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nnodes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const int *index, const int *edges, int reorder,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comm_graph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MPI_Graph_create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use!!!!!</a:t>
            </a:r>
          </a:p>
          <a:p>
            <a:endParaRPr lang="en-US" dirty="0" smtClean="0"/>
          </a:p>
          <a:p>
            <a:r>
              <a:rPr lang="en-US" dirty="0" err="1" smtClean="0"/>
              <a:t>nnodes</a:t>
            </a:r>
            <a:r>
              <a:rPr lang="en-US" dirty="0" smtClean="0"/>
              <a:t> is the total number of nodes</a:t>
            </a:r>
          </a:p>
          <a:p>
            <a:endParaRPr lang="en-US" dirty="0" smtClean="0"/>
          </a:p>
          <a:p>
            <a:r>
              <a:rPr lang="en-US" dirty="0" smtClean="0"/>
              <a:t>index </a:t>
            </a:r>
            <a:r>
              <a:rPr lang="en-US" dirty="0" err="1" smtClean="0"/>
              <a:t>i</a:t>
            </a:r>
            <a:r>
              <a:rPr lang="en-US" dirty="0" smtClean="0"/>
              <a:t> stores the total number of neighbors for the first </a:t>
            </a:r>
            <a:r>
              <a:rPr lang="en-US" dirty="0" err="1" smtClean="0"/>
              <a:t>i</a:t>
            </a:r>
            <a:r>
              <a:rPr lang="en-US" dirty="0" smtClean="0"/>
              <a:t> nodes (sum)</a:t>
            </a:r>
          </a:p>
          <a:p>
            <a:pPr lvl="1"/>
            <a:r>
              <a:rPr lang="en-US" dirty="0" smtClean="0"/>
              <a:t>Acts as offset into edges array</a:t>
            </a:r>
          </a:p>
          <a:p>
            <a:r>
              <a:rPr lang="en-US" dirty="0" smtClean="0"/>
              <a:t>edges stores the edge list for all processes</a:t>
            </a:r>
          </a:p>
          <a:p>
            <a:pPr lvl="1"/>
            <a:r>
              <a:rPr lang="en-US" dirty="0" smtClean="0"/>
              <a:t>Edge list for process j starts at index[j] in edges</a:t>
            </a:r>
          </a:p>
          <a:p>
            <a:pPr lvl="1"/>
            <a:r>
              <a:rPr lang="en-US" dirty="0" smtClean="0"/>
              <a:t>Process j has index[j+1]-index[j] edges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771471"/>
            <a:ext cx="8686800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MPI_Graph_create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comm_old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nnodes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const int *index, const int *edges, int reorder,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comm_graph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71682" name="Picture 2" descr="X:\mpi-forum\tutorial\pics\stop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alphaModFix amt="75000"/>
          </a:blip>
          <a:srcRect/>
          <a:stretch>
            <a:fillRect/>
          </a:stretch>
        </p:blipFill>
        <p:spPr bwMode="auto">
          <a:xfrm>
            <a:off x="1143000" y="228600"/>
            <a:ext cx="6477000" cy="649504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graph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MPI_Graph_create</a:t>
            </a:r>
            <a:r>
              <a:rPr lang="en-US" dirty="0" smtClean="0"/>
              <a:t> is discouraged</a:t>
            </a:r>
          </a:p>
          <a:p>
            <a:pPr lvl="1"/>
            <a:r>
              <a:rPr lang="en-US" dirty="0" smtClean="0"/>
              <a:t>Not scalable</a:t>
            </a:r>
          </a:p>
          <a:p>
            <a:pPr lvl="1"/>
            <a:r>
              <a:rPr lang="en-US" dirty="0" smtClean="0"/>
              <a:t>Not deprecated yet but hopefully soon</a:t>
            </a:r>
          </a:p>
          <a:p>
            <a:r>
              <a:rPr lang="en-US" dirty="0" smtClean="0"/>
              <a:t>New distributed interface:</a:t>
            </a:r>
          </a:p>
          <a:p>
            <a:pPr lvl="1"/>
            <a:r>
              <a:rPr lang="en-US" dirty="0" smtClean="0"/>
              <a:t>Scalable, allows distributed graph specification</a:t>
            </a:r>
          </a:p>
          <a:p>
            <a:pPr lvl="2"/>
            <a:r>
              <a:rPr lang="en-US" dirty="0" smtClean="0"/>
              <a:t>Either local neighbors </a:t>
            </a:r>
            <a:r>
              <a:rPr lang="en-US" b="1" dirty="0" smtClean="0"/>
              <a:t>or</a:t>
            </a:r>
            <a:r>
              <a:rPr lang="en-US" dirty="0" smtClean="0"/>
              <a:t> any edge in the graph</a:t>
            </a:r>
          </a:p>
          <a:p>
            <a:pPr lvl="1"/>
            <a:r>
              <a:rPr lang="en-US" dirty="0" smtClean="0"/>
              <a:t>Specify edge weights</a:t>
            </a:r>
          </a:p>
          <a:p>
            <a:pPr lvl="2"/>
            <a:r>
              <a:rPr lang="en-US" dirty="0" smtClean="0"/>
              <a:t>Meaning undefined but optimization opportunity for vendors!</a:t>
            </a:r>
          </a:p>
          <a:p>
            <a:pPr lvl="1"/>
            <a:r>
              <a:rPr lang="en-US" dirty="0" smtClean="0"/>
              <a:t>Info arguments</a:t>
            </a:r>
          </a:p>
          <a:p>
            <a:pPr lvl="2"/>
            <a:r>
              <a:rPr lang="en-US" dirty="0" smtClean="0"/>
              <a:t>Communicate assertions of semantics to the MPI library</a:t>
            </a:r>
          </a:p>
          <a:p>
            <a:pPr lvl="2"/>
            <a:r>
              <a:rPr lang="en-US" dirty="0" smtClean="0"/>
              <a:t>E.g., semantics of edge weights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ICS (06/11/2013)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248400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al.: The Scalable Process Topology Interface of MPI 2.2</a:t>
            </a:r>
            <a:endParaRPr lang="en-US" sz="1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 \usepackage{amsmath} \pagestyle{empty} \begin{document}  $\mathcal{O}(\log P)$   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 \usepackage{amsmath} \pagestyle{empty} \begin{document}  $\Theta(P)$  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 \usepackage{amsmath} \pagestyle{empty} \begin{document}  $\Theta(P)$  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 \usepackage{amsmath} \pagestyle{empty} \begin{document}  $\Theta(\log(P))$  \end{document}"/>
  <p:tag name="IGUANATEXSIZE" val="20"/>
</p:tagLst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2013-06-10-argonne-mpi-basic</Template>
  <TotalTime>1502</TotalTime>
  <Words>7790</Words>
  <Application>Microsoft Office PowerPoint</Application>
  <PresentationFormat>On-screen Show (4:3)</PresentationFormat>
  <Paragraphs>1643</Paragraphs>
  <Slides>118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19" baseType="lpstr">
      <vt:lpstr>argonne.updates</vt:lpstr>
      <vt:lpstr>Advanced MPI</vt:lpstr>
      <vt:lpstr>What this tutorial will cover</vt:lpstr>
      <vt:lpstr>What is MPI?</vt:lpstr>
      <vt:lpstr>Following MPI Standards</vt:lpstr>
      <vt:lpstr>Important considerations while using MPI</vt:lpstr>
      <vt:lpstr>Parallel Sort using MPI Send/Recv</vt:lpstr>
      <vt:lpstr>Parallel Sort using MPI Send/Recv (contd.)</vt:lpstr>
      <vt:lpstr>A Non-Blocking communication example</vt:lpstr>
      <vt:lpstr>A Non-Blocking communication example</vt:lpstr>
      <vt:lpstr>MPI Collective Routines</vt:lpstr>
      <vt:lpstr>MPI Built-in Collective Computation Operations</vt:lpstr>
      <vt:lpstr>Introduction to Datatypes in MPI</vt:lpstr>
      <vt:lpstr>Derived Datatype Example</vt:lpstr>
      <vt:lpstr>Advanced Topics: Hybrid Programming with Threads and Shared Memory</vt:lpstr>
      <vt:lpstr>MPI and Threads</vt:lpstr>
      <vt:lpstr>Programming for Multicore</vt:lpstr>
      <vt:lpstr>MPI’s Four Levels of Thread Safety</vt:lpstr>
      <vt:lpstr>MPI+OpenMP</vt:lpstr>
      <vt:lpstr>Specification of MPI_THREAD_MULTIPLE</vt:lpstr>
      <vt:lpstr>Threads and MPI</vt:lpstr>
      <vt:lpstr>An Incorrect Program</vt:lpstr>
      <vt:lpstr>A Correct Example</vt:lpstr>
      <vt:lpstr>The Current Situation</vt:lpstr>
      <vt:lpstr>Performance with MPI_THREAD_MULTIPLE</vt:lpstr>
      <vt:lpstr>Message Rate Results on BG/P </vt:lpstr>
      <vt:lpstr>Why is it hard to optimize MPI_THREAD_MULTIPLE</vt:lpstr>
      <vt:lpstr>Thread Programming is Hard</vt:lpstr>
      <vt:lpstr>Ptolemy and Threads</vt:lpstr>
      <vt:lpstr>An Example I encountered recently</vt:lpstr>
      <vt:lpstr>2 Proceses, 2 Threads, Each Thread Executes this Code</vt:lpstr>
      <vt:lpstr>What Happened</vt:lpstr>
      <vt:lpstr>Hybrid Programming with Shared Memory</vt:lpstr>
      <vt:lpstr>Advanced Topics: Nonblocking Collectives</vt:lpstr>
      <vt:lpstr>Nonblocking Collective Communication</vt:lpstr>
      <vt:lpstr>Nonblocking Communication</vt:lpstr>
      <vt:lpstr>Nonblocking Communication</vt:lpstr>
      <vt:lpstr>Collective Communication</vt:lpstr>
      <vt:lpstr>Nonblocking Collective Communication</vt:lpstr>
      <vt:lpstr>Nonblocking Collective Communication</vt:lpstr>
      <vt:lpstr>Nonblocking Collectives Overlap</vt:lpstr>
      <vt:lpstr> A Non-Blocking Barrier?</vt:lpstr>
      <vt:lpstr>A Semantics Example: DSDE</vt:lpstr>
      <vt:lpstr>Dynamic Sparse Data Exchange (DSDE)</vt:lpstr>
      <vt:lpstr>Using Alltoall (PEX) </vt:lpstr>
      <vt:lpstr>Reduce_scatter (PCX)</vt:lpstr>
      <vt:lpstr>MPI_Ibarrier (NBX)</vt:lpstr>
      <vt:lpstr>Parallel Breadth First Search</vt:lpstr>
      <vt:lpstr>A Complex Example: FFT</vt:lpstr>
      <vt:lpstr>FFT Software Pipelining</vt:lpstr>
      <vt:lpstr>A Complex Example: FFT</vt:lpstr>
      <vt:lpstr>Nonblocking And Collective Summary</vt:lpstr>
      <vt:lpstr>Advanced Topics: One-sided Communication</vt:lpstr>
      <vt:lpstr>One-sided Communication</vt:lpstr>
      <vt:lpstr>Two-sided Communication Example</vt:lpstr>
      <vt:lpstr>One-sided Communication Example</vt:lpstr>
      <vt:lpstr>Comparing One-sided and Two-sided Programming</vt:lpstr>
      <vt:lpstr>What we need to know in MPI RMA</vt:lpstr>
      <vt:lpstr>Creating Public Memory</vt:lpstr>
      <vt:lpstr>Window creation models</vt:lpstr>
      <vt:lpstr>MPI_WIN_CREATE</vt:lpstr>
      <vt:lpstr>Example with MPI_WIN_CREATE</vt:lpstr>
      <vt:lpstr>MPI_WIN_ALLOCATE</vt:lpstr>
      <vt:lpstr>Example with MPI_WIN_ALLOCATE</vt:lpstr>
      <vt:lpstr>MPI_WIN_CREATE_DYNAMIC</vt:lpstr>
      <vt:lpstr>Example with MPI_WIN_CREATE_DYNAMIC</vt:lpstr>
      <vt:lpstr>Data movement</vt:lpstr>
      <vt:lpstr>Data movement: Get</vt:lpstr>
      <vt:lpstr>Data movement: Put</vt:lpstr>
      <vt:lpstr>Data aggregation: Accumulate</vt:lpstr>
      <vt:lpstr>Data aggregation: Get Accumulate</vt:lpstr>
      <vt:lpstr>Ordering of Operations in MPI RMA</vt:lpstr>
      <vt:lpstr>Additional Atomic Operations</vt:lpstr>
      <vt:lpstr>RMA Synchronization Models</vt:lpstr>
      <vt:lpstr>Fence Synchronization</vt:lpstr>
      <vt:lpstr>PSCW Synchronization</vt:lpstr>
      <vt:lpstr>Lock/Unlock Synchronization</vt:lpstr>
      <vt:lpstr>Passive Target Synchronization</vt:lpstr>
      <vt:lpstr>When should I use passive mode?</vt:lpstr>
      <vt:lpstr>MPI RMA Memory Model</vt:lpstr>
      <vt:lpstr>MPI RMA Memory Model (separate windows)</vt:lpstr>
      <vt:lpstr>MPI RMA Memory Model (unified windows)</vt:lpstr>
      <vt:lpstr>MPI RMA Operation Compatibility (Separate)</vt:lpstr>
      <vt:lpstr>MPI RMA Operation Compatibility (Unified)</vt:lpstr>
      <vt:lpstr>Advanced Topics: Network Locality and Topology Mapping</vt:lpstr>
      <vt:lpstr>Topology Mapping and Neighborhood Collectives</vt:lpstr>
      <vt:lpstr>Topology Mapping Basics</vt:lpstr>
      <vt:lpstr>Topology Mapping Basics</vt:lpstr>
      <vt:lpstr>On-Node Reordering</vt:lpstr>
      <vt:lpstr>Off-Node (Network) Reordering</vt:lpstr>
      <vt:lpstr>MPI Topology Intro</vt:lpstr>
      <vt:lpstr>MPI_Cart_create</vt:lpstr>
      <vt:lpstr>MPI_Cart_create Example</vt:lpstr>
      <vt:lpstr>MPI_Dims_create</vt:lpstr>
      <vt:lpstr>MPI_Dims_create Example</vt:lpstr>
      <vt:lpstr>Cartesian Query Functions</vt:lpstr>
      <vt:lpstr>Cartesian Communication Helpers</vt:lpstr>
      <vt:lpstr>MPI_Graph_create</vt:lpstr>
      <vt:lpstr>MPI_Graph_create</vt:lpstr>
      <vt:lpstr>Distributed graph constructor</vt:lpstr>
      <vt:lpstr>MPI_Dist_graph_create_adjacent</vt:lpstr>
      <vt:lpstr>MPI_Dist_graph_create_adjacent</vt:lpstr>
      <vt:lpstr>MPI_Dist_graph_create</vt:lpstr>
      <vt:lpstr>MPI_Dist_graph_create</vt:lpstr>
      <vt:lpstr>Distributed Graph Neighbor Queries</vt:lpstr>
      <vt:lpstr>Further Graph Queries</vt:lpstr>
      <vt:lpstr>Neighborhood Collectives </vt:lpstr>
      <vt:lpstr>Cartesian Neighborhood Collectives</vt:lpstr>
      <vt:lpstr>Cartesian Neighborhood Collectives</vt:lpstr>
      <vt:lpstr>Graph Neighborhood Collectives</vt:lpstr>
      <vt:lpstr>MPI_Neighbor_allgather</vt:lpstr>
      <vt:lpstr>MPI_Neighbor_alltoall</vt:lpstr>
      <vt:lpstr>Nonblocking Neighborhood Collectives</vt:lpstr>
      <vt:lpstr>Why is Neighborhood Reduce Missing?</vt:lpstr>
      <vt:lpstr>Topology Summary</vt:lpstr>
      <vt:lpstr>Neighborhood Collectives Summary</vt:lpstr>
      <vt:lpstr>Section Summary</vt:lpstr>
      <vt:lpstr>Concluding Remarks</vt:lpstr>
      <vt:lpstr>Web 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Pavan Balaji</cp:lastModifiedBy>
  <cp:revision>1268</cp:revision>
  <dcterms:created xsi:type="dcterms:W3CDTF">2006-08-16T00:00:00Z</dcterms:created>
  <dcterms:modified xsi:type="dcterms:W3CDTF">2013-06-11T23:42:41Z</dcterms:modified>
</cp:coreProperties>
</file>