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eb.ma.utexas.edu/users/mks/statmistakes/Outcomevariables.html" TargetMode="External"/><Relationship Id="rId3" Type="http://schemas.openxmlformats.org/officeDocument/2006/relationships/hyperlink" Target="https://www.ncbi.nlm.nih.gov/pmc/articles/PMC3412989/" TargetMode="External"/><Relationship Id="rId4" Type="http://schemas.openxmlformats.org/officeDocument/2006/relationships/hyperlink" Target="https://www.ncbi.nlm.nih.gov/pmc/articles/PMC3412989/#B1" TargetMode="External"/><Relationship Id="rId5" Type="http://schemas.openxmlformats.org/officeDocument/2006/relationships/hyperlink" Target="https://www.ncbi.nlm.nih.gov/pmc/articles/PMC3412989/#B2" TargetMode="External"/><Relationship Id="rId6" Type="http://schemas.openxmlformats.org/officeDocument/2006/relationships/hyperlink" Target="https://www.ncbi.nlm.nih.gov/pmc/articles/PMC3412989/#B3" TargetMode="External"/><Relationship Id="rId7" Type="http://schemas.openxmlformats.org/officeDocument/2006/relationships/hyperlink" Target="https://www.ncbi.nlm.nih.gov/pmc/articles/PMC3412989/#B5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eb.ma.utexas.edu/users/mks/statmistakes/Outcomevariables.html" TargetMode="External"/><Relationship Id="rId3" Type="http://schemas.openxmlformats.org/officeDocument/2006/relationships/hyperlink" Target="https://www.ncbi.nlm.nih.gov/pmc/articles/PMC3412989/" TargetMode="External"/><Relationship Id="rId4" Type="http://schemas.openxmlformats.org/officeDocument/2006/relationships/hyperlink" Target="https://www.ncbi.nlm.nih.gov/pmc/articles/PMC3412989/#B1" TargetMode="External"/><Relationship Id="rId5" Type="http://schemas.openxmlformats.org/officeDocument/2006/relationships/hyperlink" Target="https://www.ncbi.nlm.nih.gov/pmc/articles/PMC3412989/#B2" TargetMode="External"/><Relationship Id="rId6" Type="http://schemas.openxmlformats.org/officeDocument/2006/relationships/hyperlink" Target="https://www.ncbi.nlm.nih.gov/pmc/articles/PMC3412989/#B3" TargetMode="External"/><Relationship Id="rId7" Type="http://schemas.openxmlformats.org/officeDocument/2006/relationships/hyperlink" Target="https://www.ncbi.nlm.nih.gov/pmc/articles/PMC3412989/#B5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2714ed4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42714ed4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42714ed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42714ed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2714ed4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2714ed4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2714ed4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2714ed4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2714ed4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42714ed4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2714ed4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2714ed4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3095311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3095311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3095311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3095311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3095311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3095311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3095311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3095311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3095311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3095311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3095311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3095311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095311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095311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3095311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3095311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095311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095311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3095311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3095311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095311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3095311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3095311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3095311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3095311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3095311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b14e09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3b14e09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Outcome variables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Readmission rates as an outcome variable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Readmission refers to being hospitalized again after being discharged and is significant for two reasons: quality and cost of health care [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In other words, readmission reflects relatively low quality [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and also has negative social impacts [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42b328b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42b328b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30953113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30953113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42b328b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42b328b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b14e09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b14e09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Outcome variables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Readmission rates as an outcome variable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Readmission refers to being hospitalized again after being discharged and is significant for two reasons: quality and cost of health care [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In other words, readmission reflects relatively low quality [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and also has negative social impacts [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500" u="sng">
                <a:solidFill>
                  <a:srgbClr val="376F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b14e09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3b14e09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b14e09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b14e09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2714e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2714e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2714ed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2714ed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42714ed4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42714ed4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083413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Analyzing Hospital Readmission Rates for Diabetes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267488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Minivia Fernandes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are the variables correlated to one another?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044000" y="1294050"/>
            <a:ext cx="47883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❖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Number of </a:t>
            </a: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medications and time in hospital have a positive correlation of 0.47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❖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Number of medications and number of procedures have a positive correlation of 0.39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❖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Number of lab procedures and time in hospital have a positive correlation of 0.32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75" y="1152475"/>
            <a:ext cx="3766500" cy="37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can a logistic regression statistical model reveal?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Recoded </a:t>
            </a:r>
            <a:r>
              <a:rPr lang="en">
                <a:solidFill>
                  <a:schemeClr val="accent5"/>
                </a:solidFill>
              </a:rPr>
              <a:t>readmission</a:t>
            </a:r>
            <a:r>
              <a:rPr lang="en"/>
              <a:t> to be a binary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1 = &lt;30 days readmission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0 = no readmission or &gt;30 days readmission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Used the same measurements earlier that we explored correlational relationships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Fit logistic regression model using statsmodels API in Python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25" y="3208178"/>
            <a:ext cx="7699552" cy="1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 Interpretation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389600"/>
            <a:ext cx="280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❖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Based on a p-value of 0.05 being statistically significant…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➢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number of procedures, number of medications, number of lab procedures, time in hospital, number of outpatient and number of emergency visits are </a:t>
            </a:r>
            <a:r>
              <a:rPr lang="en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significant predictors for readmission</a:t>
            </a:r>
            <a:endParaRPr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❖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interesting relationships…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➢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number of procedures and number of medications are inversely related to readmission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819000"/>
            <a:ext cx="5719499" cy="375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Compare measurements by readmission status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00" y="1406426"/>
            <a:ext cx="5537600" cy="2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Procedures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have the highest number of procedures were often not readmitted, which the logistic regression model also supported (Beta coefficient of -0.0548)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319" y="1502475"/>
            <a:ext cx="3521401" cy="24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Medications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were readmitted within 30 days had the highest number of medications (~&gt;16)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75" y="1152473"/>
            <a:ext cx="3501351" cy="24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Lab Procedures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were readmitted within 30 days had the highest number of lab procedures (~45)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675" y="1152475"/>
            <a:ext cx="3541625" cy="24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Time in Hospital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were readmitted within 30 days had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highest amount of time spent in the hospital which the earlier model agreed with (beta coefficient = 0.0267)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951" y="1152475"/>
            <a:ext cx="3186525" cy="23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Outpatient Visits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Patients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who were readmitted after 30 days had the highest number of outpatient visits compared to patients readmitted within 30 days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00" y="1256050"/>
            <a:ext cx="3620750" cy="24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Emergency Visits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were readmitted within 30 days had the highest number of emergency visits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300" y="1152475"/>
            <a:ext cx="3183776" cy="21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Dataset</a:t>
            </a:r>
            <a:endParaRPr sz="3100">
              <a:solidFill>
                <a:schemeClr val="accent5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7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Represents </a:t>
            </a:r>
            <a:r>
              <a:rPr lang="en" sz="16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10 years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(1999-2008) of clinical care at </a:t>
            </a:r>
            <a:r>
              <a:rPr lang="en" sz="16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130 US hospitals and integrated delivery networks</a:t>
            </a:r>
            <a:endParaRPr sz="1600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Includes over </a:t>
            </a:r>
            <a:r>
              <a:rPr lang="en" sz="16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50 features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representing patient and hospital outcomes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Extracted information of encounters meeting the following criteria: 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is an inpatient encounter (a hospital admission)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is a diabetic encounter, that is, one during which any kind of diabetes was entered to the system as a diagnosis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length of stay was at least 1 day and at most 14 days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Laboratory tests were performed during the encounter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Medications were administered during the encounter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Diagnoses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were readmitted within 30 days had a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slightly higher number of diagnoses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746" y="1152475"/>
            <a:ext cx="3403324" cy="24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Mean Number of Inpatient Visits by Readmission Status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❖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People who were readmitted within 30 days had the highest number of inpatient visits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23" y="1152475"/>
            <a:ext cx="2853050" cy="20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is Weight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Hypothesis: Overweight patients have a higher likelihood of being readmitted within 30 days.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62" y="2012175"/>
            <a:ext cx="3760074" cy="28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is Race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Out of all patients, Caucasian patients accounted for the most readmission visits within 30 days (19.5%) followed by African American patients (19.2%)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475" y="2117700"/>
            <a:ext cx="382506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is Gender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Out of all patients </a:t>
            </a:r>
            <a:r>
              <a:rPr lang="en">
                <a:solidFill>
                  <a:schemeClr val="dk1"/>
                </a:solidFill>
              </a:rPr>
              <a:t>admitted, majority were of unknown gender (57.4%) followed by a roughly equal distribution of male and female gender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25" y="2128875"/>
            <a:ext cx="40901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is Age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Hypothesis: Older patients have a higher likelihood of being readmitted within 30 days.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Data shows that readmission rates increase with age, with the highest readmission percentages being for patients 80-90 years old.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50" y="2571750"/>
            <a:ext cx="3029894" cy="2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is Diabetes Medication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Hypothesis: Patients who take more medications are less likely to be readmitted within 30 days.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Data shows the opposite → highest readmission visits within 30 days were for patients who did take medications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001" y="2688675"/>
            <a:ext cx="3323999" cy="21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How is Change in Medication Related to Readmission Status?</a:t>
            </a:r>
            <a:endParaRPr sz="2900">
              <a:solidFill>
                <a:schemeClr val="accent5"/>
              </a:solidFill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Data shows that most patients who were readmitted within 30 days had their medications go down (29.4%), followed by patients who had their medications go up (28.0%)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813" y="2386125"/>
            <a:ext cx="3988366" cy="25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is Admission Type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Newborn &amp; emergency admission types had the highest readmission visits </a:t>
            </a:r>
            <a:r>
              <a:rPr lang="en">
                <a:solidFill>
                  <a:schemeClr val="lt2"/>
                </a:solidFill>
              </a:rPr>
              <a:t>within</a:t>
            </a:r>
            <a:r>
              <a:rPr lang="en">
                <a:solidFill>
                  <a:schemeClr val="lt2"/>
                </a:solidFill>
              </a:rPr>
              <a:t> 30 days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125" y="2172650"/>
            <a:ext cx="3737751" cy="26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Are A1C Results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Patients with normal A1C results had the lowest </a:t>
            </a:r>
            <a:r>
              <a:rPr lang="en">
                <a:solidFill>
                  <a:schemeClr val="lt2"/>
                </a:solidFill>
              </a:rPr>
              <a:t>percentage</a:t>
            </a:r>
            <a:r>
              <a:rPr lang="en">
                <a:solidFill>
                  <a:schemeClr val="lt2"/>
                </a:solidFill>
              </a:rPr>
              <a:t> of readmission visits within 30 days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550" y="2014250"/>
            <a:ext cx="4146889" cy="29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Outcome of Interest: Hospital Readmission within 30 Days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04875"/>
            <a:ext cx="85206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Readmission rates are used as an outcome measure in health services research and as a quality benchmark for health systems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Good indicator that something has been missed in the patient’s first hospital admission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Large driver of cost within the healthcare system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Are Glucose Levels Related to Readmission Status?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>
                <a:solidFill>
                  <a:schemeClr val="lt2"/>
                </a:solidFill>
              </a:rPr>
              <a:t>Patients with glucose levels &gt; 300 mg/dL had significantly higher readmission percentages compared to those with normal glucose levels 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25" y="2193500"/>
            <a:ext cx="3761624" cy="26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Are There Clusters of People Similar to Each Other</a:t>
            </a:r>
            <a:r>
              <a:rPr lang="en" sz="2900">
                <a:solidFill>
                  <a:schemeClr val="accent5"/>
                </a:solidFill>
              </a:rPr>
              <a:t>?</a:t>
            </a:r>
            <a:endParaRPr sz="2900">
              <a:solidFill>
                <a:schemeClr val="accent5"/>
              </a:solidFill>
            </a:endParaRPr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❖"/>
            </a:pPr>
            <a:r>
              <a:rPr lang="en" sz="1700">
                <a:solidFill>
                  <a:schemeClr val="lt2"/>
                </a:solidFill>
              </a:rPr>
              <a:t>Hard to tell with so many data points but more work would need to be done to understand if there are different clusters and what data points distinguish them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25" y="1899775"/>
            <a:ext cx="3283554" cy="29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Conclusion</a:t>
            </a:r>
            <a:endParaRPr sz="2900">
              <a:solidFill>
                <a:schemeClr val="accent5"/>
              </a:solidFill>
            </a:endParaRPr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❖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Readmission status within 30 days indicates that something went wrong or was missed in the patient’s first visit 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❖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Several factors correlate to higher readmission rates within 30 days such as… 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➢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Taking medication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■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Change in medications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➢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Admission type (newborn and emergency visits)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➢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Larger weight (&gt;200)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➢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Higher age (80-90 years)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➢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Race (Caucasians and African Americans)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swald"/>
              <a:buChar char="➢"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Elevated glucose levels (&gt;300mg/dL)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Analysis Approach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04875"/>
            <a:ext cx="85206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Download dataset from UCI Machine Learning Repository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Load data into MySQL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SQL CASE WHEN queries to code and map codes (ie: admission_type_id)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Cross tabulate data by race, gender, and readmission type using SQL queries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swald"/>
              <a:buChar char="❖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Generate plots and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statistics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Python 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Dataset Exploration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❖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 has 101766 entries and 53 attributes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988" y="1855150"/>
            <a:ext cx="4804324" cy="27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50" y="2751888"/>
            <a:ext cx="2547549" cy="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Dataset Exploration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❖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11,357 patients were readmitted within 30 days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❖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35,545 patients were readmitted after 30 days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❖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Majority of patients were not readmitted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5" y="2528625"/>
            <a:ext cx="4339649" cy="1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Hypothesis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swald"/>
              <a:buChar char="❖"/>
            </a:pP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measurements of a patient such as </a:t>
            </a:r>
            <a:r>
              <a:rPr lang="en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age, weight, number of medications, number of procedures</a:t>
            </a: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should affect the readmission rate.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❖"/>
            </a:pP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hypothesis is that </a:t>
            </a:r>
            <a:r>
              <a:rPr lang="en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patients with </a:t>
            </a:r>
            <a:r>
              <a:rPr lang="en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higher age, larger weight, more procedures, and no/less medication are more likely to get readmitted sooner than patients who are of younger age or normal weight</a:t>
            </a: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❖"/>
            </a:pP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 is also believed that the </a:t>
            </a:r>
            <a:r>
              <a:rPr lang="en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glucose serum levels that are not normal</a:t>
            </a: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any change in medications </a:t>
            </a: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should affect the hospital readmission rate.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How many encounters by patient? 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659800"/>
            <a:ext cx="85206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average number of encounters by patient was approximately 1.42 encounters by patient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were some outliers (ie: 1 patient having 40 encounters)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2922" l="0" r="0" t="0"/>
          <a:stretch/>
        </p:blipFill>
        <p:spPr>
          <a:xfrm>
            <a:off x="3946125" y="2903125"/>
            <a:ext cx="3887074" cy="1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9990" l="0" r="0" t="0"/>
          <a:stretch/>
        </p:blipFill>
        <p:spPr>
          <a:xfrm>
            <a:off x="1310813" y="2841775"/>
            <a:ext cx="2226260" cy="1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</a:t>
            </a:r>
            <a:r>
              <a:rPr lang="en">
                <a:solidFill>
                  <a:schemeClr val="accent5"/>
                </a:solidFill>
              </a:rPr>
              <a:t>Mean Averages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04875"/>
            <a:ext cx="46668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procedures =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1.34 procedures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medications =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16.02 medications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l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 procedures =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43.10 lab procedures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time in hospital =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4.40 days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outpatient visits =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.37 visits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emergency visits =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.20 visits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diagnoses =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7.42 diagnoses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❖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number of 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inpatient visits =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.64 visits</a:t>
            </a:r>
            <a:endParaRPr sz="1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51" y="1254150"/>
            <a:ext cx="3717424" cy="20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