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0" r:id="rId4"/>
    <p:sldId id="257" r:id="rId5"/>
    <p:sldId id="281" r:id="rId6"/>
    <p:sldId id="283" r:id="rId7"/>
    <p:sldId id="268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639AC3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60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에스코어 드림 6 Bold" panose="020B0703030302020204" pitchFamily="34" charset="-127"/>
                <a:cs typeface="+mn-cs"/>
              </a:defRPr>
            </a:pPr>
            <a:r>
              <a:rPr lang="ko-KR" altLang="en-US" sz="3000" baseline="0" dirty="0">
                <a:ea typeface="에스코어 드림 6 Bold" panose="020B0703030302020204" pitchFamily="34" charset="-127"/>
              </a:rPr>
              <a:t>인코딩 별 모델 성능</a:t>
            </a:r>
            <a:endParaRPr lang="en-US" altLang="ko-KR" sz="3000" baseline="0" dirty="0">
              <a:ea typeface="에스코어 드림 6 Bold" panose="020B0703030302020204" pitchFamily="34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에스코어 드림 6 Bold" panose="020B0703030302020204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JAMES_SMITH</c:v>
                </c:pt>
                <c:pt idx="1">
                  <c:v>Ordinary</c:v>
                </c:pt>
                <c:pt idx="2">
                  <c:v>M-Estimate</c:v>
                </c:pt>
                <c:pt idx="3">
                  <c:v>Target</c:v>
                </c:pt>
                <c:pt idx="4">
                  <c:v>LOO</c:v>
                </c:pt>
                <c:pt idx="5">
                  <c:v>CatBoost</c:v>
                </c:pt>
                <c:pt idx="6">
                  <c:v>Label</c:v>
                </c:pt>
                <c:pt idx="7">
                  <c:v>WOE</c:v>
                </c:pt>
                <c:pt idx="8">
                  <c:v>Binary</c:v>
                </c:pt>
                <c:pt idx="9">
                  <c:v>Hashing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71586</c:v>
                </c:pt>
                <c:pt idx="1">
                  <c:v>68776</c:v>
                </c:pt>
                <c:pt idx="2">
                  <c:v>71560</c:v>
                </c:pt>
                <c:pt idx="3">
                  <c:v>71574</c:v>
                </c:pt>
                <c:pt idx="4">
                  <c:v>50000</c:v>
                </c:pt>
                <c:pt idx="5">
                  <c:v>71748</c:v>
                </c:pt>
                <c:pt idx="6">
                  <c:v>70215</c:v>
                </c:pt>
                <c:pt idx="7">
                  <c:v>71582</c:v>
                </c:pt>
                <c:pt idx="8">
                  <c:v>68800</c:v>
                </c:pt>
                <c:pt idx="9">
                  <c:v>61345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86-4010-B67E-EBD33E3D42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JAMES_SMITH</c:v>
                </c:pt>
                <c:pt idx="1">
                  <c:v>Ordinary</c:v>
                </c:pt>
                <c:pt idx="2">
                  <c:v>M-Estimate</c:v>
                </c:pt>
                <c:pt idx="3">
                  <c:v>Target</c:v>
                </c:pt>
                <c:pt idx="4">
                  <c:v>LOO</c:v>
                </c:pt>
                <c:pt idx="5">
                  <c:v>CatBoost</c:v>
                </c:pt>
                <c:pt idx="6">
                  <c:v>Label</c:v>
                </c:pt>
                <c:pt idx="7">
                  <c:v>WOE</c:v>
                </c:pt>
                <c:pt idx="8">
                  <c:v>Binary</c:v>
                </c:pt>
                <c:pt idx="9">
                  <c:v>Hashing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77512</c:v>
                </c:pt>
                <c:pt idx="1">
                  <c:v>56601</c:v>
                </c:pt>
                <c:pt idx="2">
                  <c:v>77424</c:v>
                </c:pt>
                <c:pt idx="3">
                  <c:v>77466</c:v>
                </c:pt>
                <c:pt idx="4">
                  <c:v>77649</c:v>
                </c:pt>
                <c:pt idx="5">
                  <c:v>77411</c:v>
                </c:pt>
                <c:pt idx="6">
                  <c:v>63288</c:v>
                </c:pt>
                <c:pt idx="7">
                  <c:v>77756</c:v>
                </c:pt>
                <c:pt idx="8">
                  <c:v>69555</c:v>
                </c:pt>
                <c:pt idx="9">
                  <c:v>61072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86-4010-B67E-EBD33E3D42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MLP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JAMES_SMITH</c:v>
                </c:pt>
                <c:pt idx="1">
                  <c:v>Ordinary</c:v>
                </c:pt>
                <c:pt idx="2">
                  <c:v>M-Estimate</c:v>
                </c:pt>
                <c:pt idx="3">
                  <c:v>Target</c:v>
                </c:pt>
                <c:pt idx="4">
                  <c:v>LOO</c:v>
                </c:pt>
                <c:pt idx="5">
                  <c:v>CatBoost</c:v>
                </c:pt>
                <c:pt idx="6">
                  <c:v>Label</c:v>
                </c:pt>
                <c:pt idx="7">
                  <c:v>WOE</c:v>
                </c:pt>
                <c:pt idx="8">
                  <c:v>Binary</c:v>
                </c:pt>
                <c:pt idx="9">
                  <c:v>Hashing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78115</c:v>
                </c:pt>
                <c:pt idx="1">
                  <c:v>63682</c:v>
                </c:pt>
                <c:pt idx="2">
                  <c:v>78130</c:v>
                </c:pt>
                <c:pt idx="3">
                  <c:v>78103</c:v>
                </c:pt>
                <c:pt idx="4">
                  <c:v>78257</c:v>
                </c:pt>
                <c:pt idx="5">
                  <c:v>78212</c:v>
                </c:pt>
                <c:pt idx="6">
                  <c:v>70972</c:v>
                </c:pt>
                <c:pt idx="7">
                  <c:v>78061</c:v>
                </c:pt>
                <c:pt idx="8">
                  <c:v>73694</c:v>
                </c:pt>
                <c:pt idx="9">
                  <c:v>62182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86-4010-B67E-EBD33E3D4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08640"/>
        <c:axId val="17997408"/>
      </c:lineChart>
      <c:catAx>
        <c:axId val="1800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97408"/>
        <c:crosses val="autoZero"/>
        <c:auto val="1"/>
        <c:lblAlgn val="ctr"/>
        <c:lblOffset val="100"/>
        <c:noMultiLvlLbl val="0"/>
      </c:catAx>
      <c:valAx>
        <c:axId val="17997408"/>
        <c:scaling>
          <c:orientation val="minMax"/>
          <c:min val="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0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24200" y="2829594"/>
            <a:ext cx="12191999" cy="4264106"/>
            <a:chOff x="4046857" y="2829594"/>
            <a:chExt cx="10192000" cy="42641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6857" y="2829594"/>
              <a:ext cx="10192000" cy="42641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602191" y="3992151"/>
            <a:ext cx="1323601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0" i="0" dirty="0">
                <a:solidFill>
                  <a:srgbClr val="639AC3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Categorical Feature Encoding</a:t>
            </a:r>
          </a:p>
          <a:p>
            <a:pPr algn="ctr"/>
            <a:r>
              <a:rPr lang="en-US" altLang="ko-KR" sz="6000" b="0" i="0" dirty="0">
                <a:solidFill>
                  <a:srgbClr val="639AC3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6000" b="0" i="0" dirty="0">
                <a:solidFill>
                  <a:srgbClr val="639AC3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실험 및 분석</a:t>
            </a:r>
            <a:endParaRPr lang="en-US" sz="1100" dirty="0">
              <a:solidFill>
                <a:srgbClr val="639AC3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159904" y="6627782"/>
            <a:ext cx="5965906" cy="540340"/>
            <a:chOff x="6159904" y="6627782"/>
            <a:chExt cx="5965906" cy="5403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9904" y="6627782"/>
              <a:ext cx="5965906" cy="54034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668428" y="6556672"/>
            <a:ext cx="894885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639AC3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김종민</a:t>
            </a:r>
            <a:r>
              <a:rPr lang="en-US" altLang="ko-KR" sz="4000" dirty="0">
                <a:solidFill>
                  <a:srgbClr val="639AC3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,</a:t>
            </a:r>
            <a:r>
              <a:rPr lang="ko-KR" altLang="en-US" sz="4000" dirty="0">
                <a:solidFill>
                  <a:srgbClr val="639AC3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윤태양</a:t>
            </a:r>
            <a:endParaRPr lang="en-US" dirty="0">
              <a:latin typeface="S-Core Dream 7 ExtraBold" panose="020B0803030302020204" pitchFamily="34" charset="-127"/>
              <a:ea typeface="S-Core Dream 7 ExtraBold" panose="020B0803030302020204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1136869"/>
            <a:ext cx="17886674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400" y="1214195"/>
            <a:ext cx="4038600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43000" y="1389846"/>
            <a:ext cx="452989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필수 분석내용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90600" y="5704030"/>
            <a:ext cx="452989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포트폴리오의 예시와 한계</a:t>
            </a:r>
            <a:endParaRPr 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B82B12B-DDAC-6548-C12D-045003851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55290"/>
              </p:ext>
            </p:extLst>
          </p:nvPr>
        </p:nvGraphicFramePr>
        <p:xfrm>
          <a:off x="172726" y="2400300"/>
          <a:ext cx="17886671" cy="564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061">
                  <a:extLst>
                    <a:ext uri="{9D8B030D-6E8A-4147-A177-3AD203B41FA5}">
                      <a16:colId xmlns:a16="http://schemas.microsoft.com/office/drawing/2014/main" val="88545977"/>
                    </a:ext>
                  </a:extLst>
                </a:gridCol>
                <a:gridCol w="1626061">
                  <a:extLst>
                    <a:ext uri="{9D8B030D-6E8A-4147-A177-3AD203B41FA5}">
                      <a16:colId xmlns:a16="http://schemas.microsoft.com/office/drawing/2014/main" val="1382694787"/>
                    </a:ext>
                  </a:extLst>
                </a:gridCol>
                <a:gridCol w="1626061">
                  <a:extLst>
                    <a:ext uri="{9D8B030D-6E8A-4147-A177-3AD203B41FA5}">
                      <a16:colId xmlns:a16="http://schemas.microsoft.com/office/drawing/2014/main" val="2043832447"/>
                    </a:ext>
                  </a:extLst>
                </a:gridCol>
                <a:gridCol w="1626061">
                  <a:extLst>
                    <a:ext uri="{9D8B030D-6E8A-4147-A177-3AD203B41FA5}">
                      <a16:colId xmlns:a16="http://schemas.microsoft.com/office/drawing/2014/main" val="3734148923"/>
                    </a:ext>
                  </a:extLst>
                </a:gridCol>
                <a:gridCol w="1626061">
                  <a:extLst>
                    <a:ext uri="{9D8B030D-6E8A-4147-A177-3AD203B41FA5}">
                      <a16:colId xmlns:a16="http://schemas.microsoft.com/office/drawing/2014/main" val="1010803269"/>
                    </a:ext>
                  </a:extLst>
                </a:gridCol>
                <a:gridCol w="1626061">
                  <a:extLst>
                    <a:ext uri="{9D8B030D-6E8A-4147-A177-3AD203B41FA5}">
                      <a16:colId xmlns:a16="http://schemas.microsoft.com/office/drawing/2014/main" val="1893155236"/>
                    </a:ext>
                  </a:extLst>
                </a:gridCol>
                <a:gridCol w="1626061">
                  <a:extLst>
                    <a:ext uri="{9D8B030D-6E8A-4147-A177-3AD203B41FA5}">
                      <a16:colId xmlns:a16="http://schemas.microsoft.com/office/drawing/2014/main" val="1660199591"/>
                    </a:ext>
                  </a:extLst>
                </a:gridCol>
                <a:gridCol w="1626061">
                  <a:extLst>
                    <a:ext uri="{9D8B030D-6E8A-4147-A177-3AD203B41FA5}">
                      <a16:colId xmlns:a16="http://schemas.microsoft.com/office/drawing/2014/main" val="3306181587"/>
                    </a:ext>
                  </a:extLst>
                </a:gridCol>
                <a:gridCol w="1626061">
                  <a:extLst>
                    <a:ext uri="{9D8B030D-6E8A-4147-A177-3AD203B41FA5}">
                      <a16:colId xmlns:a16="http://schemas.microsoft.com/office/drawing/2014/main" val="985860324"/>
                    </a:ext>
                  </a:extLst>
                </a:gridCol>
                <a:gridCol w="1626061">
                  <a:extLst>
                    <a:ext uri="{9D8B030D-6E8A-4147-A177-3AD203B41FA5}">
                      <a16:colId xmlns:a16="http://schemas.microsoft.com/office/drawing/2014/main" val="2792084735"/>
                    </a:ext>
                  </a:extLst>
                </a:gridCol>
                <a:gridCol w="1626061">
                  <a:extLst>
                    <a:ext uri="{9D8B030D-6E8A-4147-A177-3AD203B41FA5}">
                      <a16:colId xmlns:a16="http://schemas.microsoft.com/office/drawing/2014/main" val="1993096720"/>
                    </a:ext>
                  </a:extLst>
                </a:gridCol>
              </a:tblGrid>
              <a:tr h="12898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JAMES_</a:t>
                      </a:r>
                    </a:p>
                    <a:p>
                      <a:pPr algn="just" latinLnBrk="1"/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SMITH</a:t>
                      </a:r>
                      <a:endParaRPr lang="ko-KR" altLang="en-US" sz="2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Ordinary</a:t>
                      </a:r>
                      <a:endParaRPr lang="ko-KR" altLang="en-US" sz="2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M-Estimate</a:t>
                      </a:r>
                      <a:endParaRPr lang="ko-KR" altLang="en-US" sz="2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Target</a:t>
                      </a:r>
                      <a:endParaRPr lang="ko-KR" altLang="en-US" sz="2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LOO</a:t>
                      </a:r>
                      <a:endParaRPr lang="ko-KR" altLang="en-US" sz="2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CatBoost</a:t>
                      </a:r>
                      <a:endParaRPr lang="ko-KR" altLang="en-US" sz="2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Label</a:t>
                      </a:r>
                      <a:endParaRPr lang="ko-KR" altLang="en-US" sz="2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WOE</a:t>
                      </a:r>
                      <a:endParaRPr lang="ko-KR" altLang="en-US" sz="2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Binary</a:t>
                      </a:r>
                      <a:endParaRPr lang="ko-KR" altLang="en-US" sz="2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Hashing</a:t>
                      </a:r>
                      <a:endParaRPr lang="ko-KR" altLang="en-US" sz="2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12130"/>
                  </a:ext>
                </a:extLst>
              </a:tr>
              <a:tr h="13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200" dirty="0">
                          <a:solidFill>
                            <a:srgbClr val="639AC3"/>
                          </a:solidFill>
                        </a:rPr>
                        <a:t>DT</a:t>
                      </a:r>
                      <a:endParaRPr lang="ko-KR" altLang="en-US" sz="7200" dirty="0">
                        <a:solidFill>
                          <a:srgbClr val="639AC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ea typeface="에스코어 드림 4 Regular" panose="020B0503030302020204" pitchFamily="34" charset="-127"/>
                        </a:rPr>
                        <a:t>71586</a:t>
                      </a:r>
                      <a:endParaRPr lang="ko-KR" altLang="en-US" sz="2800" baseline="0" dirty="0"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00B050"/>
                          </a:solidFill>
                          <a:ea typeface="에스코어 드림 4 Regular" panose="020B0503030302020204" pitchFamily="34" charset="-127"/>
                        </a:rPr>
                        <a:t>68776</a:t>
                      </a:r>
                      <a:endParaRPr lang="ko-KR" altLang="en-US" sz="2800" baseline="0" dirty="0">
                        <a:solidFill>
                          <a:srgbClr val="00B05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ea typeface="에스코어 드림 4 Regular" panose="020B0503030302020204" pitchFamily="34" charset="-127"/>
                        </a:rPr>
                        <a:t>71560</a:t>
                      </a:r>
                      <a:endParaRPr lang="ko-KR" altLang="en-US" sz="2800" baseline="0" dirty="0"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ea typeface="에스코어 드림 4 Regular" panose="020B0503030302020204" pitchFamily="34" charset="-127"/>
                        </a:rPr>
                        <a:t>71574</a:t>
                      </a:r>
                      <a:endParaRPr lang="ko-KR" altLang="en-US" sz="2800" baseline="0" dirty="0"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00B050"/>
                          </a:solidFill>
                          <a:ea typeface="에스코어 드림 4 Regular" panose="020B0503030302020204" pitchFamily="34" charset="-127"/>
                        </a:rPr>
                        <a:t>50000</a:t>
                      </a:r>
                      <a:endParaRPr lang="ko-KR" altLang="en-US" sz="2800" baseline="0" dirty="0">
                        <a:solidFill>
                          <a:srgbClr val="00B05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FF0000"/>
                          </a:solidFill>
                          <a:ea typeface="에스코어 드림 4 Regular" panose="020B0503030302020204" pitchFamily="34" charset="-127"/>
                        </a:rPr>
                        <a:t>71748</a:t>
                      </a:r>
                      <a:endParaRPr lang="ko-KR" altLang="en-US" sz="2800" baseline="0" dirty="0">
                        <a:solidFill>
                          <a:srgbClr val="FF000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00B050"/>
                          </a:solidFill>
                          <a:ea typeface="에스코어 드림 4 Regular" panose="020B0503030302020204" pitchFamily="34" charset="-127"/>
                        </a:rPr>
                        <a:t>70215</a:t>
                      </a:r>
                      <a:endParaRPr lang="ko-KR" altLang="en-US" sz="2800" baseline="0" dirty="0">
                        <a:solidFill>
                          <a:srgbClr val="00B05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ea typeface="에스코어 드림 4 Regular" panose="020B0503030302020204" pitchFamily="34" charset="-127"/>
                        </a:rPr>
                        <a:t>71582</a:t>
                      </a:r>
                      <a:endParaRPr lang="ko-KR" altLang="en-US" sz="2800" baseline="0" dirty="0"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00B050"/>
                          </a:solidFill>
                          <a:ea typeface="에스코어 드림 4 Regular" panose="020B0503030302020204" pitchFamily="34" charset="-127"/>
                        </a:rPr>
                        <a:t>68800</a:t>
                      </a:r>
                      <a:endParaRPr lang="ko-KR" altLang="en-US" sz="2800" baseline="0" dirty="0">
                        <a:solidFill>
                          <a:srgbClr val="00B05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B050"/>
                          </a:solidFill>
                        </a:rPr>
                        <a:t>61345</a:t>
                      </a:r>
                      <a:endParaRPr lang="ko-KR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78351"/>
                  </a:ext>
                </a:extLst>
              </a:tr>
              <a:tr h="1495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200" dirty="0">
                          <a:solidFill>
                            <a:srgbClr val="639AC3"/>
                          </a:solidFill>
                        </a:rPr>
                        <a:t>LR</a:t>
                      </a:r>
                      <a:endParaRPr lang="ko-KR" altLang="en-US" sz="7200" dirty="0">
                        <a:solidFill>
                          <a:srgbClr val="639AC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ea typeface="에스코어 드림 4 Regular" panose="020B0503030302020204" pitchFamily="34" charset="-127"/>
                        </a:rPr>
                        <a:t>77512</a:t>
                      </a:r>
                      <a:endParaRPr lang="ko-KR" altLang="en-US" sz="2800" baseline="0" dirty="0"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00B050"/>
                          </a:solidFill>
                          <a:ea typeface="에스코어 드림 4 Regular" panose="020B0503030302020204" pitchFamily="34" charset="-127"/>
                        </a:rPr>
                        <a:t>56601</a:t>
                      </a:r>
                      <a:endParaRPr lang="ko-KR" altLang="en-US" sz="2800" baseline="0" dirty="0">
                        <a:solidFill>
                          <a:srgbClr val="00B05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ea typeface="에스코어 드림 4 Regular" panose="020B0503030302020204" pitchFamily="34" charset="-127"/>
                        </a:rPr>
                        <a:t>77424</a:t>
                      </a:r>
                      <a:endParaRPr lang="ko-KR" altLang="en-US" sz="2800" baseline="0" dirty="0"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ea typeface="에스코어 드림 4 Regular" panose="020B0503030302020204" pitchFamily="34" charset="-127"/>
                        </a:rPr>
                        <a:t>77466</a:t>
                      </a:r>
                      <a:endParaRPr lang="ko-KR" altLang="en-US" sz="2800" baseline="0" dirty="0"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ea typeface="에스코어 드림 4 Regular" panose="020B0503030302020204" pitchFamily="34" charset="-127"/>
                        </a:rPr>
                        <a:t>77649</a:t>
                      </a:r>
                      <a:endParaRPr lang="ko-KR" altLang="en-US" sz="2800" baseline="0" dirty="0"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ea typeface="에스코어 드림 4 Regular" panose="020B0503030302020204" pitchFamily="34" charset="-127"/>
                        </a:rPr>
                        <a:t>77411</a:t>
                      </a:r>
                      <a:endParaRPr lang="ko-KR" altLang="en-US" sz="2800" baseline="0" dirty="0"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00B050"/>
                          </a:solidFill>
                          <a:ea typeface="에스코어 드림 4 Regular" panose="020B0503030302020204" pitchFamily="34" charset="-127"/>
                        </a:rPr>
                        <a:t>63288</a:t>
                      </a:r>
                      <a:endParaRPr lang="ko-KR" altLang="en-US" sz="2800" baseline="0" dirty="0">
                        <a:solidFill>
                          <a:srgbClr val="00B05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FF0000"/>
                          </a:solidFill>
                          <a:ea typeface="에스코어 드림 4 Regular" panose="020B0503030302020204" pitchFamily="34" charset="-127"/>
                        </a:rPr>
                        <a:t>77756</a:t>
                      </a:r>
                      <a:endParaRPr lang="ko-KR" altLang="en-US" sz="2800" baseline="0" dirty="0">
                        <a:solidFill>
                          <a:srgbClr val="FF000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00B050"/>
                          </a:solidFill>
                          <a:ea typeface="에스코어 드림 4 Regular" panose="020B0503030302020204" pitchFamily="34" charset="-127"/>
                        </a:rPr>
                        <a:t>69555</a:t>
                      </a:r>
                      <a:endParaRPr lang="ko-KR" altLang="en-US" sz="2800" baseline="0" dirty="0">
                        <a:solidFill>
                          <a:srgbClr val="00B05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B050"/>
                          </a:solidFill>
                        </a:rPr>
                        <a:t>61072</a:t>
                      </a:r>
                      <a:endParaRPr lang="ko-KR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54604"/>
                  </a:ext>
                </a:extLst>
              </a:tr>
              <a:tr h="1480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solidFill>
                            <a:srgbClr val="639AC3"/>
                          </a:solidFill>
                        </a:rPr>
                        <a:t>MLP</a:t>
                      </a:r>
                      <a:endParaRPr lang="ko-KR" altLang="en-US" sz="5400" dirty="0">
                        <a:solidFill>
                          <a:srgbClr val="639AC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CC9900"/>
                          </a:solidFill>
                          <a:ea typeface="에스코어 드림 4 Regular" panose="020B0503030302020204" pitchFamily="34" charset="-127"/>
                        </a:rPr>
                        <a:t>78115</a:t>
                      </a:r>
                      <a:endParaRPr lang="ko-KR" altLang="en-US" sz="2800" baseline="0" dirty="0">
                        <a:solidFill>
                          <a:srgbClr val="CC990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00B050"/>
                          </a:solidFill>
                          <a:ea typeface="에스코어 드림 4 Regular" panose="020B0503030302020204" pitchFamily="34" charset="-127"/>
                        </a:rPr>
                        <a:t>63682</a:t>
                      </a:r>
                      <a:endParaRPr lang="ko-KR" altLang="en-US" sz="2800" baseline="0" dirty="0">
                        <a:solidFill>
                          <a:srgbClr val="00B05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CC9900"/>
                          </a:solidFill>
                          <a:ea typeface="에스코어 드림 4 Regular" panose="020B0503030302020204" pitchFamily="34" charset="-127"/>
                        </a:rPr>
                        <a:t>78130</a:t>
                      </a:r>
                      <a:endParaRPr lang="ko-KR" altLang="en-US" sz="2800" baseline="0" dirty="0">
                        <a:solidFill>
                          <a:srgbClr val="CC990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CC9900"/>
                          </a:solidFill>
                          <a:ea typeface="에스코어 드림 4 Regular" panose="020B0503030302020204" pitchFamily="34" charset="-127"/>
                        </a:rPr>
                        <a:t>78103</a:t>
                      </a:r>
                      <a:endParaRPr lang="ko-KR" altLang="en-US" sz="2800" baseline="0" dirty="0">
                        <a:solidFill>
                          <a:srgbClr val="CC990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FF0000"/>
                          </a:solidFill>
                          <a:ea typeface="에스코어 드림 4 Regular" panose="020B0503030302020204" pitchFamily="34" charset="-127"/>
                        </a:rPr>
                        <a:t>78257</a:t>
                      </a:r>
                      <a:endParaRPr lang="ko-KR" altLang="en-US" sz="2800" baseline="0" dirty="0">
                        <a:solidFill>
                          <a:srgbClr val="FF000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CC9900"/>
                          </a:solidFill>
                          <a:ea typeface="에스코어 드림 4 Regular" panose="020B0503030302020204" pitchFamily="34" charset="-127"/>
                        </a:rPr>
                        <a:t>78212</a:t>
                      </a:r>
                      <a:endParaRPr lang="ko-KR" altLang="en-US" sz="2800" baseline="0" dirty="0">
                        <a:solidFill>
                          <a:srgbClr val="CC990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CC9900"/>
                          </a:solidFill>
                          <a:ea typeface="에스코어 드림 4 Regular" panose="020B0503030302020204" pitchFamily="34" charset="-127"/>
                        </a:rPr>
                        <a:t>70972</a:t>
                      </a:r>
                      <a:endParaRPr lang="ko-KR" altLang="en-US" sz="2800" baseline="0" dirty="0">
                        <a:solidFill>
                          <a:srgbClr val="CC990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CC9900"/>
                          </a:solidFill>
                          <a:ea typeface="에스코어 드림 4 Regular" panose="020B0503030302020204" pitchFamily="34" charset="-127"/>
                        </a:rPr>
                        <a:t>78061</a:t>
                      </a:r>
                      <a:endParaRPr lang="ko-KR" altLang="en-US" sz="2800" baseline="0" dirty="0">
                        <a:solidFill>
                          <a:srgbClr val="CC990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baseline="0" dirty="0"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baseline="0" dirty="0">
                          <a:solidFill>
                            <a:srgbClr val="CC9900"/>
                          </a:solidFill>
                          <a:ea typeface="에스코어 드림 4 Regular" panose="020B0503030302020204" pitchFamily="34" charset="-127"/>
                        </a:rPr>
                        <a:t>73694</a:t>
                      </a:r>
                      <a:endParaRPr lang="ko-KR" altLang="en-US" sz="2800" baseline="0" dirty="0">
                        <a:solidFill>
                          <a:srgbClr val="CC9900"/>
                        </a:solidFill>
                        <a:ea typeface="에스코어 드림 4 Regular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>
                          <a:solidFill>
                            <a:srgbClr val="CC9900"/>
                          </a:solidFill>
                        </a:rPr>
                        <a:t>62182</a:t>
                      </a:r>
                      <a:endParaRPr lang="ko-KR" altLang="en-US" sz="2800" dirty="0">
                        <a:solidFill>
                          <a:srgbClr val="CC99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551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12D84B-F855-EC7A-1EA1-5FE2F7B7B0B0}"/>
              </a:ext>
            </a:extLst>
          </p:cNvPr>
          <p:cNvSpPr txBox="1"/>
          <p:nvPr/>
        </p:nvSpPr>
        <p:spPr>
          <a:xfrm>
            <a:off x="4953000" y="1409700"/>
            <a:ext cx="1249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모델별로 어떤 인코딩이 적합한가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0EA67-FCBA-3EA7-78D9-6DC9EC949649}"/>
              </a:ext>
            </a:extLst>
          </p:cNvPr>
          <p:cNvSpPr/>
          <p:nvPr/>
        </p:nvSpPr>
        <p:spPr>
          <a:xfrm>
            <a:off x="1219200" y="8562991"/>
            <a:ext cx="609600" cy="6683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29FCE-D6B0-E30F-CA11-9851A1CA1F01}"/>
              </a:ext>
            </a:extLst>
          </p:cNvPr>
          <p:cNvSpPr txBox="1"/>
          <p:nvPr/>
        </p:nvSpPr>
        <p:spPr>
          <a:xfrm>
            <a:off x="2112545" y="8648700"/>
            <a:ext cx="329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 모델 별 최고점수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B8DF55-D0C3-CBA6-60B0-26D89B35FC40}"/>
              </a:ext>
            </a:extLst>
          </p:cNvPr>
          <p:cNvSpPr/>
          <p:nvPr/>
        </p:nvSpPr>
        <p:spPr>
          <a:xfrm>
            <a:off x="12039600" y="8572500"/>
            <a:ext cx="609600" cy="668325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B94BA-0805-15B8-52BB-9FEE820C0C9B}"/>
              </a:ext>
            </a:extLst>
          </p:cNvPr>
          <p:cNvSpPr txBox="1"/>
          <p:nvPr/>
        </p:nvSpPr>
        <p:spPr>
          <a:xfrm>
            <a:off x="12932945" y="8658209"/>
            <a:ext cx="405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 인코딩 별 최고점수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8AC00D-6AD0-73DD-98C4-A2C7C32842C4}"/>
              </a:ext>
            </a:extLst>
          </p:cNvPr>
          <p:cNvSpPr/>
          <p:nvPr/>
        </p:nvSpPr>
        <p:spPr>
          <a:xfrm>
            <a:off x="5791200" y="8572500"/>
            <a:ext cx="609600" cy="6683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F85EA-AB19-D334-8EA3-D647EC8E6916}"/>
              </a:ext>
            </a:extLst>
          </p:cNvPr>
          <p:cNvSpPr txBox="1"/>
          <p:nvPr/>
        </p:nvSpPr>
        <p:spPr>
          <a:xfrm>
            <a:off x="6684545" y="8658209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 모델 별 현저하게 낮은 점수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BCD3FA7-4D02-1419-EA17-A533CA23ED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282588"/>
              </p:ext>
            </p:extLst>
          </p:nvPr>
        </p:nvGraphicFramePr>
        <p:xfrm>
          <a:off x="1066800" y="1079500"/>
          <a:ext cx="158496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140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D017B2-0064-FF73-89CF-CED2DED013AE}"/>
              </a:ext>
            </a:extLst>
          </p:cNvPr>
          <p:cNvSpPr/>
          <p:nvPr/>
        </p:nvSpPr>
        <p:spPr>
          <a:xfrm>
            <a:off x="1066800" y="2476500"/>
            <a:ext cx="16535400" cy="7239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1001">
            <a:extLst>
              <a:ext uri="{FF2B5EF4-FFF2-40B4-BE49-F238E27FC236}">
                <a16:creationId xmlns:a16="http://schemas.microsoft.com/office/drawing/2014/main" id="{B8A374FA-38B6-D753-1F04-019F23AD7434}"/>
              </a:ext>
            </a:extLst>
          </p:cNvPr>
          <p:cNvGrpSpPr/>
          <p:nvPr/>
        </p:nvGrpSpPr>
        <p:grpSpPr>
          <a:xfrm>
            <a:off x="904202" y="1136869"/>
            <a:ext cx="17886674" cy="798425"/>
            <a:chOff x="904202" y="1136869"/>
            <a:chExt cx="17886674" cy="798425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23C5D54D-3F36-CCC5-DF35-74531DA7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10831707-692A-B3A2-1B8C-116551D6BA0A}"/>
              </a:ext>
            </a:extLst>
          </p:cNvPr>
          <p:cNvGrpSpPr/>
          <p:nvPr/>
        </p:nvGrpSpPr>
        <p:grpSpPr>
          <a:xfrm>
            <a:off x="914400" y="1214195"/>
            <a:ext cx="4038600" cy="798425"/>
            <a:chOff x="904202" y="1136869"/>
            <a:chExt cx="3576950" cy="798425"/>
          </a:xfrm>
        </p:grpSpPr>
        <p:pic>
          <p:nvPicPr>
            <p:cNvPr id="20" name="Object 5">
              <a:extLst>
                <a:ext uri="{FF2B5EF4-FFF2-40B4-BE49-F238E27FC236}">
                  <a16:creationId xmlns:a16="http://schemas.microsoft.com/office/drawing/2014/main" id="{28F627EB-D311-690B-1471-71D66A0C2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BEF0CDCD-856F-90B1-97AB-C29D54ECB1F5}"/>
              </a:ext>
            </a:extLst>
          </p:cNvPr>
          <p:cNvSpPr txBox="1"/>
          <p:nvPr/>
        </p:nvSpPr>
        <p:spPr>
          <a:xfrm>
            <a:off x="1185109" y="1389846"/>
            <a:ext cx="452989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필수 분석내용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B9F6D-3811-960A-9F96-9AA41BDBB0F0}"/>
              </a:ext>
            </a:extLst>
          </p:cNvPr>
          <p:cNvSpPr txBox="1"/>
          <p:nvPr/>
        </p:nvSpPr>
        <p:spPr>
          <a:xfrm>
            <a:off x="1465774" y="3204335"/>
            <a:ext cx="5086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/>
              <a:t>Logistic Regression</a:t>
            </a:r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84AB9-6C5A-7B0E-0069-E5F885C34BB6}"/>
              </a:ext>
            </a:extLst>
          </p:cNvPr>
          <p:cNvSpPr txBox="1"/>
          <p:nvPr/>
        </p:nvSpPr>
        <p:spPr>
          <a:xfrm>
            <a:off x="6381750" y="3219883"/>
            <a:ext cx="5086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/>
              <a:t>Decision Tree</a:t>
            </a:r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5C093-A1FC-AD35-2449-99FC0B434C7B}"/>
              </a:ext>
            </a:extLst>
          </p:cNvPr>
          <p:cNvSpPr txBox="1"/>
          <p:nvPr/>
        </p:nvSpPr>
        <p:spPr>
          <a:xfrm>
            <a:off x="11991975" y="3204335"/>
            <a:ext cx="5086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/>
              <a:t>MLP</a:t>
            </a:r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F43C6-F4F5-AFCD-34F5-9178AA9E85CC}"/>
              </a:ext>
            </a:extLst>
          </p:cNvPr>
          <p:cNvSpPr txBox="1"/>
          <p:nvPr/>
        </p:nvSpPr>
        <p:spPr>
          <a:xfrm>
            <a:off x="2162175" y="4358936"/>
            <a:ext cx="4219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James_Smith</a:t>
            </a:r>
            <a:endParaRPr lang="en-US" altLang="ko-KR" sz="2400" dirty="0"/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400" dirty="0"/>
              <a:t>M-Estimate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400" dirty="0"/>
              <a:t>Target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400" dirty="0"/>
              <a:t>LOO 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CatBoost</a:t>
            </a:r>
            <a:endParaRPr lang="en-US" altLang="ko-KR" sz="2400" dirty="0"/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400" dirty="0"/>
              <a:t>WOE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82327-70B6-D651-A132-7B60C5ADB31C}"/>
              </a:ext>
            </a:extLst>
          </p:cNvPr>
          <p:cNvSpPr txBox="1"/>
          <p:nvPr/>
        </p:nvSpPr>
        <p:spPr>
          <a:xfrm>
            <a:off x="7677150" y="4358936"/>
            <a:ext cx="331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400" dirty="0"/>
              <a:t>Ordinary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FE713-8597-C5D1-EED3-61C29C7E3955}"/>
              </a:ext>
            </a:extLst>
          </p:cNvPr>
          <p:cNvSpPr txBox="1"/>
          <p:nvPr/>
        </p:nvSpPr>
        <p:spPr>
          <a:xfrm>
            <a:off x="13039724" y="4335463"/>
            <a:ext cx="4505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James_Smith</a:t>
            </a:r>
            <a:endParaRPr lang="en-US" altLang="ko-KR" sz="2400" dirty="0"/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400" dirty="0"/>
              <a:t>M-Estimate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400" dirty="0"/>
              <a:t>Target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400" dirty="0"/>
              <a:t>LOO 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CatBoost</a:t>
            </a:r>
            <a:endParaRPr lang="en-US" altLang="ko-KR" sz="2400" dirty="0"/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400" dirty="0"/>
              <a:t>WOE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26423A5-48C0-393D-4837-89A251E632C0}"/>
              </a:ext>
            </a:extLst>
          </p:cNvPr>
          <p:cNvSpPr/>
          <p:nvPr/>
        </p:nvSpPr>
        <p:spPr>
          <a:xfrm>
            <a:off x="3525086" y="6563450"/>
            <a:ext cx="438150" cy="43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7FE47-5950-5D02-00AF-72CD7EBCFC5B}"/>
              </a:ext>
            </a:extLst>
          </p:cNvPr>
          <p:cNvSpPr txBox="1"/>
          <p:nvPr/>
        </p:nvSpPr>
        <p:spPr>
          <a:xfrm>
            <a:off x="1330159" y="7461319"/>
            <a:ext cx="4828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50" dirty="0"/>
              <a:t>Ordinary, Label, Binary, Hashing </a:t>
            </a:r>
            <a:r>
              <a:rPr lang="ko-KR" altLang="en-US" sz="1650" dirty="0"/>
              <a:t>인코딩에서는 나쁜 성능을 보임</a:t>
            </a:r>
            <a:r>
              <a:rPr lang="en-US" altLang="ko-KR" sz="1650" dirty="0"/>
              <a:t>. WOE</a:t>
            </a:r>
            <a:r>
              <a:rPr lang="ko-KR" altLang="en-US" sz="1650" dirty="0"/>
              <a:t>에서는 최고의 성능을 보이지만</a:t>
            </a:r>
            <a:r>
              <a:rPr lang="en-US" altLang="ko-KR" sz="1650" dirty="0"/>
              <a:t>,</a:t>
            </a:r>
          </a:p>
          <a:p>
            <a:pPr algn="ctr"/>
            <a:r>
              <a:rPr lang="ko-KR" altLang="en-US" sz="1650" dirty="0"/>
              <a:t>그 외 인코딩에서는 </a:t>
            </a:r>
            <a:r>
              <a:rPr lang="en-US" altLang="ko-KR" sz="1650" dirty="0"/>
              <a:t>MLP</a:t>
            </a:r>
            <a:r>
              <a:rPr lang="ko-KR" altLang="en-US" sz="1650" dirty="0"/>
              <a:t>에 살짝 못 미치는 성능을 보임</a:t>
            </a:r>
            <a:r>
              <a:rPr lang="en-US" altLang="ko-KR" sz="165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E7CE8-3DDF-DDD5-0CBD-569AC586820A}"/>
              </a:ext>
            </a:extLst>
          </p:cNvPr>
          <p:cNvSpPr txBox="1"/>
          <p:nvPr/>
        </p:nvSpPr>
        <p:spPr>
          <a:xfrm>
            <a:off x="6110287" y="7433732"/>
            <a:ext cx="6067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50" dirty="0"/>
              <a:t>Ordinary, Label </a:t>
            </a:r>
            <a:r>
              <a:rPr lang="ko-KR" altLang="en-US" sz="1650" dirty="0"/>
              <a:t>인코딩에서 좋은 성능을 보임</a:t>
            </a:r>
            <a:r>
              <a:rPr lang="en-US" altLang="ko-KR" sz="1650" dirty="0"/>
              <a:t>.</a:t>
            </a:r>
          </a:p>
          <a:p>
            <a:pPr algn="ctr"/>
            <a:r>
              <a:rPr lang="ko-KR" altLang="en-US" sz="1650" dirty="0"/>
              <a:t>다만</a:t>
            </a:r>
            <a:r>
              <a:rPr lang="en-US" altLang="ko-KR" sz="1650" dirty="0"/>
              <a:t>, LOO</a:t>
            </a:r>
            <a:r>
              <a:rPr lang="ko-KR" altLang="en-US" sz="1650" dirty="0"/>
              <a:t> </a:t>
            </a:r>
            <a:r>
              <a:rPr lang="ko-KR" altLang="en-US" sz="1650" dirty="0" err="1"/>
              <a:t>인코딩시</a:t>
            </a:r>
            <a:r>
              <a:rPr lang="ko-KR" altLang="en-US" sz="1650" dirty="0"/>
              <a:t> 성능이 전혀 </a:t>
            </a:r>
            <a:r>
              <a:rPr lang="ko-KR" altLang="en-US" sz="1650" dirty="0" err="1"/>
              <a:t>안나옴</a:t>
            </a:r>
            <a:r>
              <a:rPr lang="en-US" altLang="ko-KR" sz="1650" dirty="0"/>
              <a:t>.</a:t>
            </a:r>
          </a:p>
          <a:p>
            <a:pPr algn="ctr"/>
            <a:r>
              <a:rPr lang="ko-KR" altLang="en-US" sz="1650" dirty="0"/>
              <a:t>그 외 인코딩에서는 </a:t>
            </a:r>
            <a:r>
              <a:rPr lang="en-US" altLang="ko-KR" sz="1650" dirty="0"/>
              <a:t>MLP</a:t>
            </a:r>
            <a:r>
              <a:rPr lang="ko-KR" altLang="en-US" sz="1650" dirty="0"/>
              <a:t>와 </a:t>
            </a:r>
            <a:r>
              <a:rPr lang="en-US" altLang="ko-KR" sz="1650" dirty="0"/>
              <a:t>LR</a:t>
            </a:r>
            <a:r>
              <a:rPr lang="ko-KR" altLang="en-US" sz="1650" dirty="0"/>
              <a:t>에 꽤 못 미치는 성능을 보임</a:t>
            </a:r>
            <a:r>
              <a:rPr lang="en-US" altLang="ko-KR" sz="165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475E3-1589-3E30-BC90-5E3800D4CAE3}"/>
              </a:ext>
            </a:extLst>
          </p:cNvPr>
          <p:cNvSpPr txBox="1"/>
          <p:nvPr/>
        </p:nvSpPr>
        <p:spPr>
          <a:xfrm>
            <a:off x="12056806" y="7669068"/>
            <a:ext cx="60674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50" dirty="0"/>
              <a:t>실험한 대부분의 인코딩에서 최고의 성능을 보임</a:t>
            </a:r>
            <a:r>
              <a:rPr lang="en-US" altLang="ko-KR" sz="1650" dirty="0"/>
              <a:t>.</a:t>
            </a:r>
            <a:r>
              <a:rPr lang="ko-KR" altLang="en-US" sz="1650" dirty="0"/>
              <a:t> </a:t>
            </a:r>
            <a:endParaRPr lang="en-US" altLang="ko-KR" sz="1650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EF3C1A5-AEA7-3520-AA27-6743C37ADF93}"/>
              </a:ext>
            </a:extLst>
          </p:cNvPr>
          <p:cNvSpPr/>
          <p:nvPr/>
        </p:nvSpPr>
        <p:spPr>
          <a:xfrm>
            <a:off x="14316075" y="6596586"/>
            <a:ext cx="438150" cy="43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1651926-4886-C496-41EB-9CACB537D451}"/>
              </a:ext>
            </a:extLst>
          </p:cNvPr>
          <p:cNvSpPr/>
          <p:nvPr/>
        </p:nvSpPr>
        <p:spPr>
          <a:xfrm>
            <a:off x="8924925" y="6558379"/>
            <a:ext cx="438150" cy="43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9783EF-4E05-2BDC-678E-EB5C56489732}"/>
              </a:ext>
            </a:extLst>
          </p:cNvPr>
          <p:cNvSpPr txBox="1"/>
          <p:nvPr/>
        </p:nvSpPr>
        <p:spPr>
          <a:xfrm>
            <a:off x="5223709" y="1362542"/>
            <a:ext cx="867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모델별로 어떤 </a:t>
            </a:r>
            <a:r>
              <a:rPr lang="en-US" altLang="ko-KR" sz="200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Categorical Feature Encoding </a:t>
            </a:r>
            <a:r>
              <a:rPr lang="ko-KR" altLang="en-US" sz="200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기법이 유용한가</a:t>
            </a:r>
            <a:r>
              <a:rPr lang="en-US" altLang="ko-KR" sz="200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00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D017B2-0064-FF73-89CF-CED2DED013AE}"/>
              </a:ext>
            </a:extLst>
          </p:cNvPr>
          <p:cNvSpPr/>
          <p:nvPr/>
        </p:nvSpPr>
        <p:spPr>
          <a:xfrm>
            <a:off x="1066800" y="2476500"/>
            <a:ext cx="16535400" cy="7239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1001">
            <a:extLst>
              <a:ext uri="{FF2B5EF4-FFF2-40B4-BE49-F238E27FC236}">
                <a16:creationId xmlns:a16="http://schemas.microsoft.com/office/drawing/2014/main" id="{B8A374FA-38B6-D753-1F04-019F23AD7434}"/>
              </a:ext>
            </a:extLst>
          </p:cNvPr>
          <p:cNvGrpSpPr/>
          <p:nvPr/>
        </p:nvGrpSpPr>
        <p:grpSpPr>
          <a:xfrm>
            <a:off x="904202" y="1136869"/>
            <a:ext cx="17886674" cy="798425"/>
            <a:chOff x="904202" y="1136869"/>
            <a:chExt cx="17886674" cy="798425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23C5D54D-3F36-CCC5-DF35-74531DA7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10831707-692A-B3A2-1B8C-116551D6BA0A}"/>
              </a:ext>
            </a:extLst>
          </p:cNvPr>
          <p:cNvGrpSpPr/>
          <p:nvPr/>
        </p:nvGrpSpPr>
        <p:grpSpPr>
          <a:xfrm>
            <a:off x="914400" y="1214195"/>
            <a:ext cx="4038600" cy="798425"/>
            <a:chOff x="904202" y="1136869"/>
            <a:chExt cx="3576950" cy="798425"/>
          </a:xfrm>
        </p:grpSpPr>
        <p:pic>
          <p:nvPicPr>
            <p:cNvPr id="20" name="Object 5">
              <a:extLst>
                <a:ext uri="{FF2B5EF4-FFF2-40B4-BE49-F238E27FC236}">
                  <a16:creationId xmlns:a16="http://schemas.microsoft.com/office/drawing/2014/main" id="{28F627EB-D311-690B-1471-71D66A0C2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BEF0CDCD-856F-90B1-97AB-C29D54ECB1F5}"/>
              </a:ext>
            </a:extLst>
          </p:cNvPr>
          <p:cNvSpPr txBox="1"/>
          <p:nvPr/>
        </p:nvSpPr>
        <p:spPr>
          <a:xfrm>
            <a:off x="1185109" y="1389846"/>
            <a:ext cx="452989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필수 분석내용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9783EF-4E05-2BDC-678E-EB5C56489732}"/>
              </a:ext>
            </a:extLst>
          </p:cNvPr>
          <p:cNvSpPr txBox="1"/>
          <p:nvPr/>
        </p:nvSpPr>
        <p:spPr>
          <a:xfrm>
            <a:off x="5223709" y="1362542"/>
            <a:ext cx="867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모델별로 어떤 </a:t>
            </a:r>
            <a:r>
              <a:rPr lang="en-US" altLang="ko-KR" sz="200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Categorical Feature Encoding </a:t>
            </a:r>
            <a:r>
              <a:rPr lang="ko-KR" altLang="en-US" sz="200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기법이 유용한가</a:t>
            </a:r>
            <a:r>
              <a:rPr lang="en-US" altLang="ko-KR" sz="200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CA401-A0F7-3917-B8DF-5DD50F96D592}"/>
              </a:ext>
            </a:extLst>
          </p:cNvPr>
          <p:cNvSpPr txBox="1"/>
          <p:nvPr/>
        </p:nvSpPr>
        <p:spPr>
          <a:xfrm>
            <a:off x="1919288" y="3119580"/>
            <a:ext cx="148447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 algn="just">
              <a:buFont typeface="Arial" panose="020B0604020202020204" pitchFamily="34" charset="0"/>
              <a:buChar char="•"/>
            </a:pPr>
            <a:r>
              <a:rPr lang="en-US" altLang="ko-KR" sz="2700" b="1" dirty="0"/>
              <a:t>Decision Tree</a:t>
            </a:r>
            <a:r>
              <a:rPr lang="ko-KR" altLang="en-US" sz="2700" b="1" dirty="0"/>
              <a:t>가 </a:t>
            </a:r>
            <a:r>
              <a:rPr lang="en-US" altLang="ko-KR" sz="2700" b="1" dirty="0"/>
              <a:t>LR, MLP</a:t>
            </a:r>
            <a:r>
              <a:rPr lang="ko-KR" altLang="en-US" sz="2700" b="1" dirty="0"/>
              <a:t>에 비해 </a:t>
            </a:r>
            <a:r>
              <a:rPr lang="en-US" altLang="ko-KR" sz="2700" b="1" dirty="0"/>
              <a:t>Ordinary,</a:t>
            </a:r>
            <a:r>
              <a:rPr lang="ko-KR" altLang="en-US" sz="2700" b="1" dirty="0"/>
              <a:t> </a:t>
            </a:r>
            <a:r>
              <a:rPr lang="en-US" altLang="ko-KR" sz="2700" b="1" dirty="0"/>
              <a:t>Label</a:t>
            </a:r>
            <a:r>
              <a:rPr lang="ko-KR" altLang="en-US" sz="2700" b="1" dirty="0"/>
              <a:t> </a:t>
            </a:r>
            <a:r>
              <a:rPr lang="en-US" altLang="ko-KR" sz="2700" b="1" dirty="0"/>
              <a:t>encoding</a:t>
            </a:r>
            <a:r>
              <a:rPr lang="ko-KR" altLang="en-US" sz="2700" b="1" dirty="0"/>
              <a:t>에 우수한 성능을 보이는 이유</a:t>
            </a:r>
            <a:endParaRPr lang="en-US" altLang="ko-KR" sz="27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F5DB5-84B1-3D51-8C0A-D29FAA529DBA}"/>
              </a:ext>
            </a:extLst>
          </p:cNvPr>
          <p:cNvSpPr txBox="1"/>
          <p:nvPr/>
        </p:nvSpPr>
        <p:spPr>
          <a:xfrm>
            <a:off x="3124200" y="4114151"/>
            <a:ext cx="105870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Ordinary, Label encoding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문제점</a:t>
            </a:r>
            <a:endParaRPr lang="ko-KR" altLang="en-US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28625" indent="-428625">
              <a:buFont typeface="+mj-lt"/>
              <a:buAutoNum type="arabicPeriod"/>
            </a:pP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숫자값으로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변환되어 숫자의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ordinal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 특성이 반영되어 독립적인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관측값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간의 관계성이 생긴다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428625" indent="-428625">
              <a:buFont typeface="+mj-lt"/>
              <a:buAutoNum type="arabicPeriod"/>
            </a:pP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숫자값을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가중치로 잘못 인식하여 값에 왜곡이 생긴다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24301F-C5E5-7DF8-EBD0-AD34CA6729DF}"/>
              </a:ext>
            </a:extLst>
          </p:cNvPr>
          <p:cNvSpPr txBox="1"/>
          <p:nvPr/>
        </p:nvSpPr>
        <p:spPr>
          <a:xfrm>
            <a:off x="3124200" y="6355217"/>
            <a:ext cx="102155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625" indent="-428625"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이러한 특성은 예측 성능의 저하를 일으키고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레이블 인코딩은 선형회귀와 같은 모델에는 보통 적용하지 않는다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28625" indent="-428625"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하지만 트리계열의 모델은 숫자의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ordinal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특성을 반영하지 않으므로 레이블 인코딩도 별 문제 없다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20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D017B2-0064-FF73-89CF-CED2DED013AE}"/>
              </a:ext>
            </a:extLst>
          </p:cNvPr>
          <p:cNvSpPr/>
          <p:nvPr/>
        </p:nvSpPr>
        <p:spPr>
          <a:xfrm>
            <a:off x="1073944" y="2451675"/>
            <a:ext cx="16535400" cy="7239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1001">
            <a:extLst>
              <a:ext uri="{FF2B5EF4-FFF2-40B4-BE49-F238E27FC236}">
                <a16:creationId xmlns:a16="http://schemas.microsoft.com/office/drawing/2014/main" id="{B8A374FA-38B6-D753-1F04-019F23AD7434}"/>
              </a:ext>
            </a:extLst>
          </p:cNvPr>
          <p:cNvGrpSpPr/>
          <p:nvPr/>
        </p:nvGrpSpPr>
        <p:grpSpPr>
          <a:xfrm>
            <a:off x="904202" y="1136869"/>
            <a:ext cx="17886674" cy="798425"/>
            <a:chOff x="904202" y="1136869"/>
            <a:chExt cx="17886674" cy="798425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23C5D54D-3F36-CCC5-DF35-74531DA7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10831707-692A-B3A2-1B8C-116551D6BA0A}"/>
              </a:ext>
            </a:extLst>
          </p:cNvPr>
          <p:cNvGrpSpPr/>
          <p:nvPr/>
        </p:nvGrpSpPr>
        <p:grpSpPr>
          <a:xfrm>
            <a:off x="914400" y="1214195"/>
            <a:ext cx="4038600" cy="798425"/>
            <a:chOff x="904202" y="1136869"/>
            <a:chExt cx="3576950" cy="798425"/>
          </a:xfrm>
        </p:grpSpPr>
        <p:pic>
          <p:nvPicPr>
            <p:cNvPr id="20" name="Object 5">
              <a:extLst>
                <a:ext uri="{FF2B5EF4-FFF2-40B4-BE49-F238E27FC236}">
                  <a16:creationId xmlns:a16="http://schemas.microsoft.com/office/drawing/2014/main" id="{28F627EB-D311-690B-1471-71D66A0C2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BEF0CDCD-856F-90B1-97AB-C29D54ECB1F5}"/>
              </a:ext>
            </a:extLst>
          </p:cNvPr>
          <p:cNvSpPr txBox="1"/>
          <p:nvPr/>
        </p:nvSpPr>
        <p:spPr>
          <a:xfrm>
            <a:off x="1185109" y="1389846"/>
            <a:ext cx="452989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선택 분석내용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56E62-B147-D26B-64B0-B4FE6F365756}"/>
              </a:ext>
            </a:extLst>
          </p:cNvPr>
          <p:cNvSpPr txBox="1"/>
          <p:nvPr/>
        </p:nvSpPr>
        <p:spPr>
          <a:xfrm>
            <a:off x="4889497" y="1196630"/>
            <a:ext cx="1370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rgbClr val="21252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Categorical Feature </a:t>
            </a:r>
            <a:r>
              <a:rPr lang="ko-KR" altLang="en-US" sz="2100" dirty="0">
                <a:solidFill>
                  <a:srgbClr val="21252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유형</a:t>
            </a:r>
            <a:r>
              <a:rPr lang="en-US" altLang="ko-KR" sz="2100" dirty="0">
                <a:solidFill>
                  <a:srgbClr val="21252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(binary features, low- and high-cardinality nominal features, low- and high-cardinality ordinal features, cyclical features) </a:t>
            </a:r>
            <a:r>
              <a:rPr lang="ko-KR" altLang="en-US" sz="2100" dirty="0">
                <a:solidFill>
                  <a:srgbClr val="21252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별로 적합한 </a:t>
            </a:r>
            <a:r>
              <a:rPr lang="en-US" altLang="ko-KR" sz="2100" dirty="0">
                <a:solidFill>
                  <a:srgbClr val="21252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Categorical Feature Encoding</a:t>
            </a:r>
            <a:r>
              <a:rPr lang="ko-KR" altLang="en-US" sz="2100" dirty="0">
                <a:solidFill>
                  <a:srgbClr val="21252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있는가</a:t>
            </a:r>
            <a:r>
              <a:rPr lang="en-US" altLang="ko-KR" sz="2100" dirty="0">
                <a:solidFill>
                  <a:srgbClr val="21252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  <a:endParaRPr lang="ko-KR" altLang="en-US" sz="2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9FD54-0D4D-0E3A-9CD5-4C318EC0D095}"/>
              </a:ext>
            </a:extLst>
          </p:cNvPr>
          <p:cNvSpPr txBox="1"/>
          <p:nvPr/>
        </p:nvSpPr>
        <p:spPr>
          <a:xfrm>
            <a:off x="1601308" y="3017283"/>
            <a:ext cx="97480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u"/>
            </a:pPr>
            <a:r>
              <a:rPr lang="en-US" altLang="ko-KR" sz="2700" dirty="0"/>
              <a:t>cat-in-the-</a:t>
            </a:r>
            <a:r>
              <a:rPr lang="en-US" altLang="ko-KR" sz="2700" dirty="0" err="1"/>
              <a:t>dat</a:t>
            </a:r>
            <a:r>
              <a:rPr lang="en-US" altLang="ko-KR" sz="2700" dirty="0"/>
              <a:t> </a:t>
            </a:r>
            <a:r>
              <a:rPr lang="ko-KR" altLang="en-US" sz="2700" dirty="0"/>
              <a:t>데이터 구성과 적용 인코딩 기법</a:t>
            </a:r>
            <a:endParaRPr lang="en-US" altLang="ko-KR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8155E-013B-FDA3-6F64-D80BB30AD509}"/>
              </a:ext>
            </a:extLst>
          </p:cNvPr>
          <p:cNvSpPr txBox="1"/>
          <p:nvPr/>
        </p:nvSpPr>
        <p:spPr>
          <a:xfrm>
            <a:off x="1735343" y="3956091"/>
            <a:ext cx="2854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100" dirty="0"/>
              <a:t>bin_0~5   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100" dirty="0"/>
              <a:t>nom_0~9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100" dirty="0"/>
              <a:t>ord_0~5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100" dirty="0"/>
              <a:t>day, month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0161D-DFF3-AD44-A3BF-EA4805FE68A6}"/>
              </a:ext>
            </a:extLst>
          </p:cNvPr>
          <p:cNvSpPr txBox="1"/>
          <p:nvPr/>
        </p:nvSpPr>
        <p:spPr>
          <a:xfrm>
            <a:off x="4260835" y="3956090"/>
            <a:ext cx="2854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이진변수</a:t>
            </a:r>
            <a:endParaRPr lang="en-US" altLang="ko-KR" sz="2100" dirty="0"/>
          </a:p>
          <a:p>
            <a:r>
              <a:rPr lang="ko-KR" altLang="en-US" sz="2100" dirty="0"/>
              <a:t>명목형 변수</a:t>
            </a:r>
            <a:endParaRPr lang="en-US" altLang="ko-KR" sz="2100" dirty="0"/>
          </a:p>
          <a:p>
            <a:r>
              <a:rPr lang="ko-KR" altLang="en-US" sz="2100" dirty="0"/>
              <a:t>순서형 변수</a:t>
            </a:r>
            <a:endParaRPr lang="en-US" altLang="ko-KR" sz="2100" dirty="0"/>
          </a:p>
          <a:p>
            <a:endParaRPr lang="en-US" altLang="ko-KR" sz="2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454F5-E863-6A33-7E1C-B30619DCBFF4}"/>
              </a:ext>
            </a:extLst>
          </p:cNvPr>
          <p:cNvSpPr txBox="1"/>
          <p:nvPr/>
        </p:nvSpPr>
        <p:spPr>
          <a:xfrm>
            <a:off x="7821499" y="3916139"/>
            <a:ext cx="69102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문자열로 표현된 </a:t>
            </a:r>
            <a:r>
              <a:rPr lang="en-US" altLang="ko-KR" sz="2100" dirty="0"/>
              <a:t>bin_3, 4</a:t>
            </a:r>
            <a:r>
              <a:rPr lang="ko-KR" altLang="en-US" sz="2100" dirty="0"/>
              <a:t>를 숫자로 변환</a:t>
            </a:r>
            <a:endParaRPr lang="en-US" altLang="ko-KR" sz="2100" dirty="0"/>
          </a:p>
          <a:p>
            <a:r>
              <a:rPr lang="en-US" altLang="ko-KR" sz="2100" dirty="0" err="1"/>
              <a:t>get_dummies</a:t>
            </a:r>
            <a:r>
              <a:rPr lang="ko-KR" altLang="en-US" sz="2100" dirty="0"/>
              <a:t>로 </a:t>
            </a:r>
            <a:r>
              <a:rPr lang="en-US" altLang="ko-KR" sz="2100" dirty="0"/>
              <a:t>One-Hot-Encoding </a:t>
            </a:r>
            <a:r>
              <a:rPr lang="ko-KR" altLang="en-US" sz="2100" dirty="0"/>
              <a:t>실시</a:t>
            </a:r>
            <a:endParaRPr lang="en-US" altLang="ko-KR" sz="2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474BD4-75C8-FF5F-6973-1E129DC508A7}"/>
              </a:ext>
            </a:extLst>
          </p:cNvPr>
          <p:cNvCxnSpPr>
            <a:cxnSpLocks/>
          </p:cNvCxnSpPr>
          <p:nvPr/>
        </p:nvCxnSpPr>
        <p:spPr>
          <a:xfrm>
            <a:off x="6489053" y="4157644"/>
            <a:ext cx="65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23E587-B56E-64EF-9718-BBD631EFC52E}"/>
              </a:ext>
            </a:extLst>
          </p:cNvPr>
          <p:cNvCxnSpPr>
            <a:cxnSpLocks/>
          </p:cNvCxnSpPr>
          <p:nvPr/>
        </p:nvCxnSpPr>
        <p:spPr>
          <a:xfrm>
            <a:off x="6489053" y="4530508"/>
            <a:ext cx="65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D995F-6887-9550-9C5D-AA9FCDC9BDC5}"/>
              </a:ext>
            </a:extLst>
          </p:cNvPr>
          <p:cNvSpPr txBox="1"/>
          <p:nvPr/>
        </p:nvSpPr>
        <p:spPr>
          <a:xfrm>
            <a:off x="7821499" y="5093132"/>
            <a:ext cx="9933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문자열로 표현된 </a:t>
            </a:r>
            <a:r>
              <a:rPr lang="en-US" altLang="ko-KR" sz="2100" dirty="0"/>
              <a:t>ord_1, 2</a:t>
            </a:r>
            <a:r>
              <a:rPr lang="ko-KR" altLang="en-US" sz="2100" dirty="0"/>
              <a:t>는 수로 된 순서를 부여해 변환</a:t>
            </a:r>
            <a:r>
              <a:rPr lang="en-US" altLang="ko-KR" sz="2100" dirty="0"/>
              <a:t> (low-cardinality)</a:t>
            </a:r>
          </a:p>
          <a:p>
            <a:r>
              <a:rPr lang="en-US" altLang="ko-KR" sz="2100" dirty="0"/>
              <a:t>ord_3, 4, 5</a:t>
            </a:r>
            <a:r>
              <a:rPr lang="ko-KR" altLang="en-US" sz="2100" dirty="0"/>
              <a:t>는</a:t>
            </a:r>
            <a:r>
              <a:rPr lang="en-US" altLang="ko-KR" sz="2100" dirty="0"/>
              <a:t> </a:t>
            </a:r>
            <a:r>
              <a:rPr lang="ko-KR" altLang="en-US" sz="2100" dirty="0" err="1"/>
              <a:t>고유값의</a:t>
            </a:r>
            <a:r>
              <a:rPr lang="ko-KR" altLang="en-US" sz="2100" dirty="0"/>
              <a:t> 개수가 많으므로 </a:t>
            </a:r>
            <a:r>
              <a:rPr lang="en-US" altLang="ko-KR" sz="2100" dirty="0"/>
              <a:t>Label Encoding </a:t>
            </a:r>
            <a:r>
              <a:rPr lang="ko-KR" altLang="en-US" sz="2100" dirty="0"/>
              <a:t>후 </a:t>
            </a:r>
            <a:r>
              <a:rPr lang="en-US" altLang="ko-KR" sz="2100" dirty="0" err="1"/>
              <a:t>StandardScaler</a:t>
            </a:r>
            <a:r>
              <a:rPr lang="en-US" altLang="ko-KR" sz="2100" dirty="0"/>
              <a:t> </a:t>
            </a:r>
            <a:r>
              <a:rPr lang="ko-KR" altLang="en-US" sz="2100" dirty="0"/>
              <a:t>적용</a:t>
            </a:r>
            <a:endParaRPr lang="en-US" altLang="ko-KR" sz="2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EF6F2C-E57F-1C33-992A-668F7033CA16}"/>
              </a:ext>
            </a:extLst>
          </p:cNvPr>
          <p:cNvCxnSpPr>
            <a:cxnSpLocks/>
          </p:cNvCxnSpPr>
          <p:nvPr/>
        </p:nvCxnSpPr>
        <p:spPr>
          <a:xfrm>
            <a:off x="6448062" y="4930443"/>
            <a:ext cx="666224" cy="30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99FAC9-F32C-1B9D-86AF-98DD271C6034}"/>
              </a:ext>
            </a:extLst>
          </p:cNvPr>
          <p:cNvCxnSpPr>
            <a:cxnSpLocks/>
          </p:cNvCxnSpPr>
          <p:nvPr/>
        </p:nvCxnSpPr>
        <p:spPr>
          <a:xfrm>
            <a:off x="3925471" y="5303307"/>
            <a:ext cx="3188814" cy="105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7FBE45-7B77-98C1-7FCF-9B36572662C0}"/>
              </a:ext>
            </a:extLst>
          </p:cNvPr>
          <p:cNvSpPr txBox="1"/>
          <p:nvPr/>
        </p:nvSpPr>
        <p:spPr>
          <a:xfrm>
            <a:off x="7821498" y="6168942"/>
            <a:ext cx="61112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따로 인코딩을 하지 않고 </a:t>
            </a:r>
            <a:r>
              <a:rPr lang="en-US" altLang="ko-KR" sz="2100" dirty="0" err="1"/>
              <a:t>StandardScaler</a:t>
            </a:r>
            <a:r>
              <a:rPr lang="ko-KR" altLang="en-US" sz="2100" dirty="0"/>
              <a:t>만 적용</a:t>
            </a:r>
            <a:endParaRPr lang="en-US" altLang="ko-KR" sz="21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8435B3-D9CF-ED0F-183E-1398AB89ED67}"/>
              </a:ext>
            </a:extLst>
          </p:cNvPr>
          <p:cNvGrpSpPr/>
          <p:nvPr/>
        </p:nvGrpSpPr>
        <p:grpSpPr>
          <a:xfrm>
            <a:off x="4875500" y="8258769"/>
            <a:ext cx="9529818" cy="923331"/>
            <a:chOff x="1846555" y="5415373"/>
            <a:chExt cx="6353212" cy="6155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8D353-1FE4-4D00-3CBC-105079C2B3EF}"/>
                </a:ext>
              </a:extLst>
            </p:cNvPr>
            <p:cNvSpPr txBox="1"/>
            <p:nvPr/>
          </p:nvSpPr>
          <p:spPr>
            <a:xfrm>
              <a:off x="1846555" y="5415374"/>
              <a:ext cx="259146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/>
                <a:t>Logistic Regression : 0.75520</a:t>
              </a:r>
              <a:endParaRPr lang="ko-KR" altLang="en-US" sz="27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C50875-7F71-4457-765D-86719DD0A1FD}"/>
                </a:ext>
              </a:extLst>
            </p:cNvPr>
            <p:cNvSpPr txBox="1"/>
            <p:nvPr/>
          </p:nvSpPr>
          <p:spPr>
            <a:xfrm>
              <a:off x="4566521" y="5415374"/>
              <a:ext cx="203077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/>
                <a:t>Decision Tree : 0.69545 </a:t>
              </a:r>
              <a:endParaRPr lang="ko-KR" altLang="en-US" sz="27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AFF9C8-7D00-7555-94FE-840CC611448F}"/>
                </a:ext>
              </a:extLst>
            </p:cNvPr>
            <p:cNvSpPr txBox="1"/>
            <p:nvPr/>
          </p:nvSpPr>
          <p:spPr>
            <a:xfrm>
              <a:off x="6725795" y="5415373"/>
              <a:ext cx="1473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/>
                <a:t>MLP : 0.68973</a:t>
              </a:r>
              <a:endParaRPr lang="ko-KR" altLang="en-US" sz="27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93B2FB8-D90C-C928-3253-3F4C97557A0B}"/>
              </a:ext>
            </a:extLst>
          </p:cNvPr>
          <p:cNvSpPr txBox="1"/>
          <p:nvPr/>
        </p:nvSpPr>
        <p:spPr>
          <a:xfrm>
            <a:off x="1601309" y="7372997"/>
            <a:ext cx="528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u"/>
            </a:pPr>
            <a:r>
              <a:rPr lang="ko-KR" altLang="en-US" sz="2700" dirty="0"/>
              <a:t>모델 별 성능</a:t>
            </a:r>
            <a:endParaRPr lang="en-US" altLang="ko-KR" sz="2700" dirty="0"/>
          </a:p>
        </p:txBody>
      </p:sp>
    </p:spTree>
    <p:extLst>
      <p:ext uri="{BB962C8B-B14F-4D97-AF65-F5344CB8AC3E}">
        <p14:creationId xmlns:p14="http://schemas.microsoft.com/office/powerpoint/2010/main" val="425498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4161" y="4498804"/>
            <a:ext cx="925714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kern="0" spc="-200" dirty="0">
                <a:solidFill>
                  <a:srgbClr val="639AC3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  <a:cs typeface="Jalnan OTF" pitchFamily="34" charset="0"/>
              </a:rPr>
              <a:t>감사합니다.</a:t>
            </a:r>
            <a:endParaRPr lang="en-US" sz="3200" dirty="0">
              <a:latin typeface="S-Core Dream 7 ExtraBold" panose="020B0803030302020204" pitchFamily="34" charset="-127"/>
              <a:ea typeface="S-Core Dream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4600" y="8906819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639AC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AI</a:t>
            </a:r>
            <a:r>
              <a:rPr lang="ko-KR" altLang="en-US" sz="1600" kern="0" spc="-100" dirty="0" err="1">
                <a:solidFill>
                  <a:srgbClr val="639AC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빅데이터융합경영학과</a:t>
            </a:r>
            <a:r>
              <a:rPr lang="ko-KR" altLang="en-US" sz="1600" kern="0" spc="-100" dirty="0">
                <a:solidFill>
                  <a:srgbClr val="639AC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윤태양 김종민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3200" y="8859215"/>
            <a:ext cx="1609938" cy="6955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 kern="0" spc="-300" dirty="0">
                <a:solidFill>
                  <a:srgbClr val="639AC3"/>
                </a:solidFill>
                <a:latin typeface="S-Core Dream 5 Medium" pitchFamily="34" charset="0"/>
                <a:cs typeface="S-Core Dream 5 Medium" pitchFamily="34" charset="0"/>
              </a:rPr>
              <a:t>작성일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7848600" y="8906819"/>
            <a:ext cx="198066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639AC3"/>
                </a:solidFill>
                <a:latin typeface="S-Core Dream 4 Regular" pitchFamily="34" charset="0"/>
                <a:cs typeface="S-Core Dream 4 Regular" pitchFamily="34" charset="0"/>
              </a:rPr>
              <a:t>2022.11.03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69275" y="8533267"/>
            <a:ext cx="16307412" cy="27906"/>
            <a:chOff x="969275" y="8533267"/>
            <a:chExt cx="16307412" cy="279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275" y="8533267"/>
              <a:ext cx="16307412" cy="27906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6F62DC02-8201-6930-B020-E0E95A259AD3}"/>
              </a:ext>
            </a:extLst>
          </p:cNvPr>
          <p:cNvSpPr txBox="1"/>
          <p:nvPr/>
        </p:nvSpPr>
        <p:spPr>
          <a:xfrm>
            <a:off x="1895262" y="8859215"/>
            <a:ext cx="1609938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kern="0" spc="-300" dirty="0">
                <a:solidFill>
                  <a:srgbClr val="639AC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</a:t>
            </a:r>
            <a:endParaRPr 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405</Words>
  <Application>Microsoft Office PowerPoint</Application>
  <PresentationFormat>사용자 지정</PresentationFormat>
  <Paragraphs>142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S-Core Dream 4 Regular</vt:lpstr>
      <vt:lpstr>S-Core Dream 5 Medium</vt:lpstr>
      <vt:lpstr>S-Core Dream 7 ExtraBold</vt:lpstr>
      <vt:lpstr>에스코어 드림 4 Regular</vt:lpstr>
      <vt:lpstr>에스코어 드림 5 Medium</vt:lpstr>
      <vt:lpstr>에스코어 드림 6 Bold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종민</cp:lastModifiedBy>
  <cp:revision>11</cp:revision>
  <dcterms:created xsi:type="dcterms:W3CDTF">2022-04-11T17:01:46Z</dcterms:created>
  <dcterms:modified xsi:type="dcterms:W3CDTF">2022-11-03T13:30:56Z</dcterms:modified>
</cp:coreProperties>
</file>