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60" r:id="rId7"/>
    <p:sldId id="270" r:id="rId8"/>
    <p:sldId id="261" r:id="rId9"/>
    <p:sldId id="259" r:id="rId10"/>
    <p:sldId id="262" r:id="rId11"/>
    <p:sldId id="271" r:id="rId12"/>
    <p:sldId id="264" r:id="rId13"/>
    <p:sldId id="263" r:id="rId14"/>
    <p:sldId id="265" r:id="rId15"/>
    <p:sldId id="266" r:id="rId16"/>
    <p:sldId id="267" r:id="rId17"/>
    <p:sldId id="268" r:id="rId18"/>
    <p:sldId id="269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9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loudera.com/" TargetMode="Externa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大数据 启蒙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9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布造老师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进程 21"/>
          <p:cNvSpPr/>
          <p:nvPr/>
        </p:nvSpPr>
        <p:spPr>
          <a:xfrm>
            <a:off x="6128136" y="2623109"/>
            <a:ext cx="3566676" cy="166998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进程 20"/>
          <p:cNvSpPr/>
          <p:nvPr/>
        </p:nvSpPr>
        <p:spPr>
          <a:xfrm>
            <a:off x="189756" y="4351301"/>
            <a:ext cx="5616624" cy="166998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89756" y="2623110"/>
            <a:ext cx="5616624" cy="166998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80" y="31409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557908" y="31409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59984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9984" y="32813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9984" y="37818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780" y="49411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908" y="49411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59984" y="45739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9984" y="50815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9984" y="55820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26460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6460" y="3264001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6460" y="3754255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5" idx="3"/>
            <a:endCxn id="13" idx="1"/>
          </p:cNvCxnSpPr>
          <p:nvPr/>
        </p:nvCxnSpPr>
        <p:spPr>
          <a:xfrm>
            <a:off x="5590356" y="2957358"/>
            <a:ext cx="9361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4" idx="1"/>
          </p:cNvCxnSpPr>
          <p:nvPr/>
        </p:nvCxnSpPr>
        <p:spPr>
          <a:xfrm flipV="1">
            <a:off x="5590356" y="3447612"/>
            <a:ext cx="936104" cy="1309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7407418" y="3040853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sp>
        <p:nvSpPr>
          <p:cNvPr id="24" name="进程 23"/>
          <p:cNvSpPr/>
          <p:nvPr/>
        </p:nvSpPr>
        <p:spPr>
          <a:xfrm>
            <a:off x="6128136" y="4351301"/>
            <a:ext cx="3566676" cy="16699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26460" y="450193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6460" y="49921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26460" y="54824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407418" y="4769045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3"/>
            <a:endCxn id="25" idx="1"/>
          </p:cNvCxnSpPr>
          <p:nvPr/>
        </p:nvCxnSpPr>
        <p:spPr>
          <a:xfrm>
            <a:off x="5590356" y="3465004"/>
            <a:ext cx="936104" cy="12205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07218" y="5163814"/>
            <a:ext cx="919242" cy="1115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0010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假设我们用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台机器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每台存储</a:t>
            </a:r>
            <a:r>
              <a:rPr kumimoji="1" lang="en-US" altLang="zh-CN" dirty="0"/>
              <a:t>1/2000</a:t>
            </a:r>
            <a:r>
              <a:rPr kumimoji="1" lang="zh-CN" altLang="en-US" dirty="0"/>
              <a:t>，约</a:t>
            </a:r>
            <a:r>
              <a:rPr kumimoji="1" lang="en-US" altLang="zh-CN" dirty="0"/>
              <a:t>500BM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并行计算为一台</a:t>
            </a:r>
            <a:r>
              <a:rPr kumimoji="1" lang="en-US" altLang="zh-CN" dirty="0"/>
              <a:t>500MB</a:t>
            </a:r>
            <a:r>
              <a:rPr kumimoji="1" lang="zh-CN" altLang="en-US" dirty="0"/>
              <a:t>的时间损耗</a:t>
            </a:r>
            <a:endParaRPr kumimoji="1" lang="zh-CN" altLang="en-US" dirty="0"/>
          </a:p>
        </p:txBody>
      </p:sp>
      <p:sp>
        <p:nvSpPr>
          <p:cNvPr id="34" name="圆角矩形标注 33"/>
          <p:cNvSpPr/>
          <p:nvPr/>
        </p:nvSpPr>
        <p:spPr>
          <a:xfrm>
            <a:off x="5329046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假设数据很均匀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每台拉取一批小文件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最终并行各自判断自己的数据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集群分布式处理大数据的辩证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2000</a:t>
            </a:r>
            <a:r>
              <a:rPr kumimoji="1" lang="zh-CN" altLang="en-US" dirty="0"/>
              <a:t>台真的比一台速度快吗？</a:t>
            </a:r>
            <a:endParaRPr kumimoji="1" lang="en-US" altLang="zh-CN" dirty="0"/>
          </a:p>
          <a:p>
            <a:r>
              <a:rPr kumimoji="1" lang="zh-CN" altLang="en-US" dirty="0"/>
              <a:t>如果考虑分发上传文件的时间呢？</a:t>
            </a:r>
            <a:endParaRPr kumimoji="1" lang="en-US" altLang="zh-CN" dirty="0"/>
          </a:p>
          <a:p>
            <a:r>
              <a:rPr kumimoji="1" lang="zh-CN" altLang="en-US" dirty="0"/>
              <a:t>如果考虑每天都有</a:t>
            </a:r>
            <a:r>
              <a:rPr kumimoji="1" lang="en-US" altLang="zh-CN" dirty="0"/>
              <a:t>1T</a:t>
            </a:r>
            <a:r>
              <a:rPr kumimoji="1" lang="zh-CN" altLang="en-US" dirty="0"/>
              <a:t>数据的产生呢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zh-CN" altLang="en-US" dirty="0"/>
              <a:t>如果增量了一年，最后一天计算数据呢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</a:t>
            </a:r>
            <a:endParaRPr kumimoji="1" lang="en-US" altLang="zh-CN" dirty="0"/>
          </a:p>
          <a:p>
            <a:r>
              <a:rPr kumimoji="1" lang="zh-CN" altLang="en-US" dirty="0"/>
              <a:t>并行计算</a:t>
            </a:r>
            <a:endParaRPr kumimoji="1" lang="en-US" altLang="zh-CN" dirty="0"/>
          </a:p>
          <a:p>
            <a:r>
              <a:rPr kumimoji="1" lang="zh-CN" altLang="en-US" dirty="0"/>
              <a:t>计算向数据移动</a:t>
            </a:r>
            <a:endParaRPr kumimoji="1" lang="en-US" altLang="zh-CN" dirty="0"/>
          </a:p>
          <a:p>
            <a:r>
              <a:rPr kumimoji="1" lang="zh-CN" altLang="en-US" dirty="0"/>
              <a:t>数据本地化读取</a:t>
            </a:r>
            <a:endParaRPr kumimoji="1" lang="en-US" altLang="zh-CN" dirty="0"/>
          </a:p>
          <a:p>
            <a:r>
              <a:rPr kumimoji="1" lang="zh-CN" altLang="en-US" dirty="0"/>
              <a:t>以上这些点是学习大数据技术时需要关心的重点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之父</a:t>
            </a:r>
            <a:r>
              <a:rPr kumimoji="1" lang="en-US" altLang="zh-CN" dirty="0"/>
              <a:t>Doug Cutting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445770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836" y="1988840"/>
            <a:ext cx="4527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的发音是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hædu:p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Cutting</a:t>
            </a:r>
            <a:r>
              <a:rPr lang="zh-CN" altLang="en-US" sz="2400" dirty="0"/>
              <a:t>儿子对玩具小象的昵称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 err="1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Lucene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Avro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Hadoop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的时间简史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796" y="1988840"/>
            <a:ext cx="11377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《The Google File System 》 2003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《MapReduce: Simplified Data Processing on Large Clusters》 2004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《</a:t>
            </a:r>
            <a:r>
              <a:rPr lang="en-US" altLang="zh-CN" dirty="0" err="1"/>
              <a:t>Bigtable</a:t>
            </a:r>
            <a:r>
              <a:rPr lang="en-US" altLang="zh-CN" dirty="0"/>
              <a:t>: A Distributed Storage System for Structured Data》 2006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由 </a:t>
            </a:r>
            <a:r>
              <a:rPr lang="en-US" altLang="zh-CN" dirty="0"/>
              <a:t>Apache Software Foundation </a:t>
            </a:r>
            <a:r>
              <a:rPr lang="zh-CN" altLang="en-US" dirty="0"/>
              <a:t>于 </a:t>
            </a:r>
            <a:r>
              <a:rPr lang="en-US" altLang="zh-CN" dirty="0"/>
              <a:t>2005 </a:t>
            </a:r>
            <a:r>
              <a:rPr lang="zh-CN" altLang="en-US" dirty="0"/>
              <a:t>年秋天作为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 err="1"/>
              <a:t>Nutch</a:t>
            </a:r>
            <a:r>
              <a:rPr lang="zh-CN" altLang="en-US" dirty="0"/>
              <a:t>的一部分正式引入。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2006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月份，</a:t>
            </a:r>
            <a:r>
              <a:rPr lang="en-US" altLang="zh-CN" dirty="0"/>
              <a:t>Map/Reduce </a:t>
            </a:r>
            <a:r>
              <a:rPr lang="zh-CN" altLang="en-US" dirty="0"/>
              <a:t>和 </a:t>
            </a:r>
            <a:r>
              <a:rPr lang="en-US" altLang="zh-CN" dirty="0" err="1"/>
              <a:t>Nutch</a:t>
            </a:r>
            <a:r>
              <a:rPr lang="en-US" altLang="zh-CN" dirty="0"/>
              <a:t> Distributed File System (NDFS) </a:t>
            </a:r>
            <a:r>
              <a:rPr lang="zh-CN" altLang="en-US" dirty="0"/>
              <a:t>分别被纳入称为 </a:t>
            </a:r>
            <a:r>
              <a:rPr lang="en-US" altLang="zh-CN" dirty="0"/>
              <a:t>Hadoop </a:t>
            </a:r>
            <a:r>
              <a:rPr lang="zh-CN" altLang="en-US" dirty="0"/>
              <a:t>的项目中。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Cloudera</a:t>
            </a:r>
            <a:r>
              <a:rPr lang="zh-CN" altLang="en-US" dirty="0"/>
              <a:t>公司在</a:t>
            </a:r>
            <a:r>
              <a:rPr lang="en-US" altLang="zh-CN" dirty="0"/>
              <a:t>2008</a:t>
            </a:r>
            <a:r>
              <a:rPr lang="zh-CN" altLang="en-US" dirty="0"/>
              <a:t>年开始提供基于</a:t>
            </a:r>
            <a:r>
              <a:rPr lang="en-US" altLang="zh-CN" dirty="0"/>
              <a:t>Hadoop</a:t>
            </a:r>
            <a:r>
              <a:rPr lang="zh-CN" altLang="en-US" dirty="0"/>
              <a:t>的软件和服务。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hadoop-2.6.5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hadoop-3.0.0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/>
              <a:t>hadoop.apache.org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生态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8424936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The project includes these modules: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Hadoop Common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Hadoop Distributed File System (HDFS™)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Hadoop YARN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Hadoop MapReduce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Other Hadoop-related projects at Apache include: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Ambari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Avro™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Cassandra™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Chukwa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HBase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Hive™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Mahout™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Pig™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Spark™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Tez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ZooKeeper</a:t>
            </a:r>
            <a:r>
              <a:rPr kumimoji="1" lang="en-US" altLang="zh-CN" dirty="0"/>
              <a:t>™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大数据生态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5076190" cy="4267200"/>
          </a:xfrm>
        </p:spPr>
      </p:pic>
      <p:sp>
        <p:nvSpPr>
          <p:cNvPr id="6" name="文本框 5"/>
          <p:cNvSpPr txBox="1"/>
          <p:nvPr/>
        </p:nvSpPr>
        <p:spPr>
          <a:xfrm>
            <a:off x="5806380" y="184482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hlinkClick r:id="rId2"/>
              </a:rPr>
              <a:t>www.cloudera.com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Cloudera’s Distribution Including Apache Hadoop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CDH is the most </a:t>
            </a:r>
            <a:r>
              <a:rPr kumimoji="1" lang="en-US" altLang="zh-CN" sz="2000" dirty="0" err="1"/>
              <a:t>complete,tested</a:t>
            </a:r>
            <a:r>
              <a:rPr kumimoji="1" lang="en-US" altLang="zh-CN" sz="2000" dirty="0"/>
              <a:t>, and popular distribution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Apache Hadoop and related projects.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pt-BR" altLang="zh-CN" sz="2000" dirty="0"/>
              <a:t>hadoop-2.6.0+cdh5.16.1</a:t>
            </a:r>
            <a:endParaRPr lang="pt-BR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/>
              <a:t>hbase-1.2.0+cdh5.16.1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/>
              <a:t>hive-1.1.0+cdh5.16.1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/>
              <a:t>spark-1.6.0+cdh5.16.1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千里之行，始于足下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启蒙很重要！</a:t>
            </a:r>
            <a:endParaRPr kumimoji="1" lang="en-US" altLang="zh-CN" dirty="0"/>
          </a:p>
          <a:p>
            <a:r>
              <a:rPr kumimoji="1" lang="zh-CN" altLang="en-US" dirty="0"/>
              <a:t>分治思想</a:t>
            </a:r>
            <a:endParaRPr kumimoji="1" lang="en-US" altLang="zh-CN" dirty="0"/>
          </a:p>
          <a:p>
            <a:r>
              <a:rPr kumimoji="1" lang="zh-CN" altLang="en-US" dirty="0"/>
              <a:t>单机处理大数据问题</a:t>
            </a:r>
            <a:endParaRPr kumimoji="1" lang="en-US" altLang="zh-CN" dirty="0"/>
          </a:p>
          <a:p>
            <a:r>
              <a:rPr kumimoji="1" lang="zh-CN" altLang="en-US" dirty="0"/>
              <a:t>集群分布式处理大数据的辩证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我有一万个元素（比如数字或单词）需要存储？</a:t>
            </a:r>
            <a:endParaRPr kumimoji="1" lang="en-US" altLang="zh-CN" dirty="0"/>
          </a:p>
          <a:p>
            <a:r>
              <a:rPr kumimoji="1" lang="zh-CN" altLang="en-US" dirty="0"/>
              <a:t>如果查找某一个元素，最简单的遍历方式复杂的是多少？</a:t>
            </a:r>
            <a:endParaRPr kumimoji="1" lang="en-US" altLang="zh-CN" dirty="0"/>
          </a:p>
          <a:p>
            <a:r>
              <a:rPr kumimoji="1" lang="zh-CN" altLang="en-US" dirty="0"/>
              <a:t>如果我期望复杂度是</a:t>
            </a:r>
            <a:r>
              <a:rPr kumimoji="1" lang="en-US" altLang="zh-CN" dirty="0"/>
              <a:t>O(4)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208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0618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6"/>
            <a:endCxn id="3" idx="2"/>
          </p:cNvCxnSpPr>
          <p:nvPr/>
        </p:nvCxnSpPr>
        <p:spPr>
          <a:xfrm>
            <a:off x="371814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9826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6236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6"/>
            <a:endCxn id="7" idx="2"/>
          </p:cNvCxnSpPr>
          <p:nvPr/>
        </p:nvCxnSpPr>
        <p:spPr>
          <a:xfrm>
            <a:off x="537433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6"/>
          </p:cNvCxnSpPr>
          <p:nvPr/>
        </p:nvCxnSpPr>
        <p:spPr>
          <a:xfrm>
            <a:off x="454624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2646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0" idx="6"/>
            <a:endCxn id="11" idx="2"/>
          </p:cNvCxnSpPr>
          <p:nvPr/>
        </p:nvCxnSpPr>
        <p:spPr>
          <a:xfrm>
            <a:off x="623842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1854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8264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4" idx="6"/>
            <a:endCxn id="15" idx="2"/>
          </p:cNvCxnSpPr>
          <p:nvPr/>
        </p:nvCxnSpPr>
        <p:spPr>
          <a:xfrm>
            <a:off x="789461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06652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626468" y="2953397"/>
            <a:ext cx="914400" cy="612648"/>
          </a:xfrm>
          <a:prstGeom prst="wedgeRoundRectCallout">
            <a:avLst>
              <a:gd name="adj1" fmla="val 93091"/>
              <a:gd name="adj2" fmla="val -17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9359646" y="2697599"/>
            <a:ext cx="1415286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95039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14492" y="150569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9" idx="6"/>
            <a:endCxn id="20" idx="2"/>
          </p:cNvCxnSpPr>
          <p:nvPr/>
        </p:nvCxnSpPr>
        <p:spPr>
          <a:xfrm>
            <a:off x="6526460" y="1786758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606580" y="1491755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7067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3" idx="6"/>
            <a:endCxn id="24" idx="2"/>
          </p:cNvCxnSpPr>
          <p:nvPr/>
        </p:nvCxnSpPr>
        <p:spPr>
          <a:xfrm>
            <a:off x="8182644" y="1779787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354552" y="179372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5039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14492" y="234888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526460" y="262994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06580" y="233493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47067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8182644" y="262297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354552" y="263691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5039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14492" y="318651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526460" y="346758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06580" y="317257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7067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182644" y="346060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354552" y="347455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95039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14492" y="402970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526460" y="431076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06580" y="401576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067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182644" y="430379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354552" y="431773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可选流程 46"/>
          <p:cNvSpPr/>
          <p:nvPr/>
        </p:nvSpPr>
        <p:spPr>
          <a:xfrm>
            <a:off x="4798268" y="1413549"/>
            <a:ext cx="648072" cy="75268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8" name="可选流程 47"/>
          <p:cNvSpPr/>
          <p:nvPr/>
        </p:nvSpPr>
        <p:spPr>
          <a:xfrm>
            <a:off x="4798268" y="2294986"/>
            <a:ext cx="648072" cy="6617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798268" y="3123229"/>
            <a:ext cx="648072" cy="68340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可选流程 49"/>
          <p:cNvSpPr/>
          <p:nvPr/>
        </p:nvSpPr>
        <p:spPr>
          <a:xfrm>
            <a:off x="4798268" y="3951974"/>
            <a:ext cx="648072" cy="71757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7" idx="3"/>
            <a:endCxn id="19" idx="2"/>
          </p:cNvCxnSpPr>
          <p:nvPr/>
        </p:nvCxnSpPr>
        <p:spPr>
          <a:xfrm flipV="1">
            <a:off x="5446340" y="1786758"/>
            <a:ext cx="504056" cy="31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8" idx="3"/>
            <a:endCxn id="26" idx="2"/>
          </p:cNvCxnSpPr>
          <p:nvPr/>
        </p:nvCxnSpPr>
        <p:spPr>
          <a:xfrm>
            <a:off x="5446340" y="2625844"/>
            <a:ext cx="504056" cy="40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9" idx="3"/>
            <a:endCxn id="33" idx="2"/>
          </p:cNvCxnSpPr>
          <p:nvPr/>
        </p:nvCxnSpPr>
        <p:spPr>
          <a:xfrm>
            <a:off x="5446340" y="3464930"/>
            <a:ext cx="504056" cy="26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0" idx="3"/>
            <a:endCxn id="40" idx="2"/>
          </p:cNvCxnSpPr>
          <p:nvPr/>
        </p:nvCxnSpPr>
        <p:spPr>
          <a:xfrm>
            <a:off x="5446340" y="4310763"/>
            <a:ext cx="504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1495029" y="1454501"/>
            <a:ext cx="914400" cy="612648"/>
          </a:xfrm>
          <a:prstGeom prst="wedgeRoundRectCallout">
            <a:avLst>
              <a:gd name="adj1" fmla="val 27268"/>
              <a:gd name="adj2" fmla="val 9839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0" name="进程 69"/>
          <p:cNvSpPr/>
          <p:nvPr/>
        </p:nvSpPr>
        <p:spPr>
          <a:xfrm>
            <a:off x="1485900" y="2643883"/>
            <a:ext cx="2592288" cy="542636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X.hashCode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/>
              <a:t>2500</a:t>
            </a:r>
            <a:r>
              <a:rPr kumimoji="1" lang="zh-CN" altLang="en-US" sz="1600"/>
              <a:t>    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1" name="圆角矩形标注 80"/>
          <p:cNvSpPr/>
          <p:nvPr/>
        </p:nvSpPr>
        <p:spPr>
          <a:xfrm>
            <a:off x="9584642" y="2873224"/>
            <a:ext cx="1406313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O(4)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分而治之的思想很重要，出现在了很多地方。</a:t>
            </a:r>
            <a:endParaRPr kumimoji="1" lang="en-US" altLang="zh-CN" dirty="0"/>
          </a:p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r>
              <a:rPr kumimoji="1" lang="en-US" altLang="zh-CN" dirty="0" err="1"/>
              <a:t>ElasticSearch</a:t>
            </a:r>
            <a:endParaRPr kumimoji="1" lang="en-US" altLang="zh-CN" dirty="0"/>
          </a:p>
          <a:p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生态无处不在！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单机处理大数据问题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有一个非常大的文本文件，里面有很多很多的行，只有</a:t>
            </a:r>
            <a:r>
              <a:rPr kumimoji="1" lang="zh-CN" altLang="en-US" dirty="0">
                <a:solidFill>
                  <a:srgbClr val="FF0000"/>
                </a:solidFill>
              </a:rPr>
              <a:t>两行</a:t>
            </a:r>
            <a:r>
              <a:rPr kumimoji="1" lang="zh-CN" altLang="en-US" dirty="0"/>
              <a:t>一样，它们出现在未知的位置，需要查找到它们。</a:t>
            </a:r>
            <a:endParaRPr kumimoji="1" lang="en-US" altLang="zh-CN" dirty="0"/>
          </a:p>
          <a:p>
            <a:r>
              <a:rPr kumimoji="1" lang="zh-CN" altLang="en-US" dirty="0"/>
              <a:t>单机，而且可用的内存很少，也就几十兆。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58308" y="1196752"/>
            <a:ext cx="1224136" cy="367240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  <a:endParaRPr kumimoji="1" lang="en-US" altLang="zh-CN" dirty="0"/>
          </a:p>
          <a:p>
            <a:pPr algn="ctr"/>
            <a:r>
              <a:rPr kumimoji="1" lang="en-US" altLang="zh-CN"/>
              <a:t>1TB</a:t>
            </a:r>
            <a:endParaRPr kumimoji="1" lang="en-US" altLang="zh-CN"/>
          </a:p>
          <a:p>
            <a:pPr algn="ctr"/>
            <a:r>
              <a:rPr kumimoji="1" lang="en-US" altLang="zh-CN"/>
              <a:t>2000</a:t>
            </a:r>
            <a:r>
              <a:rPr kumimoji="1" lang="zh-CN" altLang="en-US"/>
              <a:t>秒</a:t>
            </a:r>
            <a:endParaRPr kumimoji="1" lang="en-US" altLang="zh-CN"/>
          </a:p>
          <a:p>
            <a:pPr algn="ctr"/>
            <a:r>
              <a:rPr kumimoji="1" lang="en-US" altLang="zh-CN"/>
              <a:t>30</a:t>
            </a:r>
            <a:r>
              <a:rPr kumimoji="1" lang="zh-CN" altLang="en-US"/>
              <a:t>分钟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742484" y="1167800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内存压力很小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0331856" y="1196752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0331856" y="2124451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10342884" y="3052150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0342884" y="4005064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3772" y="1196752"/>
            <a:ext cx="4680520" cy="389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假设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速度是</a:t>
            </a:r>
            <a:r>
              <a:rPr kumimoji="1" lang="en-US" altLang="zh-CN" sz="2400" dirty="0"/>
              <a:t>500MB</a:t>
            </a:r>
            <a:r>
              <a:rPr kumimoji="1" lang="zh-CN" altLang="en-US" sz="2400" dirty="0"/>
              <a:t>每秒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dirty="0"/>
              <a:t>1T</a:t>
            </a:r>
            <a:r>
              <a:rPr kumimoji="1" lang="zh-CN" altLang="en-US" sz="2400" dirty="0"/>
              <a:t>文件读取一遍需要约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分钟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循环遍历需要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次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分治思想可以使时间为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次</a:t>
            </a:r>
            <a:r>
              <a:rPr kumimoji="1" lang="en-US" altLang="zh-CN" sz="2400" dirty="0" err="1"/>
              <a:t>io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/>
              <a:t>思考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如果让时间变为分钟、秒级别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95042" y="5576935"/>
            <a:ext cx="50289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小贴士：内存寻址比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寻址快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万倍</a:t>
            </a:r>
            <a:endParaRPr kumimoji="1" lang="zh-CN" altLang="en-US" sz="2400" dirty="0"/>
          </a:p>
        </p:txBody>
      </p:sp>
      <p:sp>
        <p:nvSpPr>
          <p:cNvPr id="10" name="右箭头 2"/>
          <p:cNvSpPr/>
          <p:nvPr/>
        </p:nvSpPr>
        <p:spPr>
          <a:xfrm>
            <a:off x="6742484" y="2502802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endParaRPr kumimoji="1" lang="en-US" altLang="zh-CN" dirty="0"/>
          </a:p>
        </p:txBody>
      </p:sp>
      <p:sp>
        <p:nvSpPr>
          <p:cNvPr id="11" name="右箭头 2"/>
          <p:cNvSpPr/>
          <p:nvPr/>
        </p:nvSpPr>
        <p:spPr>
          <a:xfrm>
            <a:off x="6736116" y="3589658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50M  sort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092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6220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8348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  <a:p>
            <a:pPr algn="ctr"/>
            <a:r>
              <a:rPr lang="en-US" altLang="zh-CN"/>
              <a:t>8</a:t>
            </a:r>
            <a:endParaRPr lang="en-US" altLang="zh-CN"/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1428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3556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5684" y="220486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596" y="177281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1904</Words>
  <Application>WPS 演示</Application>
  <PresentationFormat>自定义</PresentationFormat>
  <Paragraphs>223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Microsoft YaHei UI</vt:lpstr>
      <vt:lpstr>苹方-简</vt:lpstr>
      <vt:lpstr>微软雅黑 Light</vt:lpstr>
      <vt:lpstr>Consolas</vt:lpstr>
      <vt:lpstr>微软雅黑</vt:lpstr>
      <vt:lpstr>汉仪旗黑</vt:lpstr>
      <vt:lpstr>宋体</vt:lpstr>
      <vt:lpstr>Arial Unicode MS</vt:lpstr>
      <vt:lpstr>黑体</vt:lpstr>
      <vt:lpstr>汉仪中黑KW</vt:lpstr>
      <vt:lpstr>汉仪书宋二KW</vt:lpstr>
      <vt:lpstr>黑板 16 x 9</vt:lpstr>
      <vt:lpstr>01 大数据 启蒙</vt:lpstr>
      <vt:lpstr>千里之行，始于足下</vt:lpstr>
      <vt:lpstr>分治思想</vt:lpstr>
      <vt:lpstr>PowerPoint 演示文稿</vt:lpstr>
      <vt:lpstr>PowerPoint 演示文稿</vt:lpstr>
      <vt:lpstr>分治思想</vt:lpstr>
      <vt:lpstr>单机处理大数据问题</vt:lpstr>
      <vt:lpstr>PowerPoint 演示文稿</vt:lpstr>
      <vt:lpstr>PowerPoint 演示文稿</vt:lpstr>
      <vt:lpstr>PowerPoint 演示文稿</vt:lpstr>
      <vt:lpstr>集群分布式处理大数据的辩证</vt:lpstr>
      <vt:lpstr>结论</vt:lpstr>
      <vt:lpstr>Hadoop之父Doug Cutting</vt:lpstr>
      <vt:lpstr>Hadoop的时间简史</vt:lpstr>
      <vt:lpstr>Hadoop项目/生态</vt:lpstr>
      <vt:lpstr>大数据生态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</cp:lastModifiedBy>
  <cp:revision>232</cp:revision>
  <dcterms:created xsi:type="dcterms:W3CDTF">2021-06-10T13:00:29Z</dcterms:created>
  <dcterms:modified xsi:type="dcterms:W3CDTF">2021-06-10T13:00:29Z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2052-3.4.1.5291</vt:lpwstr>
  </property>
</Properties>
</file>