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3" r:id="rId4"/>
    <p:sldId id="294" r:id="rId5"/>
    <p:sldId id="258" r:id="rId6"/>
    <p:sldId id="259" r:id="rId7"/>
    <p:sldId id="296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9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0" r:id="rId24"/>
    <p:sldId id="278" r:id="rId25"/>
    <p:sldId id="279" r:id="rId26"/>
    <p:sldId id="280" r:id="rId27"/>
    <p:sldId id="281" r:id="rId28"/>
    <p:sldId id="286" r:id="rId29"/>
    <p:sldId id="283" r:id="rId30"/>
    <p:sldId id="292" r:id="rId31"/>
    <p:sldId id="307" r:id="rId32"/>
    <p:sldId id="285" r:id="rId33"/>
    <p:sldId id="287" r:id="rId34"/>
    <p:sldId id="288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29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13" autoAdjust="0"/>
    <p:restoredTop sz="83450" autoAdjust="0"/>
  </p:normalViewPr>
  <p:slideViewPr>
    <p:cSldViewPr snapToGrid="0">
      <p:cViewPr varScale="1">
        <p:scale>
          <a:sx n="96" d="100"/>
          <a:sy n="96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178B-4F72-485C-88DF-82524958DA2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58F90-8AF7-41DD-A3E6-CC87CE447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1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最早的是一些基于辞典、基于规则的方法  </a:t>
            </a:r>
            <a:endParaRPr lang="en-US" altLang="zh-CN" dirty="0" smtClean="0"/>
          </a:p>
          <a:p>
            <a:r>
              <a:rPr lang="zh-CN" altLang="en-US" dirty="0" smtClean="0"/>
              <a:t>传统的机器学习方法</a:t>
            </a:r>
            <a:r>
              <a:rPr lang="zh-CN" altLang="en-US" baseline="0" dirty="0" smtClean="0"/>
              <a:t>   </a:t>
            </a:r>
            <a:r>
              <a:rPr lang="en-US" altLang="zh-CN" baseline="0" dirty="0" smtClean="0"/>
              <a:t>  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这 生成式有向图模型，对联合分布进行建模求解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p(x, y)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MEMM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最大熵马尔可夫模型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CRF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自从深度学习火了，利用深度神经网络强大的拟合性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能够实现特征的自动提取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最近的一年在基于神经网络结构的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研究上，主要集中在两个方面：一是使用流行的注意力机制来提高模型效果（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Mechanism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），二是针对少量标注训练数据进行的一些研究。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4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4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2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2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0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 </a:t>
            </a:r>
            <a:r>
              <a:rPr lang="zh-CN" altLang="en-US" dirty="0" smtClean="0"/>
              <a:t>谓语形容词   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花很 红</a:t>
            </a:r>
            <a:r>
              <a:rPr lang="en-US" altLang="zh-CN" dirty="0" smtClean="0"/>
              <a:t>VA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VC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系动词  </a:t>
            </a:r>
            <a:r>
              <a:rPr lang="en-US" altLang="zh-CN" baseline="0" dirty="0" smtClean="0"/>
              <a:t>		</a:t>
            </a:r>
            <a:r>
              <a:rPr lang="zh-CN" altLang="en-US" baseline="0" dirty="0" smtClean="0"/>
              <a:t>“是  为  ”</a:t>
            </a:r>
            <a:endParaRPr lang="en-US" altLang="zh-CN" baseline="0" dirty="0" smtClean="0"/>
          </a:p>
          <a:p>
            <a:r>
              <a:rPr lang="en-US" altLang="zh-CN" baseline="0" dirty="0" smtClean="0"/>
              <a:t>VE </a:t>
            </a:r>
            <a:r>
              <a:rPr lang="zh-CN" altLang="en-US" baseline="0" dirty="0" smtClean="0"/>
              <a:t>作为主要动词 </a:t>
            </a:r>
            <a:r>
              <a:rPr lang="en-US" altLang="zh-CN" baseline="0" dirty="0" smtClean="0"/>
              <a:t>	</a:t>
            </a:r>
            <a:r>
              <a:rPr lang="zh-CN" altLang="en-US" baseline="0" dirty="0" smtClean="0"/>
              <a:t>“有” “无”</a:t>
            </a:r>
            <a:endParaRPr lang="en-US" altLang="zh-CN" baseline="0" dirty="0" smtClean="0"/>
          </a:p>
          <a:p>
            <a:r>
              <a:rPr lang="en-US" altLang="zh-CN" baseline="0" dirty="0" smtClean="0"/>
              <a:t>VV </a:t>
            </a:r>
            <a:r>
              <a:rPr lang="zh-CN" altLang="en-US" baseline="0" dirty="0" smtClean="0"/>
              <a:t>其他动词</a:t>
            </a:r>
            <a:r>
              <a:rPr lang="en-US" altLang="zh-CN" baseline="0" dirty="0" smtClean="0"/>
              <a:t>		</a:t>
            </a:r>
            <a:r>
              <a:rPr lang="zh-CN" altLang="en-US" baseline="0" dirty="0" smtClean="0"/>
              <a:t>走、可能、喜欢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6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DT  </a:t>
            </a:r>
            <a:r>
              <a:rPr lang="zh-CN" altLang="en-US" dirty="0" smtClean="0"/>
              <a:t>限定词</a:t>
            </a:r>
            <a:endParaRPr lang="en-US" altLang="zh-CN" dirty="0" smtClean="0"/>
          </a:p>
          <a:p>
            <a:r>
              <a:rPr lang="en-US" altLang="zh-CN" dirty="0" smtClean="0"/>
              <a:t>JJ  </a:t>
            </a:r>
            <a:r>
              <a:rPr lang="zh-CN" altLang="en-US" dirty="0" smtClean="0"/>
              <a:t>除名词之外的名词修饰语</a:t>
            </a:r>
            <a:endParaRPr lang="en-US" altLang="zh-CN" dirty="0" smtClean="0"/>
          </a:p>
          <a:p>
            <a:r>
              <a:rPr lang="en-US" altLang="zh-CN" dirty="0" smtClean="0"/>
              <a:t>NN </a:t>
            </a:r>
            <a:r>
              <a:rPr lang="zh-CN" altLang="en-US" dirty="0" smtClean="0"/>
              <a:t>普通名词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VBD,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动词（过去时态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9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5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成对马尔可夫性（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pairwise Markov property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设无向图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中的任意两个没有边连接的节点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，其他所有节点为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，成对马尔可夫性指：给定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YOYO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的条件下，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YuYu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YvYv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条件独立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局部马尔可夫性（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设无向图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的任一节点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有边相连的所有节点，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外的其他所有节点，局部马尔可夫性指：给定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YWYW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的条件下，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YvYv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YOYO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条件独立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全局马尔可夫性（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设节点集合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是在无向图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中被节点集合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分开的任意节点集合，全局马尔可夫性指：给定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YCYC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的条件下，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YAYA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YBYB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条件独立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1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P(Y)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为这些随机变量的分布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2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P(Y)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为这些随机变量的分布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是一个最大团  上随机变量们的联合概率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8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称为规范化因子，对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的所有可能取值求和，从而保证了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P(Y)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是一个概率分布。要求势函数严格正，通常定义为指数函数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为特征函数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8F90-8AF7-41DD-A3E6-CC87CE44759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4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9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8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9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2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2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5BBD-07AC-46BF-A3C5-6995ABC5C29D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C988-F8BB-4F5F-8DEA-4C9692BC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9999" y="1998503"/>
            <a:ext cx="5548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ea typeface="Microsoft YaHei" panose="020B0503020204020204" pitchFamily="34" charset="-122"/>
              </a:rPr>
              <a:t>NLP</a:t>
            </a:r>
            <a:r>
              <a:rPr lang="zh-CN" altLang="en-US" sz="5400" dirty="0" smtClean="0">
                <a:ea typeface="Microsoft YaHei" panose="020B0503020204020204" pitchFamily="34" charset="-122"/>
              </a:rPr>
              <a:t>序列标注任务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45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59242"/>
              </p:ext>
            </p:extLst>
          </p:nvPr>
        </p:nvGraphicFramePr>
        <p:xfrm>
          <a:off x="2686985" y="152398"/>
          <a:ext cx="7295216" cy="6705602"/>
        </p:xfrm>
        <a:graphic>
          <a:graphicData uri="http://schemas.openxmlformats.org/drawingml/2006/table">
            <a:tbl>
              <a:tblPr/>
              <a:tblGrid>
                <a:gridCol w="1430883">
                  <a:extLst>
                    <a:ext uri="{9D8B030D-6E8A-4147-A177-3AD203B41FA5}">
                      <a16:colId xmlns:a16="http://schemas.microsoft.com/office/drawing/2014/main" val="2095870656"/>
                    </a:ext>
                  </a:extLst>
                </a:gridCol>
                <a:gridCol w="3432594">
                  <a:extLst>
                    <a:ext uri="{9D8B030D-6E8A-4147-A177-3AD203B41FA5}">
                      <a16:colId xmlns:a16="http://schemas.microsoft.com/office/drawing/2014/main" val="3007179905"/>
                    </a:ext>
                  </a:extLst>
                </a:gridCol>
                <a:gridCol w="2431739">
                  <a:extLst>
                    <a:ext uri="{9D8B030D-6E8A-4147-A177-3AD203B41FA5}">
                      <a16:colId xmlns:a16="http://schemas.microsoft.com/office/drawing/2014/main" val="928871858"/>
                    </a:ext>
                  </a:extLst>
                </a:gridCol>
              </a:tblGrid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</a:rPr>
                        <a:t>标记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英语解释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中文解释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4807"/>
                  </a:ext>
                </a:extLst>
              </a:tr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</a:rPr>
                        <a:t>ADJP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Adjective phrase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形容词短语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99914"/>
                  </a:ext>
                </a:extLst>
              </a:tr>
              <a:tr h="588390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</a:rPr>
                        <a:t>ADVP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Adverbial phrase headed by AD (adverb)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由副词开头的副词短语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25065"/>
                  </a:ext>
                </a:extLst>
              </a:tr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CLP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Classifier phrase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量词短语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45443"/>
                  </a:ext>
                </a:extLst>
              </a:tr>
              <a:tr h="37824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</a:rPr>
                        <a:t>CP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Clause headed by C (</a:t>
                      </a:r>
                      <a:r>
                        <a:rPr lang="en-US" sz="1600" b="0" dirty="0" err="1">
                          <a:solidFill>
                            <a:srgbClr val="4F4F4F"/>
                          </a:solidFill>
                          <a:effectLst/>
                        </a:rPr>
                        <a:t>complementizer</a:t>
                      </a:r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)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由补语引导的补语从句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3661"/>
                  </a:ext>
                </a:extLst>
              </a:tr>
              <a:tr h="37824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DNP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Phrase formed by “XP+DEG”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91661"/>
                  </a:ext>
                </a:extLst>
              </a:tr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DP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kern="1200" dirty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 phrase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限定词短语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217156"/>
                  </a:ext>
                </a:extLst>
              </a:tr>
              <a:tr h="37824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DVP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Phrase formed by “XP+DEV”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72455"/>
                  </a:ext>
                </a:extLst>
              </a:tr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FRAG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fragment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  <a:r>
                        <a:rPr lang="zh-CN" altLang="en-US" sz="1600" b="0" dirty="0" smtClean="0">
                          <a:solidFill>
                            <a:srgbClr val="4F4F4F"/>
                          </a:solidFill>
                          <a:effectLst/>
                        </a:rPr>
                        <a:t>片段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41185"/>
                  </a:ext>
                </a:extLst>
              </a:tr>
              <a:tr h="588390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IP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Simple clause headed by I (INFL </a:t>
                      </a:r>
                      <a:r>
                        <a:rPr lang="en-US" sz="1600" b="0" dirty="0" err="1">
                          <a:solidFill>
                            <a:srgbClr val="4F4F4F"/>
                          </a:solidFill>
                          <a:effectLst/>
                        </a:rPr>
                        <a:t>或其曲折成分</a:t>
                      </a:r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)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  <a:r>
                        <a:rPr lang="zh-CN" altLang="en-US" sz="1600" b="0" dirty="0" smtClean="0">
                          <a:solidFill>
                            <a:srgbClr val="4F4F4F"/>
                          </a:solidFill>
                          <a:effectLst/>
                        </a:rPr>
                        <a:t>简单句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780099"/>
                  </a:ext>
                </a:extLst>
              </a:tr>
              <a:tr h="37824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LCP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Phrase formed by “XP+LC”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LC 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位置词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752"/>
                  </a:ext>
                </a:extLst>
              </a:tr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LST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List marker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列表标记，如“</a:t>
                      </a:r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--”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30909"/>
                  </a:ext>
                </a:extLst>
              </a:tr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</a:rPr>
                        <a:t>NP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Noun phrase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名词短语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67900"/>
                  </a:ext>
                </a:extLst>
              </a:tr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PP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Preposition phrase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介词短语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18892"/>
                  </a:ext>
                </a:extLst>
              </a:tr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PRN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Parenthetical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括号中的，插入的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91201"/>
                  </a:ext>
                </a:extLst>
              </a:tr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QP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Quantifier phrase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量词短语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10289"/>
                  </a:ext>
                </a:extLst>
              </a:tr>
              <a:tr h="37824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</a:rPr>
                        <a:t>UCP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unidentical coordination phrase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非对等同位语短语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374782"/>
                  </a:ext>
                </a:extLst>
              </a:tr>
              <a:tr h="33069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</a:rPr>
                        <a:t>VP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Verb phrase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动词短语</a:t>
                      </a:r>
                    </a:p>
                  </a:txBody>
                  <a:tcPr marL="34534" marR="34534" marT="34534" marB="34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6094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06472" y="1698171"/>
            <a:ext cx="492443" cy="28139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 smtClean="0"/>
              <a:t>CTB </a:t>
            </a:r>
            <a:r>
              <a:rPr lang="zh-CN" altLang="en-US" sz="2000" dirty="0" smtClean="0"/>
              <a:t>汉语短语类别表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40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0956" y="624225"/>
            <a:ext cx="4418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ea typeface="Microsoft YaHei" panose="020B0503020204020204" pitchFamily="34" charset="-122"/>
              </a:rPr>
              <a:t>语义块的抽取方法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13" y="1594756"/>
            <a:ext cx="7473296" cy="31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8349" y="1019879"/>
            <a:ext cx="24133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Microsoft YaHei" panose="020B0503020204020204" pitchFamily="34" charset="-122"/>
              </a:rPr>
              <a:t>命名实体识别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960684" y="2154115"/>
            <a:ext cx="8581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命名实体识别</a:t>
            </a:r>
            <a:r>
              <a:rPr lang="en-US" altLang="zh-CN" sz="2000" dirty="0" smtClean="0"/>
              <a:t>(Named Entity Recognition, NER)</a:t>
            </a:r>
            <a:r>
              <a:rPr lang="zh-CN" altLang="en-US" sz="2000" dirty="0" smtClean="0"/>
              <a:t>，又称为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专名识别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，其主要任务是对于一篇待处理的文本，识别出其中出现的</a:t>
            </a:r>
            <a:r>
              <a:rPr lang="zh-CN" altLang="en-US" sz="2000" dirty="0" smtClean="0">
                <a:solidFill>
                  <a:srgbClr val="C00000"/>
                </a:solidFill>
              </a:rPr>
              <a:t>人名</a:t>
            </a:r>
            <a:r>
              <a:rPr lang="en-US" altLang="zh-CN" sz="2000" dirty="0" smtClean="0">
                <a:solidFill>
                  <a:srgbClr val="C00000"/>
                </a:solidFill>
              </a:rPr>
              <a:t>(Person)</a:t>
            </a:r>
            <a:r>
              <a:rPr lang="zh-CN" altLang="en-US" sz="2000" dirty="0" smtClean="0">
                <a:solidFill>
                  <a:srgbClr val="C00000"/>
                </a:solidFill>
              </a:rPr>
              <a:t>、地名</a:t>
            </a:r>
            <a:r>
              <a:rPr lang="en-US" altLang="zh-CN" sz="2000" dirty="0" smtClean="0">
                <a:solidFill>
                  <a:srgbClr val="C00000"/>
                </a:solidFill>
              </a:rPr>
              <a:t>(Location)</a:t>
            </a:r>
            <a:r>
              <a:rPr lang="zh-CN" altLang="en-US" sz="2000" dirty="0" smtClean="0">
                <a:solidFill>
                  <a:srgbClr val="C00000"/>
                </a:solidFill>
              </a:rPr>
              <a:t>、组织机构名</a:t>
            </a:r>
            <a:r>
              <a:rPr lang="en-US" altLang="zh-CN" sz="2000" dirty="0" smtClean="0">
                <a:solidFill>
                  <a:srgbClr val="C00000"/>
                </a:solidFill>
              </a:rPr>
              <a:t>(Organization)</a:t>
            </a:r>
            <a:r>
              <a:rPr lang="zh-CN" altLang="en-US" sz="2000" dirty="0" smtClean="0"/>
              <a:t>、日期</a:t>
            </a:r>
            <a:r>
              <a:rPr lang="en-US" altLang="zh-CN" sz="2000" dirty="0" smtClean="0"/>
              <a:t>(Data)</a:t>
            </a:r>
            <a:r>
              <a:rPr lang="zh-CN" altLang="en-US" sz="2000" dirty="0" smtClean="0"/>
              <a:t>、时间</a:t>
            </a:r>
            <a:r>
              <a:rPr lang="en-US" altLang="zh-CN" sz="2000" dirty="0" smtClean="0"/>
              <a:t>(Time)</a:t>
            </a:r>
            <a:r>
              <a:rPr lang="zh-CN" altLang="en-US" sz="2000" dirty="0" smtClean="0"/>
              <a:t>、百分数</a:t>
            </a:r>
            <a:r>
              <a:rPr lang="en-US" altLang="zh-CN" sz="2000" dirty="0" smtClean="0"/>
              <a:t>(Percentage)</a:t>
            </a:r>
            <a:r>
              <a:rPr lang="zh-CN" altLang="en-US" sz="2000" dirty="0" smtClean="0"/>
              <a:t>、货币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Monetary </a:t>
            </a:r>
            <a:r>
              <a:rPr lang="en-US" altLang="zh-CN" sz="2000" dirty="0" smtClean="0"/>
              <a:t>Value)</a:t>
            </a:r>
            <a:r>
              <a:rPr lang="zh-CN" altLang="en-US" sz="2000" dirty="0" smtClean="0"/>
              <a:t>这七类命名实体。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从语言分析的全过程来看，命名实体识别属于中文分词中 未登录词识别 的范畴。在该范畴中，命名实体识别是未登录词数量最多、识别难度最大、对分词效果影响最大的问题。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08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83" y="1428750"/>
            <a:ext cx="100107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72" y="1251856"/>
            <a:ext cx="7070951" cy="40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91" y="1334120"/>
            <a:ext cx="9602785" cy="46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542925"/>
            <a:ext cx="958782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3525" y="778638"/>
            <a:ext cx="838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概率图模型（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Probabilistic graphical model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PGM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）是由图表示的概率分布。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概率无向图模型（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Probabilistic undirected graphical model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又称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马尔可夫随机场（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Markov random field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，表示一个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联合概率分布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，其标准定义为：</a:t>
            </a:r>
            <a:endParaRPr lang="zh-CN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     设有联合概率分布 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P(V)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由无向图 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G=(V, E)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，节点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随机变量，边表示随机变量间的依赖关系。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如果联合概率分布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P(V) 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满足成对、局部或全局马尔可夫性，就称此联合概率分布为概率无向图模型或马尔可夫随机场。</a:t>
            </a:r>
            <a:endParaRPr lang="zh-CN" alt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3304607"/>
            <a:ext cx="4010025" cy="22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7" y="919780"/>
            <a:ext cx="5061372" cy="55903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14346" y="1490870"/>
            <a:ext cx="41814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成</a:t>
            </a:r>
            <a:r>
              <a:rPr lang="zh-CN" altLang="en-US" b="1" dirty="0"/>
              <a:t>对马尔可夫性（</a:t>
            </a:r>
            <a:r>
              <a:rPr lang="en-US" altLang="zh-CN" b="1" dirty="0" smtClean="0"/>
              <a:t>pairwise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任意两个没有边连接的节点，条件独立</a:t>
            </a:r>
            <a:r>
              <a:rPr lang="en-US" altLang="zh-CN" dirty="0" smtClean="0"/>
              <a:t>(b)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b="1" dirty="0" smtClean="0"/>
              <a:t>2</a:t>
            </a:r>
            <a:r>
              <a:rPr lang="en-US" altLang="zh-CN" b="1" dirty="0"/>
              <a:t>. </a:t>
            </a:r>
            <a:r>
              <a:rPr lang="zh-CN" altLang="en-US" b="1" dirty="0"/>
              <a:t>局部马尔可夫性（</a:t>
            </a:r>
            <a:r>
              <a:rPr lang="en-US" altLang="zh-CN" b="1" dirty="0"/>
              <a:t>local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/>
              <a:t>任一节点 </a:t>
            </a:r>
            <a:r>
              <a:rPr lang="en-US" altLang="zh-CN" dirty="0"/>
              <a:t>v </a:t>
            </a:r>
            <a:r>
              <a:rPr lang="zh-CN" altLang="en-US" dirty="0"/>
              <a:t>，</a:t>
            </a:r>
            <a:r>
              <a:rPr lang="en-US" altLang="zh-CN" dirty="0"/>
              <a:t>W </a:t>
            </a:r>
            <a:r>
              <a:rPr lang="zh-CN" altLang="en-US" dirty="0"/>
              <a:t>是与 </a:t>
            </a:r>
            <a:r>
              <a:rPr lang="en-US" altLang="zh-CN" dirty="0"/>
              <a:t>v </a:t>
            </a:r>
            <a:r>
              <a:rPr lang="zh-CN" altLang="en-US" dirty="0"/>
              <a:t>有边相连的所有节点，</a:t>
            </a:r>
            <a:r>
              <a:rPr lang="en-US" altLang="zh-CN" dirty="0"/>
              <a:t>O </a:t>
            </a:r>
            <a:r>
              <a:rPr lang="zh-CN" altLang="en-US" dirty="0"/>
              <a:t>是 </a:t>
            </a:r>
            <a:r>
              <a:rPr lang="en-US" altLang="zh-CN" dirty="0"/>
              <a:t>v </a:t>
            </a:r>
            <a:r>
              <a:rPr lang="zh-CN" altLang="en-US" dirty="0"/>
              <a:t>、</a:t>
            </a:r>
            <a:r>
              <a:rPr lang="en-US" altLang="zh-CN" dirty="0" smtClean="0"/>
              <a:t>W </a:t>
            </a:r>
            <a:r>
              <a:rPr lang="zh-CN" altLang="en-US" dirty="0"/>
              <a:t>外的其他所有</a:t>
            </a:r>
            <a:r>
              <a:rPr lang="zh-CN" altLang="en-US" dirty="0" smtClean="0"/>
              <a:t>节点。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</a:t>
            </a:r>
            <a:r>
              <a:rPr lang="zh-CN" altLang="en-US" dirty="0" smtClean="0"/>
              <a:t>条件独立</a:t>
            </a:r>
            <a:r>
              <a:rPr lang="en-US" altLang="zh-CN" dirty="0" smtClean="0"/>
              <a:t>(a)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en-US" altLang="zh-CN" b="1" dirty="0"/>
              <a:t>. </a:t>
            </a:r>
            <a:r>
              <a:rPr lang="zh-CN" altLang="en-US" b="1" dirty="0"/>
              <a:t>全局马尔可夫性（</a:t>
            </a:r>
            <a:r>
              <a:rPr lang="en-US" altLang="zh-CN" b="1" dirty="0"/>
              <a:t>global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zh-CN" altLang="en-US" dirty="0"/>
              <a:t>被分开的两个节点集合 相互</a:t>
            </a:r>
            <a:r>
              <a:rPr lang="zh-CN" altLang="en-US" dirty="0" smtClean="0"/>
              <a:t>独立</a:t>
            </a:r>
            <a:r>
              <a:rPr lang="en-US" altLang="zh-CN" dirty="0" smtClean="0"/>
              <a:t>(c)</a:t>
            </a:r>
            <a:endParaRPr lang="en-US" altLang="zh-CN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72139" y="372839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已知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“现在”的条件下，“将来”与“过去”无关的特性称为</a:t>
            </a: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马尔可夫性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2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3372" y="738885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有向图的联合概率分布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42" y="2329232"/>
            <a:ext cx="5127684" cy="19356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72" y="1443407"/>
            <a:ext cx="4467225" cy="885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69" y="4382177"/>
            <a:ext cx="8867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8814" y="1340758"/>
            <a:ext cx="80478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Calibri" panose="020F0502020204030204" pitchFamily="34" charset="0"/>
              </a:rPr>
              <a:t>1</a:t>
            </a:r>
            <a:r>
              <a:rPr lang="zh-CN" altLang="en-US" sz="2000" dirty="0" smtClean="0">
                <a:ea typeface="Calibri" panose="020F0502020204030204" pitchFamily="34" charset="0"/>
              </a:rPr>
              <a:t>、序列标注简介</a:t>
            </a:r>
            <a:endParaRPr lang="en-US" altLang="zh-CN" sz="2000" dirty="0" smtClean="0">
              <a:ea typeface="Calibri" panose="020F0502020204030204" pitchFamily="34" charset="0"/>
            </a:endParaRPr>
          </a:p>
          <a:p>
            <a:endParaRPr lang="en-US" altLang="zh-CN" sz="2000" dirty="0" smtClean="0">
              <a:ea typeface="Calibri" panose="020F0502020204030204" pitchFamily="34" charset="0"/>
            </a:endParaRPr>
          </a:p>
          <a:p>
            <a:r>
              <a:rPr lang="en-US" altLang="zh-CN" sz="2000" dirty="0" smtClean="0">
                <a:ea typeface="Calibri" panose="020F0502020204030204" pitchFamily="34" charset="0"/>
              </a:rPr>
              <a:t>2 </a:t>
            </a:r>
            <a:r>
              <a:rPr lang="zh-CN" altLang="en-US" sz="2000" dirty="0">
                <a:ea typeface="Calibri" panose="020F0502020204030204" pitchFamily="34" charset="0"/>
              </a:rPr>
              <a:t>、</a:t>
            </a:r>
            <a:r>
              <a:rPr lang="zh-CN" altLang="zh-CN" sz="2000" dirty="0" smtClean="0">
                <a:ea typeface="Microsoft YaHei" panose="020B0503020204020204" pitchFamily="34" charset="-122"/>
              </a:rPr>
              <a:t>词性标注</a:t>
            </a:r>
            <a:r>
              <a:rPr lang="en-US" altLang="zh-CN" sz="2000" dirty="0" smtClean="0">
                <a:ea typeface="Microsoft YaHei" panose="020B0503020204020204" pitchFamily="34" charset="-122"/>
              </a:rPr>
              <a:t>  </a:t>
            </a:r>
            <a:r>
              <a:rPr lang="en-US" altLang="zh-CN" sz="2000" dirty="0" smtClean="0">
                <a:ea typeface="Calibri" panose="020F0502020204030204" pitchFamily="34" charset="0"/>
              </a:rPr>
              <a:t> </a:t>
            </a:r>
            <a:r>
              <a:rPr lang="zh-CN" altLang="en-US" sz="2000" dirty="0" smtClean="0">
                <a:ea typeface="Microsoft YaHei" panose="020B0503020204020204" pitchFamily="34" charset="-122"/>
              </a:rPr>
              <a:t>语义组块标注  </a:t>
            </a:r>
            <a:r>
              <a:rPr lang="zh-CN" altLang="zh-CN" sz="2000" dirty="0" smtClean="0">
                <a:ea typeface="Microsoft YaHei" panose="020B0503020204020204" pitchFamily="34" charset="-122"/>
              </a:rPr>
              <a:t>命名</a:t>
            </a:r>
            <a:r>
              <a:rPr lang="zh-CN" altLang="zh-CN" sz="2000" dirty="0">
                <a:ea typeface="Microsoft YaHei" panose="020B0503020204020204" pitchFamily="34" charset="-122"/>
              </a:rPr>
              <a:t>实体</a:t>
            </a:r>
            <a:r>
              <a:rPr lang="zh-CN" altLang="zh-CN" sz="2000" dirty="0" smtClean="0">
                <a:ea typeface="Microsoft YaHei" panose="020B0503020204020204" pitchFamily="34" charset="-122"/>
              </a:rPr>
              <a:t>识别</a:t>
            </a:r>
            <a:r>
              <a:rPr lang="en-US" altLang="zh-CN" sz="2000" dirty="0" smtClean="0">
                <a:ea typeface="Microsoft YaHei" panose="020B0503020204020204" pitchFamily="34" charset="-122"/>
              </a:rPr>
              <a:t>   </a:t>
            </a:r>
            <a:r>
              <a:rPr lang="zh-CN" altLang="en-US" sz="2000" dirty="0" smtClean="0">
                <a:ea typeface="Microsoft YaHei" panose="020B0503020204020204" pitchFamily="34" charset="-122"/>
              </a:rPr>
              <a:t>三个问题的特点</a:t>
            </a:r>
            <a:endParaRPr lang="en-US" altLang="zh-CN" sz="2000" dirty="0" smtClean="0">
              <a:ea typeface="Microsoft YaHei" panose="020B0503020204020204" pitchFamily="34" charset="-122"/>
            </a:endParaRPr>
          </a:p>
          <a:p>
            <a:endParaRPr lang="en-US" altLang="zh-CN" sz="2000" dirty="0">
              <a:ea typeface="Microsoft YaHei" panose="020B0503020204020204" pitchFamily="34" charset="-122"/>
            </a:endParaRPr>
          </a:p>
          <a:p>
            <a:r>
              <a:rPr lang="en-US" altLang="zh-CN" sz="2000" dirty="0" smtClean="0">
                <a:ea typeface="Microsoft YaHei" panose="020B0503020204020204" pitchFamily="34" charset="-122"/>
              </a:rPr>
              <a:t>3</a:t>
            </a:r>
            <a:r>
              <a:rPr lang="zh-CN" altLang="en-US" sz="2000" dirty="0" smtClean="0">
                <a:ea typeface="Microsoft YaHei" panose="020B0503020204020204" pitchFamily="34" charset="-122"/>
              </a:rPr>
              <a:t>、 相关基础</a:t>
            </a:r>
            <a:endParaRPr lang="en-US" altLang="zh-CN" sz="2000" dirty="0" smtClean="0"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ea typeface="Microsoft YaHei" panose="020B0503020204020204" pitchFamily="34" charset="-122"/>
              </a:rPr>
              <a:t>	</a:t>
            </a:r>
            <a:r>
              <a:rPr lang="en-US" altLang="zh-CN" sz="2000" dirty="0" smtClean="0">
                <a:ea typeface="Microsoft YaHei" panose="020B0503020204020204" pitchFamily="34" charset="-122"/>
              </a:rPr>
              <a:t>CRF</a:t>
            </a:r>
          </a:p>
          <a:p>
            <a:r>
              <a:rPr lang="en-US" altLang="zh-CN" sz="2000" dirty="0">
                <a:ea typeface="Microsoft YaHei" panose="020B0503020204020204" pitchFamily="34" charset="-122"/>
              </a:rPr>
              <a:t>	</a:t>
            </a:r>
            <a:r>
              <a:rPr lang="en-US" altLang="zh-CN" sz="2000" dirty="0" smtClean="0">
                <a:ea typeface="Microsoft YaHei" panose="020B0503020204020204" pitchFamily="34" charset="-122"/>
              </a:rPr>
              <a:t>RNN</a:t>
            </a:r>
          </a:p>
          <a:p>
            <a:r>
              <a:rPr lang="en-US" altLang="zh-CN" sz="2000" dirty="0">
                <a:ea typeface="Microsoft YaHei" panose="020B0503020204020204" pitchFamily="34" charset="-122"/>
              </a:rPr>
              <a:t>	</a:t>
            </a:r>
            <a:r>
              <a:rPr lang="en-US" altLang="zh-CN" sz="2000" dirty="0" smtClean="0">
                <a:ea typeface="Microsoft YaHei" panose="020B0503020204020204" pitchFamily="34" charset="-122"/>
              </a:rPr>
              <a:t>    </a:t>
            </a:r>
            <a:r>
              <a:rPr lang="zh-CN" altLang="en-US" sz="2000" dirty="0" smtClean="0">
                <a:ea typeface="Microsoft YaHei" panose="020B0503020204020204" pitchFamily="34" charset="-122"/>
              </a:rPr>
              <a:t>基本的</a:t>
            </a:r>
            <a:r>
              <a:rPr lang="en-US" altLang="zh-CN" sz="2000" dirty="0" err="1" smtClean="0">
                <a:ea typeface="Microsoft YaHei" panose="020B0503020204020204" pitchFamily="34" charset="-122"/>
              </a:rPr>
              <a:t>lstm</a:t>
            </a:r>
            <a:endParaRPr lang="en-US" altLang="zh-CN" sz="2000" dirty="0" smtClean="0">
              <a:ea typeface="Microsoft YaHei" panose="020B0503020204020204" pitchFamily="34" charset="-122"/>
            </a:endParaRPr>
          </a:p>
          <a:p>
            <a:r>
              <a:rPr lang="en-US" altLang="zh-CN" sz="2000" dirty="0" smtClean="0">
                <a:ea typeface="Microsoft YaHei" panose="020B0503020204020204" pitchFamily="34" charset="-122"/>
              </a:rPr>
              <a:t>     	    </a:t>
            </a:r>
            <a:r>
              <a:rPr lang="zh-CN" altLang="en-US" sz="2000" dirty="0" smtClean="0">
                <a:ea typeface="Microsoft YaHei" panose="020B0503020204020204" pitchFamily="34" charset="-122"/>
              </a:rPr>
              <a:t>双向</a:t>
            </a:r>
            <a:r>
              <a:rPr lang="en-US" altLang="zh-CN" sz="2000" dirty="0" err="1" smtClean="0">
                <a:ea typeface="Microsoft YaHei" panose="020B0503020204020204" pitchFamily="34" charset="-122"/>
              </a:rPr>
              <a:t>lstm</a:t>
            </a:r>
            <a:endParaRPr lang="en-US" altLang="zh-CN" sz="2000" dirty="0" smtClean="0"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ea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ea typeface="Microsoft YaHei" panose="020B0503020204020204" pitchFamily="34" charset="-122"/>
              </a:rPr>
              <a:t>                </a:t>
            </a:r>
          </a:p>
          <a:p>
            <a:r>
              <a:rPr lang="en-US" altLang="zh-CN" sz="2000" dirty="0" smtClean="0">
                <a:ea typeface="Microsoft YaHei" panose="020B0503020204020204" pitchFamily="34" charset="-122"/>
              </a:rPr>
              <a:t>4</a:t>
            </a:r>
            <a:r>
              <a:rPr lang="zh-CN" altLang="en-US" sz="2000" dirty="0" smtClean="0"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ea typeface="Microsoft YaHei" panose="020B0503020204020204" pitchFamily="34" charset="-122"/>
              </a:rPr>
              <a:t>Lattice LSTM</a:t>
            </a:r>
          </a:p>
          <a:p>
            <a:endParaRPr lang="zh-CN" altLang="zh-CN" sz="20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3372" y="738885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无</a:t>
            </a:r>
            <a:r>
              <a:rPr lang="zh-CN" altLang="en-US" sz="2800" b="1" dirty="0" smtClean="0"/>
              <a:t>向图</a:t>
            </a:r>
            <a:r>
              <a:rPr lang="zh-CN" altLang="en-US" sz="2800" b="1" dirty="0"/>
              <a:t>的联合概率分布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068284" y="1462092"/>
            <a:ext cx="8599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模型的无向性很难确保每个节点在给定它的邻节点的条件下的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给定其他节点条件的条件概率一致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0572" y="3265713"/>
            <a:ext cx="4027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无向图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模型的联合概率并不是用条件概率参数化表示的，而是定义为由一组条件独立的局部函数的乘积形式。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055" y="3265713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93372" y="738885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无</a:t>
            </a:r>
            <a:r>
              <a:rPr lang="zh-CN" altLang="en-US" sz="2800" b="1" dirty="0" smtClean="0"/>
              <a:t>向图的因子分解 </a:t>
            </a:r>
            <a:r>
              <a:rPr lang="en-US" altLang="zh-CN" sz="2800" b="1" dirty="0" smtClean="0"/>
              <a:t>---  </a:t>
            </a:r>
            <a:r>
              <a:rPr lang="zh-CN" altLang="en-US" sz="2800" b="1" dirty="0" smtClean="0"/>
              <a:t>最大团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399607"/>
            <a:ext cx="4010025" cy="22865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832" y="4223657"/>
            <a:ext cx="6572250" cy="990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739117" y="5335686"/>
            <a:ext cx="5666635" cy="514350"/>
            <a:chOff x="2739117" y="5335686"/>
            <a:chExt cx="5666635" cy="5143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9117" y="5335686"/>
              <a:ext cx="962025" cy="51435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614056" y="5382408"/>
              <a:ext cx="4791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是一个最大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团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随机变量们的联合概率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117" y="6018187"/>
            <a:ext cx="28479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46" y="2018362"/>
            <a:ext cx="657225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946" y="3135975"/>
            <a:ext cx="4486275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063" y="4332512"/>
            <a:ext cx="9486900" cy="9239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21240" y="969614"/>
            <a:ext cx="493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Hammersley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-Clifford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0" y="786918"/>
            <a:ext cx="3429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17913" y="1007085"/>
            <a:ext cx="852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随机场（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conditional random fields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，简称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是一种判别式概率模型，是随机场的一种，常用于标注或分析序列资料，如自然语言文字或是生物序列。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817913" y="2719978"/>
            <a:ext cx="85235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条件概率分布模型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P(Y|X)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，表示的是给定一组输入随机变量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的条件下另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一组输出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随机变量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隐状态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马尔可夫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随机场，也就是说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CRF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的特点是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假设输出随机变量构成马尔可夫随机场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3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2385" y="944472"/>
            <a:ext cx="84813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广义的</a:t>
            </a:r>
            <a:r>
              <a:rPr lang="en-US" altLang="zh-CN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随机变量 </a:t>
            </a:r>
            <a:r>
              <a:rPr lang="en-US" altLang="zh-CN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构成一个由无向图 </a:t>
            </a:r>
            <a:r>
              <a:rPr lang="en-US" altLang="zh-CN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G=(V, E) </a:t>
            </a:r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表示的马尔可夫随机场</a:t>
            </a: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任意节点 </a:t>
            </a:r>
            <a:r>
              <a:rPr lang="en-US" altLang="zh-CN" sz="2000" dirty="0" err="1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v∈V</a:t>
            </a:r>
            <a:r>
              <a:rPr lang="en-US" altLang="zh-CN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en-US" altLang="zh-CN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(1-gram):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48" y="2476074"/>
            <a:ext cx="5324475" cy="714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58848" y="348569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≠v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是除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以外的所有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∼v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相连接的所有节点</a:t>
            </a:r>
          </a:p>
        </p:txBody>
      </p:sp>
    </p:spTree>
    <p:extLst>
      <p:ext uri="{BB962C8B-B14F-4D97-AF65-F5344CB8AC3E}">
        <p14:creationId xmlns:p14="http://schemas.microsoft.com/office/powerpoint/2010/main" val="25476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1229" y="1102864"/>
            <a:ext cx="7587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一般说</a:t>
            </a:r>
            <a:r>
              <a:rPr lang="en-US" altLang="zh-CN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为序列建模，就专指</a:t>
            </a:r>
            <a:r>
              <a:rPr lang="en-US" altLang="zh-CN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线性链（</a:t>
            </a:r>
            <a:r>
              <a:rPr lang="en-US" altLang="zh-CN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chain CRF</a:t>
            </a:r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531" y="1604963"/>
            <a:ext cx="5534025" cy="2581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85257" y="4186238"/>
            <a:ext cx="4909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代表一条观测序列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表示对应的标记序列，状态序列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1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62866" y="799420"/>
            <a:ext cx="5534025" cy="2581275"/>
            <a:chOff x="1762466" y="744991"/>
            <a:chExt cx="5534025" cy="258127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2466" y="744991"/>
              <a:ext cx="5534025" cy="2581275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762466" y="744991"/>
              <a:ext cx="882763" cy="25812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892074" y="744991"/>
              <a:ext cx="2440440" cy="7463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313" y="1145662"/>
            <a:ext cx="3178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每两个相邻的状态值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52" y="3967161"/>
            <a:ext cx="10781422" cy="102938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796088" y="4042342"/>
            <a:ext cx="4735286" cy="954201"/>
            <a:chOff x="6796088" y="4042342"/>
            <a:chExt cx="4735286" cy="954201"/>
          </a:xfrm>
        </p:grpSpPr>
        <p:sp>
          <p:nvSpPr>
            <p:cNvPr id="9" name="圆角矩形 8"/>
            <p:cNvSpPr/>
            <p:nvPr/>
          </p:nvSpPr>
          <p:spPr>
            <a:xfrm>
              <a:off x="6796088" y="4042342"/>
              <a:ext cx="4735286" cy="51162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42514" y="4627211"/>
              <a:ext cx="2623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特征函数 与 权重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0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382487" y="738885"/>
                <a:ext cx="812074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特征函数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转移特征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</a:t>
                </a: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T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状态序列长度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J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针对各种状态事先定义的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个规则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对应的权重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需要学习的参数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		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t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转移特征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7" y="738885"/>
                <a:ext cx="8120742" cy="2800767"/>
              </a:xfrm>
              <a:prstGeom prst="rect">
                <a:avLst/>
              </a:prstGeom>
              <a:blipFill>
                <a:blip r:embed="rId2"/>
                <a:stretch>
                  <a:fillRect l="-1577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47" y="1153545"/>
            <a:ext cx="3307896" cy="572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3515"/>
          <a:stretch/>
        </p:blipFill>
        <p:spPr>
          <a:xfrm>
            <a:off x="2116660" y="3275125"/>
            <a:ext cx="8500245" cy="9679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16629" y="4638804"/>
            <a:ext cx="14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状态特征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660" y="5155690"/>
            <a:ext cx="8950149" cy="9275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r="1780"/>
          <a:stretch/>
        </p:blipFill>
        <p:spPr>
          <a:xfrm>
            <a:off x="3653281" y="4489383"/>
            <a:ext cx="2757457" cy="6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33" y="0"/>
            <a:ext cx="8627992" cy="67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05" y="1140071"/>
            <a:ext cx="10151997" cy="14185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35" y="3231459"/>
            <a:ext cx="10153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9307" y="789369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序列标注任务的一般形式：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3177" y="1935385"/>
            <a:ext cx="8263801" cy="3570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对于待标注的一段序列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X={x1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，我们需要给每个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= {t1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可以定义为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{Begin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实体识别的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可以定义为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B-LOC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E-ORG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.....}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假设预测序列是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Y={y1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，那我们要计算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P(Y|X)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从而得到序列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再定义对应的真实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 = {l1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ln}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我们就对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使用交叉熵计算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梯度下降来求解参数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1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3492" y="623059"/>
            <a:ext cx="100879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的解码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给定观测序列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，求概率最大的标记序列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特比算法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Viterbi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寻找观察结果最有可能解释相关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路径：起点到终点的最短路径。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动态规划原理，最优路径具有这样的特性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如果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最优路径在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时刻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通过结点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，最后到达节点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。对于从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的所有可能路径来说，刚才通过的路径必须是最优路径。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如果不是这样，存在另一条更短的路径，把它和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的部分路径连接起来，就会形成比原来更短的路径。这与最优路径的定义相矛盾。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9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2391" y="1103244"/>
            <a:ext cx="10147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依据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这个原理，我们只需要从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时刻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，递推地计算在时刻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的各条部分路径的最大概率，直至得到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时刻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各条路径的最大概率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时刻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t=T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的最大概率即为最优路径的概率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P*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优路径的终结点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同时得到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8922" y="3836505"/>
            <a:ext cx="738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刚才例题中  给定观测序列下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求概率最大的序列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97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0427" y="849003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链条件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随机场的简化形式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7401" y="1350480"/>
            <a:ext cx="901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我们用</a:t>
            </a:r>
            <a:r>
              <a:rPr lang="en-US" altLang="zh-CN" dirty="0"/>
              <a:t>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表示</a:t>
            </a:r>
            <a:r>
              <a:rPr lang="zh-CN" altLang="en-US" dirty="0"/>
              <a:t>转移</a:t>
            </a:r>
            <a:r>
              <a:rPr lang="zh-CN" altLang="en-US" dirty="0" smtClean="0"/>
              <a:t>特征函数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/>
              <a:t>s</a:t>
            </a:r>
            <a:r>
              <a:rPr lang="en-US" altLang="zh-CN" dirty="0" smtClean="0"/>
              <a:t>()</a:t>
            </a:r>
            <a:r>
              <a:rPr lang="zh-CN" altLang="en-US" dirty="0" smtClean="0"/>
              <a:t>表示状态特征函数</a:t>
            </a:r>
            <a:r>
              <a:rPr lang="zh-CN" altLang="en-US" dirty="0"/>
              <a:t>，同时也用了不同的符号表示权重系数，导致表示起来比较麻烦。其实我们可以对特征函数稍加整理，将其统一起来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   </a:t>
            </a:r>
            <a:endParaRPr lang="en-US" altLang="zh-CN" dirty="0" smtClean="0"/>
          </a:p>
          <a:p>
            <a:r>
              <a:rPr lang="zh-CN" altLang="en-US" dirty="0" smtClean="0"/>
              <a:t>       假设 我们有 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</a:t>
            </a:r>
            <a:r>
              <a:rPr lang="zh-CN" altLang="en-US" dirty="0"/>
              <a:t>转移</a:t>
            </a:r>
            <a:r>
              <a:rPr lang="zh-CN" altLang="en-US" dirty="0" smtClean="0"/>
              <a:t>特征函数 和 </a:t>
            </a:r>
            <a:r>
              <a:rPr lang="en-US" altLang="zh-CN" dirty="0" smtClean="0"/>
              <a:t>L</a:t>
            </a:r>
            <a:r>
              <a:rPr lang="zh-CN" altLang="en-US" dirty="0" smtClean="0"/>
              <a:t>个状态特征函数</a:t>
            </a:r>
            <a:r>
              <a:rPr lang="zh-CN" altLang="en-US" dirty="0"/>
              <a:t>，总共有</a:t>
            </a:r>
            <a:r>
              <a:rPr lang="en-US" altLang="zh-CN" dirty="0" smtClean="0"/>
              <a:t>K=J+L</a:t>
            </a:r>
            <a:r>
              <a:rPr lang="zh-CN" altLang="en-US" dirty="0" smtClean="0"/>
              <a:t>个</a:t>
            </a:r>
            <a:r>
              <a:rPr lang="zh-CN" altLang="en-US" dirty="0"/>
              <a:t>特征函数。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83" y="4374445"/>
            <a:ext cx="6629400" cy="11715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229" y="2867424"/>
            <a:ext cx="6715125" cy="13430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219" y="4607807"/>
            <a:ext cx="501664" cy="6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1051" y="914400"/>
            <a:ext cx="8448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的学习算法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在给定的数据集上，学习参数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 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特征函数的权值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1051" y="190255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梯度</a:t>
            </a: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下降法：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8"/>
          <a:stretch/>
        </p:blipFill>
        <p:spPr>
          <a:xfrm>
            <a:off x="1981612" y="2434966"/>
            <a:ext cx="7669903" cy="1190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4"/>
          <a:stretch/>
        </p:blipFill>
        <p:spPr>
          <a:xfrm>
            <a:off x="1981612" y="3625591"/>
            <a:ext cx="7480439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5"/>
          <a:stretch/>
        </p:blipFill>
        <p:spPr>
          <a:xfrm>
            <a:off x="1189278" y="1890502"/>
            <a:ext cx="9637851" cy="1666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90261" y="3578087"/>
            <a:ext cx="883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这个式第一项是真实值，第二项是期望值，当俩者相等时，梯度为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，迭代停止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y|x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需要使用事前的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vertebi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1" y="499230"/>
            <a:ext cx="4088504" cy="13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1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07" y="308527"/>
            <a:ext cx="6313212" cy="27820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2242" y="3365549"/>
            <a:ext cx="10986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It has been shown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that character-based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methods 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utperform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word-based methods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for Chinese NER (</a:t>
            </a:r>
            <a:r>
              <a:rPr lang="en-US" altLang="zh-CN" dirty="0">
                <a:solidFill>
                  <a:srgbClr val="000080"/>
                </a:solidFill>
                <a:latin typeface="+mn-ea"/>
              </a:rPr>
              <a:t>He and Wang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CN" dirty="0" smtClean="0">
                <a:solidFill>
                  <a:srgbClr val="000080"/>
                </a:solidFill>
                <a:latin typeface="+mn-ea"/>
              </a:rPr>
              <a:t>2008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;</a:t>
            </a:r>
            <a:r>
              <a:rPr lang="da-DK" altLang="zh-CN" dirty="0" smtClean="0">
                <a:solidFill>
                  <a:srgbClr val="000080"/>
                </a:solidFill>
                <a:latin typeface="+mn-ea"/>
              </a:rPr>
              <a:t>Liu </a:t>
            </a:r>
            <a:r>
              <a:rPr lang="da-DK" altLang="zh-CN" dirty="0">
                <a:solidFill>
                  <a:srgbClr val="000080"/>
                </a:solidFill>
                <a:latin typeface="+mn-ea"/>
              </a:rPr>
              <a:t>et al.</a:t>
            </a:r>
            <a:r>
              <a:rPr lang="da-DK" altLang="zh-CN" dirty="0">
                <a:solidFill>
                  <a:srgbClr val="000000"/>
                </a:solidFill>
                <a:latin typeface="+mn-ea"/>
              </a:rPr>
              <a:t>, </a:t>
            </a:r>
            <a:r>
              <a:rPr lang="da-DK" altLang="zh-CN" dirty="0">
                <a:solidFill>
                  <a:srgbClr val="000080"/>
                </a:solidFill>
                <a:latin typeface="+mn-ea"/>
              </a:rPr>
              <a:t>2010</a:t>
            </a:r>
            <a:r>
              <a:rPr lang="da-DK" altLang="zh-CN" dirty="0">
                <a:solidFill>
                  <a:srgbClr val="000000"/>
                </a:solidFill>
                <a:latin typeface="+mn-ea"/>
              </a:rPr>
              <a:t>; </a:t>
            </a:r>
            <a:r>
              <a:rPr lang="da-DK" altLang="zh-CN" dirty="0">
                <a:solidFill>
                  <a:srgbClr val="000080"/>
                </a:solidFill>
                <a:latin typeface="+mn-ea"/>
              </a:rPr>
              <a:t>Li et al.</a:t>
            </a:r>
            <a:r>
              <a:rPr lang="da-DK" altLang="zh-CN" dirty="0">
                <a:solidFill>
                  <a:srgbClr val="000000"/>
                </a:solidFill>
                <a:latin typeface="+mn-ea"/>
              </a:rPr>
              <a:t>, </a:t>
            </a:r>
            <a:r>
              <a:rPr lang="da-DK" altLang="zh-CN" dirty="0">
                <a:solidFill>
                  <a:srgbClr val="000080"/>
                </a:solidFill>
                <a:latin typeface="+mn-ea"/>
              </a:rPr>
              <a:t>2014</a:t>
            </a:r>
            <a:r>
              <a:rPr lang="da-DK" altLang="zh-CN" dirty="0" smtClean="0">
                <a:solidFill>
                  <a:srgbClr val="000000"/>
                </a:solidFill>
                <a:latin typeface="+mn-ea"/>
              </a:rPr>
              <a:t>).</a:t>
            </a:r>
          </a:p>
          <a:p>
            <a:endParaRPr lang="da-DK" altLang="zh-CN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dirty="0"/>
              <a:t>One drawback of character-based NER, </a:t>
            </a:r>
            <a:r>
              <a:rPr lang="en-US" altLang="zh-CN" dirty="0" err="1" smtClean="0"/>
              <a:t>however,is</a:t>
            </a:r>
            <a:r>
              <a:rPr lang="en-US" altLang="zh-CN" dirty="0" smtClean="0"/>
              <a:t> </a:t>
            </a:r>
            <a:r>
              <a:rPr lang="en-US" altLang="zh-CN" dirty="0"/>
              <a:t>that explicit word and word sequence </a:t>
            </a:r>
            <a:r>
              <a:rPr lang="en-US" altLang="zh-CN" dirty="0" smtClean="0"/>
              <a:t>information is </a:t>
            </a:r>
            <a:r>
              <a:rPr lang="en-US" altLang="zh-CN" dirty="0"/>
              <a:t>not fully exploited, which can </a:t>
            </a:r>
            <a:r>
              <a:rPr lang="en-US" altLang="zh-CN" dirty="0" smtClean="0"/>
              <a:t>be potentially </a:t>
            </a:r>
            <a:r>
              <a:rPr lang="en-US" altLang="zh-CN" dirty="0"/>
              <a:t>useful.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09" y="525946"/>
            <a:ext cx="69818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" y="873193"/>
            <a:ext cx="5268136" cy="37532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221188"/>
            <a:ext cx="6324600" cy="1819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867" y="1278006"/>
            <a:ext cx="2428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504825"/>
            <a:ext cx="68199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9307" y="789369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序列标注任务的一般形式：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91" y="1324181"/>
            <a:ext cx="9602785" cy="46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61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585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37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22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9341" y="412321"/>
            <a:ext cx="8893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无 </a:t>
            </a:r>
            <a:r>
              <a:rPr lang="en-US" altLang="zh-CN" dirty="0" err="1" smtClean="0"/>
              <a:t>gaz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bilstm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crf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Test</a:t>
            </a:r>
            <a:r>
              <a:rPr lang="zh-CN" altLang="en-US" dirty="0"/>
              <a:t>: time: 251.36s, speed: 17.37st/s; acc: 0.9495, p: 0.7965, r: 0.7377, f: 0.7660</a:t>
            </a:r>
          </a:p>
          <a:p>
            <a:r>
              <a:rPr lang="zh-CN" altLang="en-US" dirty="0"/>
              <a:t>Epoch: 1/10</a:t>
            </a:r>
          </a:p>
        </p:txBody>
      </p:sp>
      <p:sp>
        <p:nvSpPr>
          <p:cNvPr id="4" name="矩形 3"/>
          <p:cNvSpPr/>
          <p:nvPr/>
        </p:nvSpPr>
        <p:spPr>
          <a:xfrm>
            <a:off x="729340" y="1613432"/>
            <a:ext cx="8893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Test: time: 217.67s, speed: 20.06st/s; acc: 0.9578, p: 0.8024, r: 0.7763, f: 0.7891</a:t>
            </a:r>
          </a:p>
          <a:p>
            <a:r>
              <a:rPr lang="zh-CN" altLang="en-US" dirty="0"/>
              <a:t>Epoch: 2/10</a:t>
            </a:r>
          </a:p>
        </p:txBody>
      </p:sp>
      <p:sp>
        <p:nvSpPr>
          <p:cNvPr id="5" name="矩形 4"/>
          <p:cNvSpPr/>
          <p:nvPr/>
        </p:nvSpPr>
        <p:spPr>
          <a:xfrm>
            <a:off x="729341" y="2259763"/>
            <a:ext cx="7913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Test: time: 182.68s, speed: 23.89st/s; acc: 0.9503, p: 0.7881, r: 0.7495, f: 0.7683</a:t>
            </a:r>
          </a:p>
          <a:p>
            <a:r>
              <a:rPr lang="zh-CN" altLang="en-US" dirty="0"/>
              <a:t>Epoch: 3/10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4947" y="3935896"/>
            <a:ext cx="10863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Test: time: 158.98s, speed: 27.53st/s; 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: 0.9495, p: 0.7965, r: 0.7377, f: 0.7660     epoch:0</a:t>
            </a:r>
          </a:p>
          <a:p>
            <a:endParaRPr lang="en-US" altLang="zh-CN" dirty="0"/>
          </a:p>
          <a:p>
            <a:r>
              <a:rPr lang="zh-CN" altLang="en-US" dirty="0"/>
              <a:t>Test: time: 159.40s, speed: 27.44st/s; acc: 0.9578, p: 0.8024, r: 0.7763, f: 0.</a:t>
            </a:r>
            <a:r>
              <a:rPr lang="zh-CN" altLang="en-US" dirty="0" smtClean="0"/>
              <a:t>7891</a:t>
            </a:r>
            <a:r>
              <a:rPr lang="en-US" altLang="zh-CN" dirty="0"/>
              <a:t> </a:t>
            </a:r>
            <a:r>
              <a:rPr lang="en-US" altLang="zh-CN" dirty="0" smtClean="0"/>
              <a:t>    epoch:1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Test: time: 534.46s, speed: 8.16st/s; </a:t>
            </a:r>
            <a:r>
              <a:rPr lang="en-US" altLang="zh-CN" dirty="0" err="1"/>
              <a:t>acc</a:t>
            </a:r>
            <a:r>
              <a:rPr lang="en-US" altLang="zh-CN" dirty="0"/>
              <a:t>: 0.9503, p: 0.7881, r: 0.7495, f: </a:t>
            </a:r>
            <a:r>
              <a:rPr lang="en-US" altLang="zh-CN" dirty="0" smtClean="0"/>
              <a:t>0.7683       epoch:2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71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81554" y="1548576"/>
            <a:ext cx="9478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(part-of-speech)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是词汇基本的语法属性，通常也称为词类，是词汇的语法属性，是连接词汇到句法的桥梁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由于汉语缺乏形态变化，一个词的词性与它在句子中的成分密切相关。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游泳是一种很好的健身运动   （名词，代表这一运动）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下午，我去体育馆游泳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（动词，表示这一动作）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同一个词，在句子中扮演的角色不同，其词性也就可能不一样。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4354" y="694592"/>
            <a:ext cx="2866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词性标注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0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07" y="823104"/>
            <a:ext cx="7296833" cy="51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254095"/>
            <a:ext cx="8296275" cy="27527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89582" y="1286974"/>
            <a:ext cx="6612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词性标注就是在给定句子中判定每个词的语法范畴，确定其词性并加以标注的过程。</a:t>
            </a:r>
          </a:p>
        </p:txBody>
      </p:sp>
    </p:spTree>
    <p:extLst>
      <p:ext uri="{BB962C8B-B14F-4D97-AF65-F5344CB8AC3E}">
        <p14:creationId xmlns:p14="http://schemas.microsoft.com/office/powerpoint/2010/main" val="14070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8508" y="633046"/>
            <a:ext cx="9566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词汉语性标注的难点：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汉语是一种缺乏词态变化的语言，词的类别不能像英语那样，直接从词的形态上来判断。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常用词兼类现象严重。（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某个词经常具备两类或几类词的主要语法功能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门（动）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今天起（介）（是同形同音词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语言学界在词性划分的目的、标准等问题上还存在分歧。目前还没有一个统一的被广泛认可的汉语词类划分标准，词类划分的粒度和标记符号都不统一。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8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40957" y="624225"/>
            <a:ext cx="24133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Microsoft YaHei" panose="020B0503020204020204" pitchFamily="34" charset="-122"/>
              </a:rPr>
              <a:t>语义组块标注 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923332" y="1851572"/>
            <a:ext cx="7539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法国语言学家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Steven Abney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最早提出了一个完整的组块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(Chunk)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描述体系，并给出了组块的定义。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组块：句内的一个非递归的核心成分。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2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1570</Words>
  <Application>Microsoft Office PowerPoint</Application>
  <PresentationFormat>宽屏</PresentationFormat>
  <Paragraphs>247</Paragraphs>
  <Slides>44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-apple-system</vt:lpstr>
      <vt:lpstr>NimbusRomNo9L-Regu</vt:lpstr>
      <vt:lpstr>等线</vt:lpstr>
      <vt:lpstr>等线 Light</vt:lpstr>
      <vt:lpstr>黑体</vt:lpstr>
      <vt:lpstr>微软雅黑</vt:lpstr>
      <vt:lpstr>微软雅黑</vt:lpstr>
      <vt:lpstr>Arial</vt:lpstr>
      <vt:lpstr>Calibri</vt:lpstr>
      <vt:lpstr>Cambria Math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pengfei Zhou</dc:creator>
  <cp:lastModifiedBy>pengfei Zhou</cp:lastModifiedBy>
  <cp:revision>88</cp:revision>
  <dcterms:created xsi:type="dcterms:W3CDTF">2018-07-17T05:08:22Z</dcterms:created>
  <dcterms:modified xsi:type="dcterms:W3CDTF">2018-07-21T20:04:39Z</dcterms:modified>
</cp:coreProperties>
</file>